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9"/>
  </p:notesMasterIdLst>
  <p:sldIdLst>
    <p:sldId id="256" r:id="rId5"/>
    <p:sldId id="1203" r:id="rId6"/>
    <p:sldId id="1201" r:id="rId7"/>
    <p:sldId id="421" r:id="rId8"/>
    <p:sldId id="726" r:id="rId9"/>
    <p:sldId id="759" r:id="rId10"/>
    <p:sldId id="405" r:id="rId11"/>
    <p:sldId id="407" r:id="rId12"/>
    <p:sldId id="408" r:id="rId13"/>
    <p:sldId id="1200" r:id="rId14"/>
    <p:sldId id="760" r:id="rId15"/>
    <p:sldId id="753" r:id="rId16"/>
    <p:sldId id="741" r:id="rId17"/>
    <p:sldId id="740" r:id="rId18"/>
    <p:sldId id="745" r:id="rId19"/>
    <p:sldId id="744" r:id="rId20"/>
    <p:sldId id="735" r:id="rId21"/>
    <p:sldId id="736" r:id="rId22"/>
    <p:sldId id="738" r:id="rId23"/>
    <p:sldId id="1202" r:id="rId24"/>
    <p:sldId id="739" r:id="rId25"/>
    <p:sldId id="731" r:id="rId26"/>
    <p:sldId id="729" r:id="rId27"/>
    <p:sldId id="732" r:id="rId28"/>
    <p:sldId id="733" r:id="rId29"/>
    <p:sldId id="734" r:id="rId30"/>
    <p:sldId id="420" r:id="rId31"/>
    <p:sldId id="414" r:id="rId32"/>
    <p:sldId id="422" r:id="rId33"/>
    <p:sldId id="416" r:id="rId34"/>
    <p:sldId id="411" r:id="rId35"/>
    <p:sldId id="418" r:id="rId36"/>
    <p:sldId id="871" r:id="rId37"/>
    <p:sldId id="873" r:id="rId38"/>
    <p:sldId id="867" r:id="rId39"/>
    <p:sldId id="874" r:id="rId40"/>
    <p:sldId id="875" r:id="rId41"/>
    <p:sldId id="876" r:id="rId42"/>
    <p:sldId id="413" r:id="rId43"/>
    <p:sldId id="415" r:id="rId44"/>
    <p:sldId id="417" r:id="rId45"/>
    <p:sldId id="1196" r:id="rId46"/>
    <p:sldId id="1198" r:id="rId47"/>
    <p:sldId id="119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FF66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9"/>
    <p:restoredTop sz="94653"/>
  </p:normalViewPr>
  <p:slideViewPr>
    <p:cSldViewPr snapToGrid="0">
      <p:cViewPr varScale="1">
        <p:scale>
          <a:sx n="141" d="100"/>
          <a:sy n="141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28319-1977-2B49-BDA0-7FAED7228EF1}" type="datetimeFigureOut">
              <a:rPr lang="en-US" smtClean="0"/>
              <a:t>5/30/23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B0412-8650-0D40-95E3-7DEB938AA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4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BA96-D7D9-4930-A6CD-9D0ACF58E668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9752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BA96-D7D9-4930-A6CD-9D0ACF58E668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4542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BA96-D7D9-4930-A6CD-9D0ACF58E668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7683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BA96-D7D9-4930-A6CD-9D0ACF58E668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8688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BA96-D7D9-4930-A6CD-9D0ACF58E668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8777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BA96-D7D9-4930-A6CD-9D0ACF58E668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3345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BA96-D7D9-4930-A6CD-9D0ACF58E668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308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BA96-D7D9-4930-A6CD-9D0ACF58E668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083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BA96-D7D9-4930-A6CD-9D0ACF58E668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4058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B0412-8650-0D40-95E3-7DEB938AA8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10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B0412-8650-0D40-95E3-7DEB938AA8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2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AEC55-1E5D-4B5F-90EC-6CAC5AEE65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26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B0412-8650-0D40-95E3-7DEB938AA8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50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B0412-8650-0D40-95E3-7DEB938AA8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22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BA96-D7D9-4930-A6CD-9D0ACF58E668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5388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BA96-D7D9-4930-A6CD-9D0ACF58E668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3087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BA96-D7D9-4930-A6CD-9D0ACF58E668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84067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BA96-D7D9-4930-A6CD-9D0ACF58E668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8407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BA96-D7D9-4930-A6CD-9D0ACF58E668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1831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BA96-D7D9-4930-A6CD-9D0ACF58E668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1480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BA96-D7D9-4930-A6CD-9D0ACF58E668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2469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F5C21-FB99-728D-35FE-6A19774B1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40ECC-C432-631F-466F-B40A82AE1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6ECBB-C579-83FF-194B-05BE3B1C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F2BB1-0720-E345-B98B-4F58613CBEF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00F26-F70E-A189-1DCF-50FA25C32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D1391-D3FD-251A-DC32-C35AC8ADC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C35BD-E7FD-D14C-B2AB-54C2D2803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82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52A0-8170-B5BD-AC43-8F351312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08D3B-9277-F500-26A0-29A476C3A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AE889-B107-9740-D942-798C2864C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F2BB1-0720-E345-B98B-4F58613CBEF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1D991-0CF3-B44B-EDA1-DBFD64D26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E7102-7FBC-9320-82CA-8DFD41E46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C35BD-E7FD-D14C-B2AB-54C2D2803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62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C13B0-7DAD-159C-2A61-93C8D66F3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6812ED-2592-15C7-5417-ABE271E3C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792E1-6C85-2EF1-D4DB-3ACE3B197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F2BB1-0720-E345-B98B-4F58613CBEF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B20C2-BF5E-A1BC-1817-C68C6FA08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90F37-354A-EE29-798A-D408205B4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C35BD-E7FD-D14C-B2AB-54C2D2803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76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8BEC6-77BB-B7F5-D2CD-82135A285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3968B-D187-F674-2B0B-C861171A6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65600-CF03-5C76-CD0B-2736FC9F1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F2BB1-0720-E345-B98B-4F58613CBEF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BA742-EADE-C305-903C-471100336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15512-01C7-AE61-F1FA-0A3757550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C35BD-E7FD-D14C-B2AB-54C2D2803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67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A9B77-62C5-1D44-5DC9-30D4AA20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1268B-D3FD-A3CF-D1AA-0ECB83BAF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DBD26-910B-DE77-ACDE-5D1FA4DF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F2BB1-0720-E345-B98B-4F58613CBEF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79828-C424-028F-CF52-64B7EF396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9426-9905-8926-90DE-1CC29F87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C35BD-E7FD-D14C-B2AB-54C2D2803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1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F460-E6B9-5D1A-8752-9ABD7BB7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79D2B-7732-53FC-D290-49855E879A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068C7-20C1-9CDF-9F60-EE3D90F98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5DFB3-86DD-5A50-385F-38EE34FE6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F2BB1-0720-E345-B98B-4F58613CBEF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A9E47-C3E1-114A-1B8F-E614E9AB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CFED8-87C4-3C4D-0E46-0D96C8920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C35BD-E7FD-D14C-B2AB-54C2D2803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76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DFC8F-D498-3994-8F69-CADF94EF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04315-2996-9434-99D4-D05AE04F1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856F39-BE7B-16AC-F045-A297CB4A5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93871F-FBC2-E295-43D0-2D688FBE42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FC3E30-735A-7A68-5E4B-E3343FD5D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4C872B-D99E-19F9-C75E-28DA83111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F2BB1-0720-E345-B98B-4F58613CBEF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67E7B0-F941-1A06-5539-1D535105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7EC23-54BE-B492-EEEC-4F5916DE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C35BD-E7FD-D14C-B2AB-54C2D2803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8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6221-65D6-7989-0AA7-D1F1A9114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F2E62-2DC3-27D3-E469-61D63402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F2BB1-0720-E345-B98B-4F58613CBEF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CF699-74C9-929D-7EDA-7084BF190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FAB5A-C9BC-6EC0-9C37-D13A0C5D3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C35BD-E7FD-D14C-B2AB-54C2D2803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8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27FC7-3414-024D-D012-580FF52B4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F2BB1-0720-E345-B98B-4F58613CBEF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8E2B7-80AE-FE35-35A8-9CDF0648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D3C6F-14DF-3B24-EC8C-24FCE367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C35BD-E7FD-D14C-B2AB-54C2D2803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1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C388D-5ABA-2FD3-8890-F2C114C4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E4386-E93C-017F-3A0D-C523995FF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9D7CA-E4AD-9BFC-3AD1-F3C1625DD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48126-D4BF-999A-6A25-A2419687F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F2BB1-0720-E345-B98B-4F58613CBEF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24DAD-C596-7572-6BFC-E0B5C06E5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750EF-3F72-2190-6E74-D07E659C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C35BD-E7FD-D14C-B2AB-54C2D2803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77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EF65-6E4C-2C5D-0990-B1539C58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761B20-C4B8-6E02-9955-DD44C2C54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5AC96-FBD3-FB50-9D7D-28E7E4FB3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18168-E77C-9FE4-EDEE-67E49ED19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F2BB1-0720-E345-B98B-4F58613CBEF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85405C-9EF1-AB7A-E655-4125B6A6A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E4343-C5C8-BFF6-C397-9852D649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C35BD-E7FD-D14C-B2AB-54C2D2803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93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C9673-AC7D-9D8B-A28C-193F723DD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C6290-D0D2-B9C1-88CD-4EC73CE00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69817-E219-D83D-3E27-D7620CBCA9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F2BB1-0720-E345-B98B-4F58613CBEFF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1BBAE-A731-ABFB-95B4-0D71F5574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06CEE-939F-AE38-8623-330F3FCD9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C35BD-E7FD-D14C-B2AB-54C2D2803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5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jira.btpn.skyfencenet.com/wiki/spaces/DT/pages/3927081093/2023-03-02+Digital+Register+Book" TargetMode="Externa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.svg"/><Relationship Id="rId21" Type="http://schemas.openxmlformats.org/officeDocument/2006/relationships/image" Target="../media/image30.png"/><Relationship Id="rId42" Type="http://schemas.openxmlformats.org/officeDocument/2006/relationships/image" Target="../media/image51.svg"/><Relationship Id="rId47" Type="http://schemas.openxmlformats.org/officeDocument/2006/relationships/image" Target="../media/image56.png"/><Relationship Id="rId63" Type="http://schemas.openxmlformats.org/officeDocument/2006/relationships/image" Target="../media/image72.png"/><Relationship Id="rId68" Type="http://schemas.openxmlformats.org/officeDocument/2006/relationships/image" Target="../media/image77.svg"/><Relationship Id="rId84" Type="http://schemas.openxmlformats.org/officeDocument/2006/relationships/image" Target="../media/image93.svg"/><Relationship Id="rId89" Type="http://schemas.openxmlformats.org/officeDocument/2006/relationships/image" Target="../media/image98.png"/><Relationship Id="rId112" Type="http://schemas.openxmlformats.org/officeDocument/2006/relationships/image" Target="../media/image121.svg"/><Relationship Id="rId16" Type="http://schemas.openxmlformats.org/officeDocument/2006/relationships/image" Target="../media/image25.svg"/><Relationship Id="rId107" Type="http://schemas.openxmlformats.org/officeDocument/2006/relationships/image" Target="../media/image116.png"/><Relationship Id="rId11" Type="http://schemas.openxmlformats.org/officeDocument/2006/relationships/image" Target="../media/image20.png"/><Relationship Id="rId32" Type="http://schemas.openxmlformats.org/officeDocument/2006/relationships/image" Target="../media/image41.svg"/><Relationship Id="rId37" Type="http://schemas.openxmlformats.org/officeDocument/2006/relationships/image" Target="../media/image46.png"/><Relationship Id="rId53" Type="http://schemas.openxmlformats.org/officeDocument/2006/relationships/image" Target="../media/image62.png"/><Relationship Id="rId58" Type="http://schemas.openxmlformats.org/officeDocument/2006/relationships/image" Target="../media/image67.svg"/><Relationship Id="rId74" Type="http://schemas.openxmlformats.org/officeDocument/2006/relationships/image" Target="../media/image83.svg"/><Relationship Id="rId79" Type="http://schemas.openxmlformats.org/officeDocument/2006/relationships/image" Target="../media/image88.png"/><Relationship Id="rId102" Type="http://schemas.openxmlformats.org/officeDocument/2006/relationships/image" Target="../media/image111.svg"/><Relationship Id="rId5" Type="http://schemas.openxmlformats.org/officeDocument/2006/relationships/image" Target="../media/image14.png"/><Relationship Id="rId90" Type="http://schemas.openxmlformats.org/officeDocument/2006/relationships/image" Target="../media/image99.svg"/><Relationship Id="rId95" Type="http://schemas.openxmlformats.org/officeDocument/2006/relationships/image" Target="../media/image104.png"/><Relationship Id="rId22" Type="http://schemas.openxmlformats.org/officeDocument/2006/relationships/image" Target="../media/image31.svg"/><Relationship Id="rId27" Type="http://schemas.openxmlformats.org/officeDocument/2006/relationships/image" Target="../media/image36.png"/><Relationship Id="rId43" Type="http://schemas.openxmlformats.org/officeDocument/2006/relationships/image" Target="../media/image52.png"/><Relationship Id="rId48" Type="http://schemas.openxmlformats.org/officeDocument/2006/relationships/image" Target="../media/image57.svg"/><Relationship Id="rId64" Type="http://schemas.openxmlformats.org/officeDocument/2006/relationships/image" Target="../media/image73.svg"/><Relationship Id="rId69" Type="http://schemas.openxmlformats.org/officeDocument/2006/relationships/image" Target="../media/image78.png"/><Relationship Id="rId113" Type="http://schemas.openxmlformats.org/officeDocument/2006/relationships/image" Target="../media/image122.png"/><Relationship Id="rId80" Type="http://schemas.openxmlformats.org/officeDocument/2006/relationships/image" Target="../media/image89.svg"/><Relationship Id="rId85" Type="http://schemas.openxmlformats.org/officeDocument/2006/relationships/image" Target="../media/image94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33" Type="http://schemas.openxmlformats.org/officeDocument/2006/relationships/image" Target="../media/image42.png"/><Relationship Id="rId38" Type="http://schemas.openxmlformats.org/officeDocument/2006/relationships/image" Target="../media/image47.svg"/><Relationship Id="rId59" Type="http://schemas.openxmlformats.org/officeDocument/2006/relationships/image" Target="../media/image68.png"/><Relationship Id="rId103" Type="http://schemas.openxmlformats.org/officeDocument/2006/relationships/image" Target="../media/image112.png"/><Relationship Id="rId108" Type="http://schemas.openxmlformats.org/officeDocument/2006/relationships/image" Target="../media/image117.svg"/><Relationship Id="rId54" Type="http://schemas.openxmlformats.org/officeDocument/2006/relationships/image" Target="../media/image63.svg"/><Relationship Id="rId70" Type="http://schemas.openxmlformats.org/officeDocument/2006/relationships/image" Target="../media/image79.svg"/><Relationship Id="rId75" Type="http://schemas.openxmlformats.org/officeDocument/2006/relationships/image" Target="../media/image84.png"/><Relationship Id="rId91" Type="http://schemas.openxmlformats.org/officeDocument/2006/relationships/image" Target="../media/image100.png"/><Relationship Id="rId96" Type="http://schemas.openxmlformats.org/officeDocument/2006/relationships/image" Target="../media/image10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svg"/><Relationship Id="rId36" Type="http://schemas.openxmlformats.org/officeDocument/2006/relationships/image" Target="../media/image45.svg"/><Relationship Id="rId49" Type="http://schemas.openxmlformats.org/officeDocument/2006/relationships/image" Target="../media/image58.png"/><Relationship Id="rId57" Type="http://schemas.openxmlformats.org/officeDocument/2006/relationships/image" Target="../media/image66.png"/><Relationship Id="rId106" Type="http://schemas.openxmlformats.org/officeDocument/2006/relationships/image" Target="../media/image115.svg"/><Relationship Id="rId114" Type="http://schemas.openxmlformats.org/officeDocument/2006/relationships/image" Target="../media/image123.svg"/><Relationship Id="rId10" Type="http://schemas.openxmlformats.org/officeDocument/2006/relationships/image" Target="../media/image19.svg"/><Relationship Id="rId31" Type="http://schemas.openxmlformats.org/officeDocument/2006/relationships/image" Target="../media/image40.png"/><Relationship Id="rId44" Type="http://schemas.openxmlformats.org/officeDocument/2006/relationships/image" Target="../media/image53.svg"/><Relationship Id="rId52" Type="http://schemas.openxmlformats.org/officeDocument/2006/relationships/image" Target="../media/image61.svg"/><Relationship Id="rId60" Type="http://schemas.openxmlformats.org/officeDocument/2006/relationships/image" Target="../media/image69.svg"/><Relationship Id="rId65" Type="http://schemas.openxmlformats.org/officeDocument/2006/relationships/image" Target="../media/image74.png"/><Relationship Id="rId73" Type="http://schemas.openxmlformats.org/officeDocument/2006/relationships/image" Target="../media/image82.png"/><Relationship Id="rId78" Type="http://schemas.openxmlformats.org/officeDocument/2006/relationships/image" Target="../media/image87.svg"/><Relationship Id="rId81" Type="http://schemas.openxmlformats.org/officeDocument/2006/relationships/image" Target="../media/image90.png"/><Relationship Id="rId86" Type="http://schemas.openxmlformats.org/officeDocument/2006/relationships/image" Target="../media/image95.svg"/><Relationship Id="rId94" Type="http://schemas.openxmlformats.org/officeDocument/2006/relationships/image" Target="../media/image103.svg"/><Relationship Id="rId99" Type="http://schemas.openxmlformats.org/officeDocument/2006/relationships/image" Target="../media/image108.png"/><Relationship Id="rId101" Type="http://schemas.openxmlformats.org/officeDocument/2006/relationships/image" Target="../media/image110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9" Type="http://schemas.openxmlformats.org/officeDocument/2006/relationships/image" Target="../media/image48.png"/><Relationship Id="rId109" Type="http://schemas.openxmlformats.org/officeDocument/2006/relationships/image" Target="../media/image118.png"/><Relationship Id="rId34" Type="http://schemas.openxmlformats.org/officeDocument/2006/relationships/image" Target="../media/image43.svg"/><Relationship Id="rId50" Type="http://schemas.openxmlformats.org/officeDocument/2006/relationships/image" Target="../media/image59.svg"/><Relationship Id="rId55" Type="http://schemas.openxmlformats.org/officeDocument/2006/relationships/image" Target="../media/image64.png"/><Relationship Id="rId76" Type="http://schemas.openxmlformats.org/officeDocument/2006/relationships/image" Target="../media/image85.svg"/><Relationship Id="rId97" Type="http://schemas.openxmlformats.org/officeDocument/2006/relationships/image" Target="../media/image106.png"/><Relationship Id="rId104" Type="http://schemas.openxmlformats.org/officeDocument/2006/relationships/image" Target="../media/image113.svg"/><Relationship Id="rId7" Type="http://schemas.openxmlformats.org/officeDocument/2006/relationships/image" Target="../media/image16.png"/><Relationship Id="rId71" Type="http://schemas.openxmlformats.org/officeDocument/2006/relationships/image" Target="../media/image80.png"/><Relationship Id="rId92" Type="http://schemas.openxmlformats.org/officeDocument/2006/relationships/image" Target="../media/image101.sv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38.png"/><Relationship Id="rId24" Type="http://schemas.openxmlformats.org/officeDocument/2006/relationships/image" Target="../media/image33.svg"/><Relationship Id="rId40" Type="http://schemas.openxmlformats.org/officeDocument/2006/relationships/image" Target="../media/image49.svg"/><Relationship Id="rId45" Type="http://schemas.openxmlformats.org/officeDocument/2006/relationships/image" Target="../media/image54.png"/><Relationship Id="rId66" Type="http://schemas.openxmlformats.org/officeDocument/2006/relationships/image" Target="../media/image75.svg"/><Relationship Id="rId87" Type="http://schemas.openxmlformats.org/officeDocument/2006/relationships/image" Target="../media/image96.png"/><Relationship Id="rId110" Type="http://schemas.openxmlformats.org/officeDocument/2006/relationships/image" Target="../media/image119.svg"/><Relationship Id="rId61" Type="http://schemas.openxmlformats.org/officeDocument/2006/relationships/image" Target="../media/image70.png"/><Relationship Id="rId82" Type="http://schemas.openxmlformats.org/officeDocument/2006/relationships/image" Target="../media/image91.svg"/><Relationship Id="rId19" Type="http://schemas.openxmlformats.org/officeDocument/2006/relationships/image" Target="../media/image28.png"/><Relationship Id="rId14" Type="http://schemas.openxmlformats.org/officeDocument/2006/relationships/image" Target="../media/image23.svg"/><Relationship Id="rId30" Type="http://schemas.openxmlformats.org/officeDocument/2006/relationships/image" Target="../media/image39.svg"/><Relationship Id="rId35" Type="http://schemas.openxmlformats.org/officeDocument/2006/relationships/image" Target="../media/image44.png"/><Relationship Id="rId56" Type="http://schemas.openxmlformats.org/officeDocument/2006/relationships/image" Target="../media/image65.svg"/><Relationship Id="rId77" Type="http://schemas.openxmlformats.org/officeDocument/2006/relationships/image" Target="../media/image86.png"/><Relationship Id="rId100" Type="http://schemas.openxmlformats.org/officeDocument/2006/relationships/image" Target="../media/image109.svg"/><Relationship Id="rId105" Type="http://schemas.openxmlformats.org/officeDocument/2006/relationships/image" Target="../media/image114.png"/><Relationship Id="rId8" Type="http://schemas.openxmlformats.org/officeDocument/2006/relationships/image" Target="../media/image17.svg"/><Relationship Id="rId51" Type="http://schemas.openxmlformats.org/officeDocument/2006/relationships/image" Target="../media/image60.png"/><Relationship Id="rId72" Type="http://schemas.openxmlformats.org/officeDocument/2006/relationships/image" Target="../media/image81.svg"/><Relationship Id="rId93" Type="http://schemas.openxmlformats.org/officeDocument/2006/relationships/image" Target="../media/image102.png"/><Relationship Id="rId98" Type="http://schemas.openxmlformats.org/officeDocument/2006/relationships/image" Target="../media/image107.svg"/><Relationship Id="rId3" Type="http://schemas.openxmlformats.org/officeDocument/2006/relationships/image" Target="../media/image12.png"/><Relationship Id="rId25" Type="http://schemas.openxmlformats.org/officeDocument/2006/relationships/image" Target="../media/image34.png"/><Relationship Id="rId46" Type="http://schemas.openxmlformats.org/officeDocument/2006/relationships/image" Target="../media/image55.svg"/><Relationship Id="rId67" Type="http://schemas.openxmlformats.org/officeDocument/2006/relationships/image" Target="../media/image76.png"/><Relationship Id="rId20" Type="http://schemas.openxmlformats.org/officeDocument/2006/relationships/image" Target="../media/image29.svg"/><Relationship Id="rId41" Type="http://schemas.openxmlformats.org/officeDocument/2006/relationships/image" Target="../media/image50.png"/><Relationship Id="rId62" Type="http://schemas.openxmlformats.org/officeDocument/2006/relationships/image" Target="../media/image71.svg"/><Relationship Id="rId83" Type="http://schemas.openxmlformats.org/officeDocument/2006/relationships/image" Target="../media/image92.png"/><Relationship Id="rId88" Type="http://schemas.openxmlformats.org/officeDocument/2006/relationships/image" Target="../media/image97.svg"/><Relationship Id="rId111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13" Type="http://schemas.openxmlformats.org/officeDocument/2006/relationships/image" Target="../media/image106.png"/><Relationship Id="rId18" Type="http://schemas.openxmlformats.org/officeDocument/2006/relationships/image" Target="../media/image93.svg"/><Relationship Id="rId26" Type="http://schemas.openxmlformats.org/officeDocument/2006/relationships/image" Target="../media/image113.svg"/><Relationship Id="rId3" Type="http://schemas.openxmlformats.org/officeDocument/2006/relationships/image" Target="../media/image125.png"/><Relationship Id="rId21" Type="http://schemas.openxmlformats.org/officeDocument/2006/relationships/image" Target="../media/image24.png"/><Relationship Id="rId7" Type="http://schemas.openxmlformats.org/officeDocument/2006/relationships/image" Target="../media/image108.png"/><Relationship Id="rId12" Type="http://schemas.openxmlformats.org/officeDocument/2006/relationships/image" Target="../media/image39.svg"/><Relationship Id="rId17" Type="http://schemas.openxmlformats.org/officeDocument/2006/relationships/image" Target="../media/image92.png"/><Relationship Id="rId25" Type="http://schemas.openxmlformats.org/officeDocument/2006/relationships/image" Target="../media/image112.png"/><Relationship Id="rId2" Type="http://schemas.openxmlformats.org/officeDocument/2006/relationships/image" Target="../media/image124.png"/><Relationship Id="rId16" Type="http://schemas.openxmlformats.org/officeDocument/2006/relationships/image" Target="../media/image103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svg"/><Relationship Id="rId11" Type="http://schemas.openxmlformats.org/officeDocument/2006/relationships/image" Target="../media/image38.png"/><Relationship Id="rId24" Type="http://schemas.openxmlformats.org/officeDocument/2006/relationships/image" Target="../media/image101.svg"/><Relationship Id="rId5" Type="http://schemas.openxmlformats.org/officeDocument/2006/relationships/image" Target="../media/image86.png"/><Relationship Id="rId15" Type="http://schemas.openxmlformats.org/officeDocument/2006/relationships/image" Target="../media/image102.png"/><Relationship Id="rId23" Type="http://schemas.openxmlformats.org/officeDocument/2006/relationships/image" Target="../media/image100.png"/><Relationship Id="rId10" Type="http://schemas.openxmlformats.org/officeDocument/2006/relationships/image" Target="../media/image99.svg"/><Relationship Id="rId19" Type="http://schemas.openxmlformats.org/officeDocument/2006/relationships/image" Target="../media/image16.png"/><Relationship Id="rId4" Type="http://schemas.openxmlformats.org/officeDocument/2006/relationships/image" Target="../media/image126.svg"/><Relationship Id="rId9" Type="http://schemas.openxmlformats.org/officeDocument/2006/relationships/image" Target="../media/image98.png"/><Relationship Id="rId14" Type="http://schemas.openxmlformats.org/officeDocument/2006/relationships/image" Target="../media/image107.svg"/><Relationship Id="rId22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.png"/><Relationship Id="rId18" Type="http://schemas.openxmlformats.org/officeDocument/2006/relationships/image" Target="../media/image25.svg"/><Relationship Id="rId26" Type="http://schemas.openxmlformats.org/officeDocument/2006/relationships/image" Target="../media/image126.svg"/><Relationship Id="rId21" Type="http://schemas.openxmlformats.org/officeDocument/2006/relationships/image" Target="../media/image100.png"/><Relationship Id="rId34" Type="http://schemas.openxmlformats.org/officeDocument/2006/relationships/image" Target="../media/image19.svg"/><Relationship Id="rId7" Type="http://schemas.openxmlformats.org/officeDocument/2006/relationships/image" Target="../media/image38.png"/><Relationship Id="rId12" Type="http://schemas.openxmlformats.org/officeDocument/2006/relationships/image" Target="../media/image103.svg"/><Relationship Id="rId17" Type="http://schemas.openxmlformats.org/officeDocument/2006/relationships/image" Target="../media/image24.png"/><Relationship Id="rId25" Type="http://schemas.openxmlformats.org/officeDocument/2006/relationships/image" Target="../media/image125.png"/><Relationship Id="rId33" Type="http://schemas.openxmlformats.org/officeDocument/2006/relationships/image" Target="../media/image18.png"/><Relationship Id="rId38" Type="http://schemas.openxmlformats.org/officeDocument/2006/relationships/image" Target="../media/image91.svg"/><Relationship Id="rId2" Type="http://schemas.openxmlformats.org/officeDocument/2006/relationships/image" Target="../media/image124.png"/><Relationship Id="rId16" Type="http://schemas.openxmlformats.org/officeDocument/2006/relationships/image" Target="../media/image17.svg"/><Relationship Id="rId20" Type="http://schemas.openxmlformats.org/officeDocument/2006/relationships/image" Target="../media/image43.sv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svg"/><Relationship Id="rId11" Type="http://schemas.openxmlformats.org/officeDocument/2006/relationships/image" Target="../media/image102.png"/><Relationship Id="rId24" Type="http://schemas.openxmlformats.org/officeDocument/2006/relationships/image" Target="../media/image87.svg"/><Relationship Id="rId32" Type="http://schemas.openxmlformats.org/officeDocument/2006/relationships/image" Target="../media/image21.svg"/><Relationship Id="rId37" Type="http://schemas.openxmlformats.org/officeDocument/2006/relationships/image" Target="../media/image90.png"/><Relationship Id="rId5" Type="http://schemas.openxmlformats.org/officeDocument/2006/relationships/image" Target="../media/image98.png"/><Relationship Id="rId15" Type="http://schemas.openxmlformats.org/officeDocument/2006/relationships/image" Target="../media/image16.png"/><Relationship Id="rId23" Type="http://schemas.openxmlformats.org/officeDocument/2006/relationships/image" Target="../media/image86.png"/><Relationship Id="rId28" Type="http://schemas.openxmlformats.org/officeDocument/2006/relationships/image" Target="../media/image113.svg"/><Relationship Id="rId36" Type="http://schemas.openxmlformats.org/officeDocument/2006/relationships/image" Target="../media/image35.svg"/><Relationship Id="rId10" Type="http://schemas.openxmlformats.org/officeDocument/2006/relationships/image" Target="../media/image107.svg"/><Relationship Id="rId19" Type="http://schemas.openxmlformats.org/officeDocument/2006/relationships/image" Target="../media/image42.png"/><Relationship Id="rId31" Type="http://schemas.openxmlformats.org/officeDocument/2006/relationships/image" Target="../media/image20.png"/><Relationship Id="rId4" Type="http://schemas.openxmlformats.org/officeDocument/2006/relationships/image" Target="../media/image109.svg"/><Relationship Id="rId9" Type="http://schemas.openxmlformats.org/officeDocument/2006/relationships/image" Target="../media/image106.png"/><Relationship Id="rId14" Type="http://schemas.openxmlformats.org/officeDocument/2006/relationships/image" Target="../media/image93.svg"/><Relationship Id="rId22" Type="http://schemas.openxmlformats.org/officeDocument/2006/relationships/image" Target="../media/image101.svg"/><Relationship Id="rId27" Type="http://schemas.openxmlformats.org/officeDocument/2006/relationships/image" Target="../media/image112.png"/><Relationship Id="rId30" Type="http://schemas.openxmlformats.org/officeDocument/2006/relationships/image" Target="../media/image45.svg"/><Relationship Id="rId35" Type="http://schemas.openxmlformats.org/officeDocument/2006/relationships/image" Target="../media/image34.png"/><Relationship Id="rId8" Type="http://schemas.openxmlformats.org/officeDocument/2006/relationships/image" Target="../media/image39.svg"/><Relationship Id="rId3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13" Type="http://schemas.openxmlformats.org/officeDocument/2006/relationships/image" Target="../media/image118.png"/><Relationship Id="rId18" Type="http://schemas.openxmlformats.org/officeDocument/2006/relationships/image" Target="../media/image134.svg"/><Relationship Id="rId26" Type="http://schemas.openxmlformats.org/officeDocument/2006/relationships/image" Target="../media/image138.svg"/><Relationship Id="rId3" Type="http://schemas.openxmlformats.org/officeDocument/2006/relationships/image" Target="../media/image38.png"/><Relationship Id="rId21" Type="http://schemas.openxmlformats.org/officeDocument/2006/relationships/image" Target="../media/image42.png"/><Relationship Id="rId7" Type="http://schemas.openxmlformats.org/officeDocument/2006/relationships/image" Target="../media/image106.png"/><Relationship Id="rId12" Type="http://schemas.openxmlformats.org/officeDocument/2006/relationships/image" Target="../media/image131.svg"/><Relationship Id="rId17" Type="http://schemas.openxmlformats.org/officeDocument/2006/relationships/image" Target="../media/image108.png"/><Relationship Id="rId25" Type="http://schemas.openxmlformats.org/officeDocument/2006/relationships/image" Target="../media/image32.png"/><Relationship Id="rId2" Type="http://schemas.openxmlformats.org/officeDocument/2006/relationships/image" Target="../media/image124.png"/><Relationship Id="rId16" Type="http://schemas.openxmlformats.org/officeDocument/2006/relationships/image" Target="../media/image133.svg"/><Relationship Id="rId20" Type="http://schemas.openxmlformats.org/officeDocument/2006/relationships/image" Target="../media/image13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svg"/><Relationship Id="rId11" Type="http://schemas.openxmlformats.org/officeDocument/2006/relationships/image" Target="../media/image116.png"/><Relationship Id="rId24" Type="http://schemas.openxmlformats.org/officeDocument/2006/relationships/image" Target="../media/image137.svg"/><Relationship Id="rId5" Type="http://schemas.openxmlformats.org/officeDocument/2006/relationships/image" Target="../media/image30.png"/><Relationship Id="rId15" Type="http://schemas.openxmlformats.org/officeDocument/2006/relationships/image" Target="../media/image122.png"/><Relationship Id="rId23" Type="http://schemas.openxmlformats.org/officeDocument/2006/relationships/image" Target="../media/image34.png"/><Relationship Id="rId10" Type="http://schemas.openxmlformats.org/officeDocument/2006/relationships/image" Target="../media/image130.svg"/><Relationship Id="rId19" Type="http://schemas.openxmlformats.org/officeDocument/2006/relationships/image" Target="../media/image112.png"/><Relationship Id="rId4" Type="http://schemas.openxmlformats.org/officeDocument/2006/relationships/image" Target="../media/image127.svg"/><Relationship Id="rId9" Type="http://schemas.openxmlformats.org/officeDocument/2006/relationships/image" Target="../media/image18.png"/><Relationship Id="rId14" Type="http://schemas.openxmlformats.org/officeDocument/2006/relationships/image" Target="../media/image132.svg"/><Relationship Id="rId22" Type="http://schemas.openxmlformats.org/officeDocument/2006/relationships/image" Target="../media/image1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4B64E-4B3A-0CDB-5626-03320F129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720" y="355723"/>
            <a:ext cx="7021006" cy="1690409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400">
                <a:cs typeface="Calibri Light"/>
              </a:rPr>
              <a:t>PORTFOLIO PLAN &amp; </a:t>
            </a:r>
            <a:br>
              <a:rPr lang="en-US" sz="4400">
                <a:cs typeface="Calibri Light"/>
              </a:rPr>
            </a:br>
            <a:r>
              <a:rPr lang="en-US" sz="4400">
                <a:cs typeface="Calibri Light"/>
              </a:rPr>
              <a:t>ENTERPRISE ARCHITECTURE AGENDA 2023</a:t>
            </a:r>
            <a:endParaRPr lang="en-US" sz="4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D98653-9114-9140-13B9-352A05B18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721" y="2111021"/>
            <a:ext cx="3417280" cy="64678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l"/>
            <a:r>
              <a:rPr lang="en-US" dirty="0">
                <a:highlight>
                  <a:srgbClr val="C0C0C0"/>
                </a:highlight>
                <a:cs typeface="Calibri"/>
              </a:rPr>
              <a:t>IT Planning &amp; Architecture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C38A5-B163-6767-1D1F-53EB30EFCCB5}"/>
              </a:ext>
            </a:extLst>
          </p:cNvPr>
          <p:cNvSpPr txBox="1"/>
          <p:nvPr/>
        </p:nvSpPr>
        <p:spPr>
          <a:xfrm>
            <a:off x="5691362" y="2497976"/>
            <a:ext cx="635912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solidFill>
                  <a:srgbClr val="0070C0"/>
                </a:solidFill>
              </a:rPr>
              <a:t>200++</a:t>
            </a:r>
            <a:r>
              <a:rPr lang="en-US" sz="3200">
                <a:solidFill>
                  <a:srgbClr val="0070C0"/>
                </a:solidFill>
              </a:rPr>
              <a:t>initiatives</a:t>
            </a:r>
            <a:r>
              <a:rPr lang="en-US" sz="1150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C15D1B-FF1A-3821-EECE-CA1B978BACF5}"/>
              </a:ext>
            </a:extLst>
          </p:cNvPr>
          <p:cNvSpPr txBox="1"/>
          <p:nvPr/>
        </p:nvSpPr>
        <p:spPr>
          <a:xfrm>
            <a:off x="7008032" y="4564916"/>
            <a:ext cx="1542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>
                <a:solidFill>
                  <a:srgbClr val="7030A0"/>
                </a:solidFill>
              </a:rPr>
              <a:t>9+</a:t>
            </a:r>
            <a:endParaRPr lang="en-US" sz="960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43BACC-06B6-49EC-EFCA-B6E67BE325A4}"/>
              </a:ext>
            </a:extLst>
          </p:cNvPr>
          <p:cNvSpPr txBox="1"/>
          <p:nvPr/>
        </p:nvSpPr>
        <p:spPr>
          <a:xfrm>
            <a:off x="4532427" y="4586156"/>
            <a:ext cx="15635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B050"/>
                </a:solidFill>
              </a:rPr>
              <a:t>15+</a:t>
            </a:r>
            <a:endParaRPr lang="en-US" sz="8800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99292F-B106-4322-1C34-851014F0CCEB}"/>
              </a:ext>
            </a:extLst>
          </p:cNvPr>
          <p:cNvSpPr txBox="1"/>
          <p:nvPr/>
        </p:nvSpPr>
        <p:spPr>
          <a:xfrm>
            <a:off x="6722587" y="1607793"/>
            <a:ext cx="32777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6">
                    <a:lumMod val="50000"/>
                  </a:schemeClr>
                </a:solidFill>
              </a:rPr>
              <a:t>407 </a:t>
            </a:r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bio</a:t>
            </a:r>
            <a:r>
              <a:rPr lang="en-US" sz="115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2E0C3-D932-96C1-0FFA-CE2C5358FEF1}"/>
              </a:ext>
            </a:extLst>
          </p:cNvPr>
          <p:cNvSpPr txBox="1"/>
          <p:nvPr/>
        </p:nvSpPr>
        <p:spPr>
          <a:xfrm>
            <a:off x="7008032" y="5294264"/>
            <a:ext cx="15635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Consolidation</a:t>
            </a:r>
            <a:r>
              <a:rPr lang="en-US" sz="4000">
                <a:solidFill>
                  <a:srgbClr val="7030A0"/>
                </a:solidFill>
              </a:rPr>
              <a:t> 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622EAE-44E0-1820-BD5D-60A9A6EA4DBC}"/>
              </a:ext>
            </a:extLst>
          </p:cNvPr>
          <p:cNvSpPr txBox="1"/>
          <p:nvPr/>
        </p:nvSpPr>
        <p:spPr>
          <a:xfrm>
            <a:off x="4553163" y="5551137"/>
            <a:ext cx="268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New Capability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04899-BC69-8204-142B-60F8636FD37C}"/>
              </a:ext>
            </a:extLst>
          </p:cNvPr>
          <p:cNvSpPr txBox="1"/>
          <p:nvPr/>
        </p:nvSpPr>
        <p:spPr>
          <a:xfrm>
            <a:off x="614306" y="4055233"/>
            <a:ext cx="2345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Architecture &amp; Capability Changes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A4864C-A802-C812-753C-0E8B0443287C}"/>
              </a:ext>
            </a:extLst>
          </p:cNvPr>
          <p:cNvSpPr txBox="1"/>
          <p:nvPr/>
        </p:nvSpPr>
        <p:spPr>
          <a:xfrm>
            <a:off x="513960" y="2916904"/>
            <a:ext cx="37953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100++</a:t>
            </a:r>
            <a:endParaRPr lang="en-US" sz="1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892ACB-CF6C-869B-1A35-84F8AC00660E}"/>
              </a:ext>
            </a:extLst>
          </p:cNvPr>
          <p:cNvSpPr txBox="1"/>
          <p:nvPr/>
        </p:nvSpPr>
        <p:spPr>
          <a:xfrm>
            <a:off x="9214682" y="4564915"/>
            <a:ext cx="2053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>
                <a:solidFill>
                  <a:schemeClr val="accent2"/>
                </a:solidFill>
              </a:rPr>
              <a:t>50+</a:t>
            </a:r>
            <a:endParaRPr lang="en-US" sz="960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D907ED-B5F5-EDFB-D85F-8F4DCDC199DD}"/>
              </a:ext>
            </a:extLst>
          </p:cNvPr>
          <p:cNvSpPr txBox="1"/>
          <p:nvPr/>
        </p:nvSpPr>
        <p:spPr>
          <a:xfrm>
            <a:off x="9218599" y="5287185"/>
            <a:ext cx="15635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Enhancement</a:t>
            </a:r>
            <a:r>
              <a:rPr lang="en-US" sz="4000"/>
              <a:t> 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12BBF-CBAA-42C1-AD27-E7F9D6F6307C}"/>
              </a:ext>
            </a:extLst>
          </p:cNvPr>
          <p:cNvSpPr txBox="1"/>
          <p:nvPr/>
        </p:nvSpPr>
        <p:spPr>
          <a:xfrm>
            <a:off x="434323" y="4887452"/>
            <a:ext cx="37953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C00000"/>
                </a:solidFill>
              </a:rPr>
              <a:t>350++</a:t>
            </a:r>
            <a:endParaRPr lang="en-US" sz="115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855B7-1B27-F51A-9759-F80924316815}"/>
              </a:ext>
            </a:extLst>
          </p:cNvPr>
          <p:cNvSpPr txBox="1"/>
          <p:nvPr/>
        </p:nvSpPr>
        <p:spPr>
          <a:xfrm>
            <a:off x="575349" y="5981448"/>
            <a:ext cx="2345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571074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8B704-D167-6707-60EB-0C203F5F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8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</a:t>
            </a:r>
            <a:br>
              <a:rPr lang="en-US" sz="8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8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8100" dirty="0"/>
              <a:t>List of Initiative per LOB</a:t>
            </a:r>
            <a:endParaRPr lang="en-US" sz="8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04280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84AC43-CC45-7E2F-2296-FBBB23C53F62}"/>
              </a:ext>
            </a:extLst>
          </p:cNvPr>
          <p:cNvSpPr txBox="1"/>
          <p:nvPr/>
        </p:nvSpPr>
        <p:spPr>
          <a:xfrm>
            <a:off x="221341" y="0"/>
            <a:ext cx="214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MOA approval status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D9E51E-A4A4-D83B-DA76-5459BA45D983}"/>
              </a:ext>
            </a:extLst>
          </p:cNvPr>
          <p:cNvGraphicFramePr>
            <a:graphicFrameLocks noGrp="1"/>
          </p:cNvGraphicFramePr>
          <p:nvPr/>
        </p:nvGraphicFramePr>
        <p:xfrm>
          <a:off x="2648856" y="117911"/>
          <a:ext cx="7964715" cy="6622178"/>
        </p:xfrm>
        <a:graphic>
          <a:graphicData uri="http://schemas.openxmlformats.org/drawingml/2006/table">
            <a:tbl>
              <a:tblPr firstRow="1"/>
              <a:tblGrid>
                <a:gridCol w="1223537">
                  <a:extLst>
                    <a:ext uri="{9D8B030D-6E8A-4147-A177-3AD203B41FA5}">
                      <a16:colId xmlns:a16="http://schemas.microsoft.com/office/drawing/2014/main" val="1098844887"/>
                    </a:ext>
                  </a:extLst>
                </a:gridCol>
                <a:gridCol w="4294104">
                  <a:extLst>
                    <a:ext uri="{9D8B030D-6E8A-4147-A177-3AD203B41FA5}">
                      <a16:colId xmlns:a16="http://schemas.microsoft.com/office/drawing/2014/main" val="302183086"/>
                    </a:ext>
                  </a:extLst>
                </a:gridCol>
                <a:gridCol w="1223537">
                  <a:extLst>
                    <a:ext uri="{9D8B030D-6E8A-4147-A177-3AD203B41FA5}">
                      <a16:colId xmlns:a16="http://schemas.microsoft.com/office/drawing/2014/main" val="975968780"/>
                    </a:ext>
                  </a:extLst>
                </a:gridCol>
                <a:gridCol w="1223537">
                  <a:extLst>
                    <a:ext uri="{9D8B030D-6E8A-4147-A177-3AD203B41FA5}">
                      <a16:colId xmlns:a16="http://schemas.microsoft.com/office/drawing/2014/main" val="4006613368"/>
                    </a:ext>
                  </a:extLst>
                </a:gridCol>
              </a:tblGrid>
              <a:tr h="310227">
                <a:tc>
                  <a:txBody>
                    <a:bodyPr/>
                    <a:lstStyle/>
                    <a:p>
                      <a:pPr algn="ctr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LOB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MOA title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Full approved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Amount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361011"/>
                  </a:ext>
                </a:extLst>
              </a:tr>
              <a:tr h="246540"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Wholesale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 API Phase 2 – SNAP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384817"/>
                  </a:ext>
                </a:extLst>
              </a:tr>
              <a:tr h="246540"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Wholesale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Custodian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4.500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652874"/>
                  </a:ext>
                </a:extLst>
              </a:tr>
              <a:tr h="310227"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Infrastructure – Datacenter: Konversi Tape Backup DC1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2.200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834246"/>
                  </a:ext>
                </a:extLst>
              </a:tr>
              <a:tr h="611054"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Improvement – Voice &amp; Telephony: Avaya to Ms.Teams (desktop phone replacement, allowing incoming outgoing call from-to Ms.teams. WFH purposes)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1.750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023054"/>
                  </a:ext>
                </a:extLst>
              </a:tr>
              <a:tr h="310227"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 Refresh – Network: MDS Switch DC - For Switch Controller Storage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1.500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329839"/>
                  </a:ext>
                </a:extLst>
              </a:tr>
              <a:tr h="246540"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Refreshment F5 Appliance &amp; Support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15.000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549298"/>
                  </a:ext>
                </a:extLst>
              </a:tr>
              <a:tr h="246540"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RLB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AROA phase 2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14.547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456854"/>
                  </a:ext>
                </a:extLst>
              </a:tr>
              <a:tr h="310227"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 Tech Refresh - Network – Core-Edge Router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11.000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859428"/>
                  </a:ext>
                </a:extLst>
              </a:tr>
              <a:tr h="310227"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 CDP Installation &amp; Implementation at Data Lake DR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7.100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970889"/>
                  </a:ext>
                </a:extLst>
              </a:tr>
              <a:tr h="310227"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Internal Audit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 New Audit Management System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4.265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046562"/>
                  </a:ext>
                </a:extLst>
              </a:tr>
              <a:tr h="246540"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RPA 2023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3.840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077986"/>
                  </a:ext>
                </a:extLst>
              </a:tr>
              <a:tr h="310227"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Enhancement Surrounding Apps to CTAS from Dirjen Pajak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2.208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797760"/>
                  </a:ext>
                </a:extLst>
              </a:tr>
              <a:tr h="310227"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Enhancement Surrounding Apps to Support eMeterai 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1.849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581946"/>
                  </a:ext>
                </a:extLst>
              </a:tr>
              <a:tr h="246540"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Enhancement OASIS 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1.104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879168"/>
                  </a:ext>
                </a:extLst>
              </a:tr>
              <a:tr h="460641"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Persetujuan Perpindahan Budget IT Capex internal Finance dan Pengadaan Laptop untuk new joiner 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432309"/>
                  </a:ext>
                </a:extLst>
              </a:tr>
              <a:tr h="310227"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Compliance 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Pengajuan Pembelian Laptop untuk Head Compliance 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0281"/>
                  </a:ext>
                </a:extLst>
              </a:tr>
              <a:tr h="246540"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HR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HR More Than A Job 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778479"/>
                  </a:ext>
                </a:extLst>
              </a:tr>
              <a:tr h="246540"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Ops 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Budget Project ORR di 2023 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10.560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469418"/>
                  </a:ext>
                </a:extLst>
              </a:tr>
              <a:tr h="217000"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Wholesale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Grading System 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13.000</a:t>
                      </a:r>
                    </a:p>
                    <a:p>
                      <a:pPr algn="r" rtl="0" fontAlgn="t"/>
                      <a:endParaRPr lang="en-I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918102"/>
                  </a:ext>
                </a:extLst>
              </a:tr>
              <a:tr h="246540"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Internal Audit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AMS System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4.265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057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3035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388A1-374C-B4D9-5149-42D5AC109FF3}"/>
              </a:ext>
            </a:extLst>
          </p:cNvPr>
          <p:cNvSpPr txBox="1"/>
          <p:nvPr/>
        </p:nvSpPr>
        <p:spPr>
          <a:xfrm>
            <a:off x="988173" y="8987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2705-6612-5D50-6805-140A8BDF1EA9}"/>
              </a:ext>
            </a:extLst>
          </p:cNvPr>
          <p:cNvGrpSpPr/>
          <p:nvPr/>
        </p:nvGrpSpPr>
        <p:grpSpPr>
          <a:xfrm>
            <a:off x="372264" y="401979"/>
            <a:ext cx="11447471" cy="518809"/>
            <a:chOff x="412659" y="1266940"/>
            <a:chExt cx="11447471" cy="5188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43A998C-92C2-4B00-F511-BBB82F85F870}"/>
                </a:ext>
              </a:extLst>
            </p:cNvPr>
            <p:cNvSpPr/>
            <p:nvPr/>
          </p:nvSpPr>
          <p:spPr>
            <a:xfrm>
              <a:off x="412659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Budgeting</a:t>
              </a:r>
              <a:endParaRPr lang="en-ID" sz="2200" kern="120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37F077-A091-4428-FF16-5A6A43DA3D68}"/>
                </a:ext>
              </a:extLst>
            </p:cNvPr>
            <p:cNvSpPr/>
            <p:nvPr/>
          </p:nvSpPr>
          <p:spPr>
            <a:xfrm>
              <a:off x="2834239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4F8443-03D0-9AE8-0465-C1D447D45F8F}"/>
                </a:ext>
              </a:extLst>
            </p:cNvPr>
            <p:cNvSpPr/>
            <p:nvPr/>
          </p:nvSpPr>
          <p:spPr>
            <a:xfrm>
              <a:off x="3494670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MOA Approval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E1980A-FF59-9AFA-3AF5-DE6B510E7F48}"/>
                </a:ext>
              </a:extLst>
            </p:cNvPr>
            <p:cNvSpPr/>
            <p:nvPr/>
          </p:nvSpPr>
          <p:spPr>
            <a:xfrm>
              <a:off x="5916251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CCB2B5E-392B-47A1-8892-39AC07F63423}"/>
                </a:ext>
              </a:extLst>
            </p:cNvPr>
            <p:cNvSpPr/>
            <p:nvPr/>
          </p:nvSpPr>
          <p:spPr>
            <a:xfrm>
              <a:off x="6576682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Initiative creation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1AA18FB-4F20-870D-BD74-A9C3C94FED44}"/>
                </a:ext>
              </a:extLst>
            </p:cNvPr>
            <p:cNvSpPr/>
            <p:nvPr/>
          </p:nvSpPr>
          <p:spPr>
            <a:xfrm>
              <a:off x="8998262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287499B-8CFD-342A-40A6-1A310462CA83}"/>
                </a:ext>
              </a:extLst>
            </p:cNvPr>
            <p:cNvSpPr/>
            <p:nvPr/>
          </p:nvSpPr>
          <p:spPr>
            <a:xfrm>
              <a:off x="9658694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Project initiation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AD74E5-DCDB-107B-0C5C-043D94F0CC68}"/>
              </a:ext>
            </a:extLst>
          </p:cNvPr>
          <p:cNvCxnSpPr>
            <a:cxnSpLocks/>
          </p:cNvCxnSpPr>
          <p:nvPr/>
        </p:nvCxnSpPr>
        <p:spPr>
          <a:xfrm>
            <a:off x="2929397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5C61F-CA32-8505-6DC8-C1A732320F4D}"/>
              </a:ext>
            </a:extLst>
          </p:cNvPr>
          <p:cNvCxnSpPr>
            <a:cxnSpLocks/>
          </p:cNvCxnSpPr>
          <p:nvPr/>
        </p:nvCxnSpPr>
        <p:spPr>
          <a:xfrm>
            <a:off x="6028809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A877D8-AE09-35F6-9B8B-99030BA43297}"/>
              </a:ext>
            </a:extLst>
          </p:cNvPr>
          <p:cNvCxnSpPr>
            <a:cxnSpLocks/>
          </p:cNvCxnSpPr>
          <p:nvPr/>
        </p:nvCxnSpPr>
        <p:spPr>
          <a:xfrm>
            <a:off x="9155344" y="947396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E91B73A-CFB7-B59F-8A89-C8BF397CBAE8}"/>
              </a:ext>
            </a:extLst>
          </p:cNvPr>
          <p:cNvSpPr txBox="1"/>
          <p:nvPr/>
        </p:nvSpPr>
        <p:spPr>
          <a:xfrm>
            <a:off x="274499" y="27339"/>
            <a:ext cx="24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Information Technology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960EF-5FEC-763E-4F42-1F77FB43DE4F}"/>
              </a:ext>
            </a:extLst>
          </p:cNvPr>
          <p:cNvSpPr txBox="1"/>
          <p:nvPr/>
        </p:nvSpPr>
        <p:spPr>
          <a:xfrm>
            <a:off x="3036655" y="2446497"/>
            <a:ext cx="2675483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3 Audit Finding - Resolve customer golden data attribute for regulatory report in MDM and RDM Q4 2023 – 9 months</a:t>
            </a:r>
          </a:p>
          <a:p>
            <a:r>
              <a:rPr lang="en-US" sz="1200" dirty="0"/>
              <a:t>Aging 3 month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67ED0-41CB-E148-B73B-5C04044004AA}"/>
              </a:ext>
            </a:extLst>
          </p:cNvPr>
          <p:cNvSpPr txBox="1"/>
          <p:nvPr/>
        </p:nvSpPr>
        <p:spPr>
          <a:xfrm>
            <a:off x="3019965" y="3490219"/>
            <a:ext cx="2675483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4 OJK Audit Finding - System to revamp Audit trail process of PPD (</a:t>
            </a:r>
            <a:r>
              <a:rPr lang="en-US" sz="1200" dirty="0" err="1"/>
              <a:t>Permintaan</a:t>
            </a:r>
            <a:r>
              <a:rPr lang="en-US" sz="1200" dirty="0"/>
              <a:t> </a:t>
            </a:r>
            <a:r>
              <a:rPr lang="en-US" sz="1200" dirty="0" err="1"/>
              <a:t>Perubahan</a:t>
            </a:r>
            <a:r>
              <a:rPr lang="en-US" sz="1200" dirty="0"/>
              <a:t> Data) Q4 2023 – 9 months</a:t>
            </a:r>
          </a:p>
          <a:p>
            <a:r>
              <a:rPr lang="en-US" sz="1200" dirty="0"/>
              <a:t>Aging 3 month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7BDB3C-7043-B348-67EA-32D4610961D9}"/>
              </a:ext>
            </a:extLst>
          </p:cNvPr>
          <p:cNvSpPr txBox="1"/>
          <p:nvPr/>
        </p:nvSpPr>
        <p:spPr>
          <a:xfrm>
            <a:off x="3019965" y="4378625"/>
            <a:ext cx="2675483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7 Identity Governance and Administrator - CYBS Roadmap Q2 2023 – 3 months</a:t>
            </a:r>
          </a:p>
          <a:p>
            <a:r>
              <a:rPr lang="en-US" sz="1200" dirty="0"/>
              <a:t>Aging 3 month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4A8A6C-9116-CA18-CA65-60F78FF68D00}"/>
              </a:ext>
            </a:extLst>
          </p:cNvPr>
          <p:cNvSpPr txBox="1"/>
          <p:nvPr/>
        </p:nvSpPr>
        <p:spPr>
          <a:xfrm>
            <a:off x="3019965" y="5267031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149 ITSP Metadata</a:t>
            </a:r>
          </a:p>
          <a:p>
            <a:r>
              <a:rPr lang="en-US" sz="1200" dirty="0"/>
              <a:t>Q4 2023 – 9 months</a:t>
            </a:r>
          </a:p>
          <a:p>
            <a:r>
              <a:rPr lang="en-US" sz="1200" dirty="0"/>
              <a:t>Aging 3 month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E7E6B3-EB29-E264-CB56-938F65E4E7A5}"/>
              </a:ext>
            </a:extLst>
          </p:cNvPr>
          <p:cNvSpPr txBox="1"/>
          <p:nvPr/>
        </p:nvSpPr>
        <p:spPr>
          <a:xfrm>
            <a:off x="9262603" y="1018036"/>
            <a:ext cx="267548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152 Email auto encryption (cloud)</a:t>
            </a:r>
          </a:p>
          <a:p>
            <a:r>
              <a:rPr lang="en-US" sz="1200" dirty="0"/>
              <a:t>Q4 2023 – 9 months</a:t>
            </a:r>
          </a:p>
          <a:p>
            <a:r>
              <a:rPr lang="en-US" sz="1200" dirty="0"/>
              <a:t>Aging 3 month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C443A83-03F3-6FDD-CDC9-D24855AAA33E}"/>
              </a:ext>
            </a:extLst>
          </p:cNvPr>
          <p:cNvGrpSpPr/>
          <p:nvPr/>
        </p:nvGrpSpPr>
        <p:grpSpPr>
          <a:xfrm>
            <a:off x="3043630" y="1018037"/>
            <a:ext cx="2675483" cy="646331"/>
            <a:chOff x="3043630" y="1018037"/>
            <a:chExt cx="2675483" cy="6463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358E36-5838-7813-9BDA-7BDE5BDABFBD}"/>
                </a:ext>
              </a:extLst>
            </p:cNvPr>
            <p:cNvSpPr txBox="1"/>
            <p:nvPr/>
          </p:nvSpPr>
          <p:spPr>
            <a:xfrm>
              <a:off x="3043630" y="1018037"/>
              <a:ext cx="2675483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 BI SNAP - HSM Chipper Trust</a:t>
              </a:r>
            </a:p>
            <a:p>
              <a:r>
                <a:rPr lang="en-US" sz="1200" dirty="0"/>
                <a:t>Q4 2023 – 9 months</a:t>
              </a:r>
            </a:p>
            <a:p>
              <a:r>
                <a:rPr lang="en-US" sz="1200" dirty="0"/>
                <a:t>Aging 3 month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2FDC3C-2DF4-C73D-0695-051430BA324B}"/>
                </a:ext>
              </a:extLst>
            </p:cNvPr>
            <p:cNvSpPr/>
            <p:nvPr/>
          </p:nvSpPr>
          <p:spPr>
            <a:xfrm>
              <a:off x="5363237" y="1342432"/>
              <a:ext cx="355876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C0337E-795F-6D1D-772C-D9461886552A}"/>
              </a:ext>
            </a:extLst>
          </p:cNvPr>
          <p:cNvGrpSpPr/>
          <p:nvPr/>
        </p:nvGrpSpPr>
        <p:grpSpPr>
          <a:xfrm>
            <a:off x="3036655" y="1732267"/>
            <a:ext cx="2675483" cy="646331"/>
            <a:chOff x="3036655" y="1761617"/>
            <a:chExt cx="2675483" cy="64633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A127CC-84B3-D330-FBEA-971242C11EEF}"/>
                </a:ext>
              </a:extLst>
            </p:cNvPr>
            <p:cNvSpPr txBox="1"/>
            <p:nvPr/>
          </p:nvSpPr>
          <p:spPr>
            <a:xfrm>
              <a:off x="3036655" y="1761617"/>
              <a:ext cx="2675483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 Application Consolidation</a:t>
              </a:r>
            </a:p>
            <a:p>
              <a:r>
                <a:rPr lang="en-US" sz="1200" dirty="0"/>
                <a:t>Q4 2023 – 9 months</a:t>
              </a:r>
            </a:p>
            <a:p>
              <a:r>
                <a:rPr lang="en-US" sz="1200" dirty="0"/>
                <a:t>Aging 3 month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DB72B89-10BB-E6AA-DD46-14B72E6ABE78}"/>
                </a:ext>
              </a:extLst>
            </p:cNvPr>
            <p:cNvSpPr/>
            <p:nvPr/>
          </p:nvSpPr>
          <p:spPr>
            <a:xfrm>
              <a:off x="5343394" y="2101343"/>
              <a:ext cx="355876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C75C7A7-3BF4-6BEE-5980-213BF063B803}"/>
              </a:ext>
            </a:extLst>
          </p:cNvPr>
          <p:cNvSpPr txBox="1"/>
          <p:nvPr/>
        </p:nvSpPr>
        <p:spPr>
          <a:xfrm>
            <a:off x="274499" y="6379029"/>
            <a:ext cx="2774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 existing initiative is excluded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 dropped initiative is excluded</a:t>
            </a:r>
          </a:p>
        </p:txBody>
      </p:sp>
    </p:spTree>
    <p:extLst>
      <p:ext uri="{BB962C8B-B14F-4D97-AF65-F5344CB8AC3E}">
        <p14:creationId xmlns:p14="http://schemas.microsoft.com/office/powerpoint/2010/main" val="1865728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388A1-374C-B4D9-5149-42D5AC109FF3}"/>
              </a:ext>
            </a:extLst>
          </p:cNvPr>
          <p:cNvSpPr txBox="1"/>
          <p:nvPr/>
        </p:nvSpPr>
        <p:spPr>
          <a:xfrm>
            <a:off x="988173" y="8987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2705-6612-5D50-6805-140A8BDF1EA9}"/>
              </a:ext>
            </a:extLst>
          </p:cNvPr>
          <p:cNvGrpSpPr/>
          <p:nvPr/>
        </p:nvGrpSpPr>
        <p:grpSpPr>
          <a:xfrm>
            <a:off x="372264" y="401979"/>
            <a:ext cx="11447471" cy="518809"/>
            <a:chOff x="412659" y="1266940"/>
            <a:chExt cx="11447471" cy="5188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43A998C-92C2-4B00-F511-BBB82F85F870}"/>
                </a:ext>
              </a:extLst>
            </p:cNvPr>
            <p:cNvSpPr/>
            <p:nvPr/>
          </p:nvSpPr>
          <p:spPr>
            <a:xfrm>
              <a:off x="412659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Budgeting</a:t>
              </a:r>
              <a:endParaRPr lang="en-ID" sz="2200" kern="120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37F077-A091-4428-FF16-5A6A43DA3D68}"/>
                </a:ext>
              </a:extLst>
            </p:cNvPr>
            <p:cNvSpPr/>
            <p:nvPr/>
          </p:nvSpPr>
          <p:spPr>
            <a:xfrm>
              <a:off x="2834239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4F8443-03D0-9AE8-0465-C1D447D45F8F}"/>
                </a:ext>
              </a:extLst>
            </p:cNvPr>
            <p:cNvSpPr/>
            <p:nvPr/>
          </p:nvSpPr>
          <p:spPr>
            <a:xfrm>
              <a:off x="3494670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MOA Approval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E1980A-FF59-9AFA-3AF5-DE6B510E7F48}"/>
                </a:ext>
              </a:extLst>
            </p:cNvPr>
            <p:cNvSpPr/>
            <p:nvPr/>
          </p:nvSpPr>
          <p:spPr>
            <a:xfrm>
              <a:off x="5916251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CCB2B5E-392B-47A1-8892-39AC07F63423}"/>
                </a:ext>
              </a:extLst>
            </p:cNvPr>
            <p:cNvSpPr/>
            <p:nvPr/>
          </p:nvSpPr>
          <p:spPr>
            <a:xfrm>
              <a:off x="6576682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Initiative creation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1AA18FB-4F20-870D-BD74-A9C3C94FED44}"/>
                </a:ext>
              </a:extLst>
            </p:cNvPr>
            <p:cNvSpPr/>
            <p:nvPr/>
          </p:nvSpPr>
          <p:spPr>
            <a:xfrm>
              <a:off x="8998262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287499B-8CFD-342A-40A6-1A310462CA83}"/>
                </a:ext>
              </a:extLst>
            </p:cNvPr>
            <p:cNvSpPr/>
            <p:nvPr/>
          </p:nvSpPr>
          <p:spPr>
            <a:xfrm>
              <a:off x="9658694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Project initiation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AD74E5-DCDB-107B-0C5C-043D94F0CC68}"/>
              </a:ext>
            </a:extLst>
          </p:cNvPr>
          <p:cNvCxnSpPr>
            <a:cxnSpLocks/>
          </p:cNvCxnSpPr>
          <p:nvPr/>
        </p:nvCxnSpPr>
        <p:spPr>
          <a:xfrm>
            <a:off x="2929397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5C61F-CA32-8505-6DC8-C1A732320F4D}"/>
              </a:ext>
            </a:extLst>
          </p:cNvPr>
          <p:cNvCxnSpPr>
            <a:cxnSpLocks/>
          </p:cNvCxnSpPr>
          <p:nvPr/>
        </p:nvCxnSpPr>
        <p:spPr>
          <a:xfrm>
            <a:off x="6028809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A877D8-AE09-35F6-9B8B-99030BA43297}"/>
              </a:ext>
            </a:extLst>
          </p:cNvPr>
          <p:cNvCxnSpPr>
            <a:cxnSpLocks/>
          </p:cNvCxnSpPr>
          <p:nvPr/>
        </p:nvCxnSpPr>
        <p:spPr>
          <a:xfrm>
            <a:off x="9155344" y="947396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E91B73A-CFB7-B59F-8A89-C8BF397CBAE8}"/>
              </a:ext>
            </a:extLst>
          </p:cNvPr>
          <p:cNvSpPr txBox="1"/>
          <p:nvPr/>
        </p:nvSpPr>
        <p:spPr>
          <a:xfrm>
            <a:off x="274499" y="27339"/>
            <a:ext cx="161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Digital Banking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60A28F-AFF3-1743-FDBF-536BBC3F8FA6}"/>
              </a:ext>
            </a:extLst>
          </p:cNvPr>
          <p:cNvSpPr txBox="1"/>
          <p:nvPr/>
        </p:nvSpPr>
        <p:spPr>
          <a:xfrm>
            <a:off x="3059317" y="3129680"/>
            <a:ext cx="267546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56 Fitur Loyalty Reward</a:t>
            </a:r>
          </a:p>
          <a:p>
            <a:r>
              <a:rPr lang="en-US" sz="1200" dirty="0"/>
              <a:t>Q3 2023 –  9 months</a:t>
            </a:r>
          </a:p>
          <a:p>
            <a:r>
              <a:rPr lang="en-US" sz="1200" dirty="0"/>
              <a:t>Aging 3 months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C6A4AA-B5C8-C899-C0F2-E57B3CD7A24D}"/>
              </a:ext>
            </a:extLst>
          </p:cNvPr>
          <p:cNvGrpSpPr/>
          <p:nvPr/>
        </p:nvGrpSpPr>
        <p:grpSpPr>
          <a:xfrm>
            <a:off x="3056183" y="1067065"/>
            <a:ext cx="2675483" cy="679305"/>
            <a:chOff x="3000608" y="1572033"/>
            <a:chExt cx="2675483" cy="67930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3760B4-1C16-6B2E-6F26-54F64EB44A41}"/>
                </a:ext>
              </a:extLst>
            </p:cNvPr>
            <p:cNvSpPr txBox="1"/>
            <p:nvPr/>
          </p:nvSpPr>
          <p:spPr>
            <a:xfrm>
              <a:off x="3000608" y="1572033"/>
              <a:ext cx="2675483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65 </a:t>
              </a:r>
              <a:r>
                <a:rPr lang="en-US" sz="1200" dirty="0" err="1"/>
                <a:t>Jenius</a:t>
              </a:r>
              <a:r>
                <a:rPr lang="en-US" sz="1200" dirty="0"/>
                <a:t> as a Platform to Retail </a:t>
              </a:r>
            </a:p>
            <a:p>
              <a:r>
                <a:rPr lang="en-US" sz="1200" dirty="0"/>
                <a:t>Q3 2023– 6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E8236D-064F-B400-44C9-00B416ED92EA}"/>
                </a:ext>
              </a:extLst>
            </p:cNvPr>
            <p:cNvSpPr/>
            <p:nvPr/>
          </p:nvSpPr>
          <p:spPr>
            <a:xfrm>
              <a:off x="5299903" y="1966785"/>
              <a:ext cx="355876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5B55F78-420F-4886-7CF8-90AFF9F490D9}"/>
              </a:ext>
            </a:extLst>
          </p:cNvPr>
          <p:cNvGrpSpPr/>
          <p:nvPr/>
        </p:nvGrpSpPr>
        <p:grpSpPr>
          <a:xfrm>
            <a:off x="3056183" y="1776586"/>
            <a:ext cx="2675486" cy="646331"/>
            <a:chOff x="3000608" y="2245328"/>
            <a:chExt cx="2675486" cy="64633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6C624D2-7A3A-8DBC-3DCD-1DDCC6F2156B}"/>
                </a:ext>
              </a:extLst>
            </p:cNvPr>
            <p:cNvSpPr txBox="1"/>
            <p:nvPr/>
          </p:nvSpPr>
          <p:spPr>
            <a:xfrm>
              <a:off x="3000608" y="2245328"/>
              <a:ext cx="2675486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fontAlgn="ctr"/>
              <a:r>
                <a:rPr lang="en-ID" sz="1200" dirty="0"/>
                <a:t>96 Back-to-Back Loan</a:t>
              </a:r>
            </a:p>
            <a:p>
              <a:pPr fontAlgn="ctr"/>
              <a:r>
                <a:rPr lang="en-US" sz="1200" dirty="0"/>
                <a:t>Q3 2023– 6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4B75D23-8CD8-C7DA-83B6-64525D887685}"/>
                </a:ext>
              </a:extLst>
            </p:cNvPr>
            <p:cNvSpPr/>
            <p:nvPr/>
          </p:nvSpPr>
          <p:spPr>
            <a:xfrm>
              <a:off x="5310721" y="2587982"/>
              <a:ext cx="355876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0D2B605-93BD-A9A4-ECA2-81A91077B6FD}"/>
              </a:ext>
            </a:extLst>
          </p:cNvPr>
          <p:cNvSpPr txBox="1"/>
          <p:nvPr/>
        </p:nvSpPr>
        <p:spPr>
          <a:xfrm>
            <a:off x="3066254" y="2453133"/>
            <a:ext cx="267548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en-ID" sz="1200" dirty="0"/>
              <a:t>55 Fitur Gamification Reward</a:t>
            </a:r>
          </a:p>
          <a:p>
            <a:pPr fontAlgn="ctr"/>
            <a:r>
              <a:rPr lang="en-US" sz="1200" dirty="0"/>
              <a:t>Q3 2023– 6 months</a:t>
            </a:r>
          </a:p>
          <a:p>
            <a:r>
              <a:rPr lang="en-US" sz="1200" dirty="0"/>
              <a:t>Aging 3 month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0B4F92-7C8E-1085-0F2A-FECD6E4082ED}"/>
              </a:ext>
            </a:extLst>
          </p:cNvPr>
          <p:cNvSpPr txBox="1"/>
          <p:nvPr/>
        </p:nvSpPr>
        <p:spPr>
          <a:xfrm>
            <a:off x="5806371" y="5839550"/>
            <a:ext cx="2675483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85 Security-Face Recognition (Cloud) link device </a:t>
            </a:r>
          </a:p>
          <a:p>
            <a:r>
              <a:rPr lang="en-US" sz="1200" dirty="0"/>
              <a:t>Q3 2023 – 6 months</a:t>
            </a:r>
          </a:p>
          <a:p>
            <a:r>
              <a:rPr lang="en-US" sz="1200" dirty="0"/>
              <a:t>Aging 0 months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1198A-0A71-9319-AAF1-52EDBAB1F830}"/>
              </a:ext>
            </a:extLst>
          </p:cNvPr>
          <p:cNvSpPr txBox="1"/>
          <p:nvPr/>
        </p:nvSpPr>
        <p:spPr>
          <a:xfrm>
            <a:off x="363870" y="1764829"/>
            <a:ext cx="2345383" cy="83099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Tarik </a:t>
            </a:r>
            <a:r>
              <a:rPr lang="en-US" sz="1200" dirty="0" err="1"/>
              <a:t>tunai</a:t>
            </a:r>
            <a:r>
              <a:rPr lang="en-US" sz="1200" dirty="0"/>
              <a:t> </a:t>
            </a:r>
            <a:r>
              <a:rPr lang="en-US" sz="1200" dirty="0" err="1"/>
              <a:t>tanpa</a:t>
            </a:r>
            <a:r>
              <a:rPr lang="en-US" sz="1200" dirty="0"/>
              <a:t> </a:t>
            </a:r>
            <a:r>
              <a:rPr lang="en-US" sz="1200" dirty="0" err="1"/>
              <a:t>kartu</a:t>
            </a:r>
            <a:r>
              <a:rPr lang="en-US" sz="1200" dirty="0"/>
              <a:t> (Cardless withdrawal)</a:t>
            </a:r>
          </a:p>
          <a:p>
            <a:r>
              <a:rPr lang="en-US" sz="1200" dirty="0"/>
              <a:t>Q3 2023– 6 months</a:t>
            </a:r>
          </a:p>
          <a:p>
            <a:r>
              <a:rPr lang="en-US" sz="1200" dirty="0"/>
              <a:t>Aging 0 months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B227C3-10F4-1DC1-A84E-BEC2C4E3161E}"/>
              </a:ext>
            </a:extLst>
          </p:cNvPr>
          <p:cNvSpPr/>
          <p:nvPr/>
        </p:nvSpPr>
        <p:spPr>
          <a:xfrm>
            <a:off x="2366285" y="2014497"/>
            <a:ext cx="339735" cy="27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UP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4DA354-CAF9-10DE-9F9C-22E8E2A1AA7B}"/>
              </a:ext>
            </a:extLst>
          </p:cNvPr>
          <p:cNvSpPr txBox="1"/>
          <p:nvPr/>
        </p:nvSpPr>
        <p:spPr>
          <a:xfrm>
            <a:off x="360637" y="2621356"/>
            <a:ext cx="2345383" cy="120032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/>
              <a:t>Pengembangan</a:t>
            </a:r>
            <a:r>
              <a:rPr lang="en-US" sz="1200" dirty="0"/>
              <a:t> </a:t>
            </a:r>
            <a:r>
              <a:rPr lang="en-US" sz="1200" dirty="0" err="1"/>
              <a:t>fitur</a:t>
            </a:r>
            <a:r>
              <a:rPr lang="en-US" sz="1200" dirty="0"/>
              <a:t> </a:t>
            </a:r>
            <a:r>
              <a:rPr lang="en-US" sz="1200" dirty="0" err="1"/>
              <a:t>jual</a:t>
            </a:r>
            <a:r>
              <a:rPr lang="en-US" sz="1200" dirty="0"/>
              <a:t>/</a:t>
            </a:r>
            <a:r>
              <a:rPr lang="en-US" sz="1200" dirty="0" err="1"/>
              <a:t>beli</a:t>
            </a:r>
            <a:r>
              <a:rPr lang="en-US" sz="1200" dirty="0"/>
              <a:t> dan transfer </a:t>
            </a:r>
            <a:r>
              <a:rPr lang="en-US" sz="1200" dirty="0" err="1"/>
              <a:t>mata</a:t>
            </a:r>
            <a:r>
              <a:rPr lang="en-US" sz="1200" dirty="0"/>
              <a:t> uang </a:t>
            </a:r>
            <a:r>
              <a:rPr lang="en-US" sz="1200" dirty="0" err="1"/>
              <a:t>asing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waktu</a:t>
            </a:r>
            <a:r>
              <a:rPr lang="en-US" sz="1200" dirty="0"/>
              <a:t> </a:t>
            </a:r>
            <a:r>
              <a:rPr lang="en-US" sz="1200" dirty="0" err="1"/>
              <a:t>operasional</a:t>
            </a:r>
            <a:r>
              <a:rPr lang="en-US" sz="1200" dirty="0"/>
              <a:t> 24 jam </a:t>
            </a:r>
            <a:r>
              <a:rPr lang="en-US" sz="1200" dirty="0" err="1"/>
              <a:t>sehari</a:t>
            </a:r>
            <a:r>
              <a:rPr lang="en-US" sz="1200" dirty="0"/>
              <a:t>, 7 </a:t>
            </a:r>
            <a:r>
              <a:rPr lang="en-US" sz="1200" dirty="0" err="1"/>
              <a:t>hari</a:t>
            </a:r>
            <a:r>
              <a:rPr lang="en-US" sz="1200" dirty="0"/>
              <a:t> </a:t>
            </a:r>
            <a:r>
              <a:rPr lang="en-US" sz="1200" dirty="0" err="1"/>
              <a:t>seminggu</a:t>
            </a:r>
            <a:r>
              <a:rPr lang="en-US" sz="1200" dirty="0"/>
              <a:t>. </a:t>
            </a:r>
          </a:p>
          <a:p>
            <a:r>
              <a:rPr lang="en-US" sz="1200" dirty="0"/>
              <a:t>Q3 2023– 6 months</a:t>
            </a:r>
          </a:p>
          <a:p>
            <a:r>
              <a:rPr lang="en-US" sz="1200" dirty="0"/>
              <a:t>Aging 0 months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67830F8-11C3-40F7-7BF3-329ED6609BFB}"/>
              </a:ext>
            </a:extLst>
          </p:cNvPr>
          <p:cNvSpPr/>
          <p:nvPr/>
        </p:nvSpPr>
        <p:spPr>
          <a:xfrm>
            <a:off x="2352018" y="3390430"/>
            <a:ext cx="339735" cy="27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UP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A93F67-8B2F-F6EA-387D-E52B44D588EF}"/>
              </a:ext>
            </a:extLst>
          </p:cNvPr>
          <p:cNvSpPr txBox="1"/>
          <p:nvPr/>
        </p:nvSpPr>
        <p:spPr>
          <a:xfrm>
            <a:off x="355668" y="3843953"/>
            <a:ext cx="234538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/>
              <a:t>Seciron</a:t>
            </a:r>
            <a:r>
              <a:rPr lang="en-US" sz="1200" dirty="0"/>
              <a:t> (Cloud)</a:t>
            </a:r>
          </a:p>
          <a:p>
            <a:r>
              <a:rPr lang="en-US" sz="1200" dirty="0"/>
              <a:t>Q3 2023– 6 months</a:t>
            </a:r>
          </a:p>
          <a:p>
            <a:r>
              <a:rPr lang="en-US" sz="1200" dirty="0"/>
              <a:t>Aging 0 months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6E6E76-90FE-232F-14FD-4F80D3504ECA}"/>
              </a:ext>
            </a:extLst>
          </p:cNvPr>
          <p:cNvSpPr/>
          <p:nvPr/>
        </p:nvSpPr>
        <p:spPr>
          <a:xfrm>
            <a:off x="2358083" y="4093621"/>
            <a:ext cx="339735" cy="27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UP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2C0394-4370-4FF3-796C-36E2760D9EBC}"/>
              </a:ext>
            </a:extLst>
          </p:cNvPr>
          <p:cNvSpPr txBox="1"/>
          <p:nvPr/>
        </p:nvSpPr>
        <p:spPr>
          <a:xfrm>
            <a:off x="9282918" y="1655096"/>
            <a:ext cx="267548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171 Digital Market Update</a:t>
            </a:r>
          </a:p>
          <a:p>
            <a:r>
              <a:rPr lang="en-US" sz="1200" dirty="0"/>
              <a:t>Q1 2023– 3 months</a:t>
            </a:r>
          </a:p>
          <a:p>
            <a:r>
              <a:rPr lang="en-US" sz="1200" dirty="0"/>
              <a:t>Aging 0 months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49DB20-7AEF-7E12-4666-274D068D671B}"/>
              </a:ext>
            </a:extLst>
          </p:cNvPr>
          <p:cNvSpPr/>
          <p:nvPr/>
        </p:nvSpPr>
        <p:spPr>
          <a:xfrm>
            <a:off x="11618666" y="2014813"/>
            <a:ext cx="339735" cy="27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UP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E3FF7C-2EC5-DEFF-3E3D-28D1DBE72F5D}"/>
              </a:ext>
            </a:extLst>
          </p:cNvPr>
          <p:cNvSpPr txBox="1"/>
          <p:nvPr/>
        </p:nvSpPr>
        <p:spPr>
          <a:xfrm>
            <a:off x="11261767" y="1656620"/>
            <a:ext cx="68640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108507-56C9-044E-78F3-5235EB6690AC}"/>
              </a:ext>
            </a:extLst>
          </p:cNvPr>
          <p:cNvSpPr txBox="1"/>
          <p:nvPr/>
        </p:nvSpPr>
        <p:spPr>
          <a:xfrm>
            <a:off x="3066254" y="3821685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New Risk Profiles</a:t>
            </a:r>
          </a:p>
          <a:p>
            <a:r>
              <a:rPr lang="en-US" sz="1200" dirty="0"/>
              <a:t>Q3 2023 – 6 months</a:t>
            </a:r>
          </a:p>
          <a:p>
            <a:r>
              <a:rPr lang="en-US" sz="1200" dirty="0"/>
              <a:t>Aging 3 month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DC333A-DB39-91AD-9E8A-642CFA0C28AF}"/>
              </a:ext>
            </a:extLst>
          </p:cNvPr>
          <p:cNvSpPr txBox="1"/>
          <p:nvPr/>
        </p:nvSpPr>
        <p:spPr>
          <a:xfrm>
            <a:off x="3066254" y="4489670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100 Credit Card - Merchant Installment Automation Q2 2023– 3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802E90-D401-73ED-FFF9-AC960F919EB2}"/>
              </a:ext>
            </a:extLst>
          </p:cNvPr>
          <p:cNvSpPr txBox="1"/>
          <p:nvPr/>
        </p:nvSpPr>
        <p:spPr>
          <a:xfrm>
            <a:off x="3066254" y="6024216"/>
            <a:ext cx="267548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en-ID" sz="1200" dirty="0"/>
              <a:t>156 </a:t>
            </a:r>
            <a:r>
              <a:rPr lang="en-ID" sz="1200" dirty="0" err="1"/>
              <a:t>Perx</a:t>
            </a:r>
            <a:r>
              <a:rPr lang="en-ID" sz="1200" dirty="0"/>
              <a:t> </a:t>
            </a:r>
          </a:p>
          <a:p>
            <a:pPr fontAlgn="ctr"/>
            <a:r>
              <a:rPr lang="en-US" sz="1200" dirty="0"/>
              <a:t>Q3 2023– 6 months</a:t>
            </a:r>
          </a:p>
          <a:p>
            <a:r>
              <a:rPr lang="en-US" sz="1200" dirty="0"/>
              <a:t>Aging 3 month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E83C7E-2187-604F-40E6-02B7E53D239E}"/>
              </a:ext>
            </a:extLst>
          </p:cNvPr>
          <p:cNvSpPr txBox="1"/>
          <p:nvPr/>
        </p:nvSpPr>
        <p:spPr>
          <a:xfrm>
            <a:off x="3066257" y="5171565"/>
            <a:ext cx="2675483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155 </a:t>
            </a:r>
            <a:r>
              <a:rPr lang="en-US" sz="1200" dirty="0" err="1"/>
              <a:t>Penambahan</a:t>
            </a:r>
            <a:r>
              <a:rPr lang="en-US" sz="1200" dirty="0"/>
              <a:t> </a:t>
            </a:r>
            <a:r>
              <a:rPr lang="en-US" sz="1200" dirty="0" err="1"/>
              <a:t>Jenis</a:t>
            </a:r>
            <a:r>
              <a:rPr lang="en-US" sz="1200" dirty="0"/>
              <a:t> </a:t>
            </a:r>
            <a:r>
              <a:rPr lang="en-US" sz="1200" dirty="0" err="1"/>
              <a:t>sumber</a:t>
            </a:r>
            <a:r>
              <a:rPr lang="en-US" sz="1200" dirty="0"/>
              <a:t> dana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transaksi</a:t>
            </a:r>
            <a:r>
              <a:rPr lang="en-US" sz="1200" dirty="0"/>
              <a:t> </a:t>
            </a:r>
            <a:r>
              <a:rPr lang="en-US" sz="1200" dirty="0" err="1"/>
              <a:t>melalui</a:t>
            </a:r>
            <a:r>
              <a:rPr lang="en-US" sz="1200" dirty="0"/>
              <a:t> QRIS </a:t>
            </a:r>
          </a:p>
          <a:p>
            <a:r>
              <a:rPr lang="en-US" sz="1200" dirty="0"/>
              <a:t>Q2 2023– 3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54F366-03AC-735F-5B3D-6B8B6124757F}"/>
              </a:ext>
            </a:extLst>
          </p:cNvPr>
          <p:cNvSpPr txBox="1"/>
          <p:nvPr/>
        </p:nvSpPr>
        <p:spPr>
          <a:xfrm>
            <a:off x="343857" y="4534702"/>
            <a:ext cx="234538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Credit Shield</a:t>
            </a:r>
          </a:p>
          <a:p>
            <a:r>
              <a:rPr lang="en-US" sz="1200" dirty="0"/>
              <a:t>Q3 2023– 6 months</a:t>
            </a:r>
          </a:p>
          <a:p>
            <a:r>
              <a:rPr lang="en-US" sz="1200" dirty="0"/>
              <a:t>Aging 0 months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231B469-A8DA-7D8A-BBEC-526ACD48116E}"/>
              </a:ext>
            </a:extLst>
          </p:cNvPr>
          <p:cNvSpPr/>
          <p:nvPr/>
        </p:nvSpPr>
        <p:spPr>
          <a:xfrm>
            <a:off x="2346272" y="4784370"/>
            <a:ext cx="339735" cy="27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UP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C2CB8F-0DC4-3534-0CB2-BFD15E487C2B}"/>
              </a:ext>
            </a:extLst>
          </p:cNvPr>
          <p:cNvSpPr txBox="1"/>
          <p:nvPr/>
        </p:nvSpPr>
        <p:spPr>
          <a:xfrm>
            <a:off x="274499" y="6379029"/>
            <a:ext cx="2900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10 existing initiative are excluded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 dropped initiative are excluded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80A99D-2599-2E9B-B1B2-ABCAECAEE6E5}"/>
              </a:ext>
            </a:extLst>
          </p:cNvPr>
          <p:cNvSpPr txBox="1"/>
          <p:nvPr/>
        </p:nvSpPr>
        <p:spPr>
          <a:xfrm>
            <a:off x="9282918" y="976250"/>
            <a:ext cx="267548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157 </a:t>
            </a:r>
            <a:r>
              <a:rPr lang="en-US" sz="1200" dirty="0" err="1"/>
              <a:t>PrivyID</a:t>
            </a:r>
            <a:r>
              <a:rPr lang="en-US" sz="1200" dirty="0"/>
              <a:t> (Cloud) for Face </a:t>
            </a:r>
          </a:p>
          <a:p>
            <a:r>
              <a:rPr lang="en-US" sz="1200" dirty="0"/>
              <a:t>Recognition Q1 2023– 3 months</a:t>
            </a:r>
          </a:p>
          <a:p>
            <a:r>
              <a:rPr lang="en-US" sz="1200" dirty="0"/>
              <a:t>Aging 0 months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EBAB01-46A4-1941-422B-42124B4E650F}"/>
              </a:ext>
            </a:extLst>
          </p:cNvPr>
          <p:cNvSpPr txBox="1"/>
          <p:nvPr/>
        </p:nvSpPr>
        <p:spPr>
          <a:xfrm>
            <a:off x="11261767" y="977774"/>
            <a:ext cx="68640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C10F47-2131-4058-8A7C-BF764A904DEA}"/>
              </a:ext>
            </a:extLst>
          </p:cNvPr>
          <p:cNvSpPr txBox="1"/>
          <p:nvPr/>
        </p:nvSpPr>
        <p:spPr>
          <a:xfrm>
            <a:off x="9282918" y="2347869"/>
            <a:ext cx="267548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75 Ali Cloud (Cloud)</a:t>
            </a:r>
          </a:p>
          <a:p>
            <a:r>
              <a:rPr lang="en-US" sz="1200" dirty="0"/>
              <a:t>Q1 2023– 3 months</a:t>
            </a:r>
          </a:p>
          <a:p>
            <a:r>
              <a:rPr lang="en-US" sz="1200" dirty="0"/>
              <a:t>Aging 0 months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300565-49CF-518D-A02D-BD9D100259B4}"/>
              </a:ext>
            </a:extLst>
          </p:cNvPr>
          <p:cNvSpPr txBox="1"/>
          <p:nvPr/>
        </p:nvSpPr>
        <p:spPr>
          <a:xfrm>
            <a:off x="11261767" y="2349393"/>
            <a:ext cx="68640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Done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DA0303-7EFC-D119-9421-D30928998934}"/>
              </a:ext>
            </a:extLst>
          </p:cNvPr>
          <p:cNvSpPr txBox="1"/>
          <p:nvPr/>
        </p:nvSpPr>
        <p:spPr>
          <a:xfrm>
            <a:off x="9282918" y="3054778"/>
            <a:ext cx="267548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92 WhatsApp 2 Way Com</a:t>
            </a:r>
          </a:p>
          <a:p>
            <a:r>
              <a:rPr lang="en-US" sz="1200" dirty="0"/>
              <a:t>Q1 2023– 3 months</a:t>
            </a:r>
          </a:p>
          <a:p>
            <a:r>
              <a:rPr lang="en-US" sz="1200" dirty="0"/>
              <a:t>Aging 0 months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4E8DEF-6368-FFE7-A70C-B588D91A1B2E}"/>
              </a:ext>
            </a:extLst>
          </p:cNvPr>
          <p:cNvSpPr txBox="1"/>
          <p:nvPr/>
        </p:nvSpPr>
        <p:spPr>
          <a:xfrm>
            <a:off x="11261767" y="3056302"/>
            <a:ext cx="68640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Done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FD866FC-4D5B-6A64-FED5-C29C9A64FF01}"/>
              </a:ext>
            </a:extLst>
          </p:cNvPr>
          <p:cNvSpPr txBox="1"/>
          <p:nvPr/>
        </p:nvSpPr>
        <p:spPr>
          <a:xfrm>
            <a:off x="340624" y="5220848"/>
            <a:ext cx="234538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Security-Face Recognition (Cloud) KYC Q2 2023– 3 months</a:t>
            </a:r>
          </a:p>
          <a:p>
            <a:r>
              <a:rPr lang="en-US" sz="1200" dirty="0"/>
              <a:t>Aging 0 months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011E87C-5A47-9AB8-979C-A069E415EE29}"/>
              </a:ext>
            </a:extLst>
          </p:cNvPr>
          <p:cNvSpPr/>
          <p:nvPr/>
        </p:nvSpPr>
        <p:spPr>
          <a:xfrm>
            <a:off x="2343039" y="5470516"/>
            <a:ext cx="339735" cy="27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UP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8FE350B-2293-11D5-024B-B2EA1B26A728}"/>
              </a:ext>
            </a:extLst>
          </p:cNvPr>
          <p:cNvGrpSpPr/>
          <p:nvPr/>
        </p:nvGrpSpPr>
        <p:grpSpPr>
          <a:xfrm>
            <a:off x="6299263" y="1045001"/>
            <a:ext cx="2675746" cy="646331"/>
            <a:chOff x="37268" y="925702"/>
            <a:chExt cx="2675746" cy="6463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45460F-549E-730A-8623-F85D9E65790A}"/>
                </a:ext>
              </a:extLst>
            </p:cNvPr>
            <p:cNvSpPr txBox="1"/>
            <p:nvPr/>
          </p:nvSpPr>
          <p:spPr>
            <a:xfrm>
              <a:off x="37268" y="925702"/>
              <a:ext cx="2675483" cy="646331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57 BaaS (Bank as a Service)</a:t>
              </a:r>
            </a:p>
            <a:p>
              <a:r>
                <a:rPr lang="en-US" sz="1200" dirty="0"/>
                <a:t>Q3 2023 – 6 months</a:t>
              </a:r>
            </a:p>
            <a:p>
              <a:r>
                <a:rPr lang="en-US" sz="1200" dirty="0"/>
                <a:t>Aging 3 month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7AEAAB8-CB71-EA26-472A-91D3CC9BE060}"/>
                </a:ext>
              </a:extLst>
            </p:cNvPr>
            <p:cNvSpPr/>
            <p:nvPr/>
          </p:nvSpPr>
          <p:spPr>
            <a:xfrm>
              <a:off x="2357138" y="1248867"/>
              <a:ext cx="355876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37EDD4E-1754-ED5B-2A55-163BA01DAEAF}"/>
              </a:ext>
            </a:extLst>
          </p:cNvPr>
          <p:cNvSpPr txBox="1"/>
          <p:nvPr/>
        </p:nvSpPr>
        <p:spPr>
          <a:xfrm>
            <a:off x="6299263" y="1747578"/>
            <a:ext cx="267548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59 J3.0 Marketing Automation System</a:t>
            </a:r>
          </a:p>
          <a:p>
            <a:r>
              <a:rPr lang="en-US" sz="1200" dirty="0"/>
              <a:t>Q3 2023– 6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43E0D6B-E97E-134D-BEC7-1E8528983949}"/>
              </a:ext>
            </a:extLst>
          </p:cNvPr>
          <p:cNvSpPr txBox="1"/>
          <p:nvPr/>
        </p:nvSpPr>
        <p:spPr>
          <a:xfrm>
            <a:off x="6299262" y="2438448"/>
            <a:ext cx="2675483" cy="83099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61 Asset Repository for All Marketing and UIUX</a:t>
            </a:r>
          </a:p>
          <a:p>
            <a:r>
              <a:rPr lang="en-US" sz="1200" dirty="0"/>
              <a:t>Q3 2023–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07669F-CD2B-4F93-6920-0E9EDD0BFEB9}"/>
              </a:ext>
            </a:extLst>
          </p:cNvPr>
          <p:cNvSpPr txBox="1"/>
          <p:nvPr/>
        </p:nvSpPr>
        <p:spPr>
          <a:xfrm>
            <a:off x="6301482" y="3308874"/>
            <a:ext cx="2675486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en-ID" sz="1200" dirty="0"/>
              <a:t>129 </a:t>
            </a:r>
            <a:r>
              <a:rPr lang="en-ID" sz="1200" dirty="0" err="1"/>
              <a:t>Jenius</a:t>
            </a:r>
            <a:r>
              <a:rPr lang="en-ID" sz="1200" dirty="0"/>
              <a:t> Credit Card Core System</a:t>
            </a:r>
          </a:p>
          <a:p>
            <a:pPr fontAlgn="ctr"/>
            <a:r>
              <a:rPr lang="en-US" sz="1200" dirty="0"/>
              <a:t>Q3 2023– 6 months</a:t>
            </a:r>
          </a:p>
          <a:p>
            <a:r>
              <a:rPr lang="en-US" sz="1200" dirty="0"/>
              <a:t>Aging 3 months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C9DF388-D6C7-4531-F1BA-41D66EED682E}"/>
              </a:ext>
            </a:extLst>
          </p:cNvPr>
          <p:cNvGrpSpPr/>
          <p:nvPr/>
        </p:nvGrpSpPr>
        <p:grpSpPr>
          <a:xfrm>
            <a:off x="9282917" y="3720422"/>
            <a:ext cx="2675483" cy="646331"/>
            <a:chOff x="3036655" y="4596538"/>
            <a:chExt cx="2675483" cy="64633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C86462D-08A5-017C-CC2F-F7363924D7D3}"/>
                </a:ext>
              </a:extLst>
            </p:cNvPr>
            <p:cNvSpPr txBox="1"/>
            <p:nvPr/>
          </p:nvSpPr>
          <p:spPr>
            <a:xfrm>
              <a:off x="3036655" y="4596538"/>
              <a:ext cx="2675483" cy="646331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58 Remittance STP</a:t>
              </a:r>
            </a:p>
            <a:p>
              <a:r>
                <a:rPr lang="en-US" sz="1200" dirty="0"/>
                <a:t>Q3 2023– 6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93D382D-3FB0-A0F0-2F36-50A3FFCA57A0}"/>
                </a:ext>
              </a:extLst>
            </p:cNvPr>
            <p:cNvSpPr/>
            <p:nvPr/>
          </p:nvSpPr>
          <p:spPr>
            <a:xfrm>
              <a:off x="5342857" y="4953380"/>
              <a:ext cx="355876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6987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388A1-374C-B4D9-5149-42D5AC109FF3}"/>
              </a:ext>
            </a:extLst>
          </p:cNvPr>
          <p:cNvSpPr txBox="1"/>
          <p:nvPr/>
        </p:nvSpPr>
        <p:spPr>
          <a:xfrm>
            <a:off x="988173" y="8987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2705-6612-5D50-6805-140A8BDF1EA9}"/>
              </a:ext>
            </a:extLst>
          </p:cNvPr>
          <p:cNvGrpSpPr/>
          <p:nvPr/>
        </p:nvGrpSpPr>
        <p:grpSpPr>
          <a:xfrm>
            <a:off x="372264" y="401979"/>
            <a:ext cx="11447471" cy="518809"/>
            <a:chOff x="412659" y="1266940"/>
            <a:chExt cx="11447471" cy="5188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43A998C-92C2-4B00-F511-BBB82F85F870}"/>
                </a:ext>
              </a:extLst>
            </p:cNvPr>
            <p:cNvSpPr/>
            <p:nvPr/>
          </p:nvSpPr>
          <p:spPr>
            <a:xfrm>
              <a:off x="412659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Budgeting</a:t>
              </a:r>
              <a:endParaRPr lang="en-ID" sz="2200" kern="120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37F077-A091-4428-FF16-5A6A43DA3D68}"/>
                </a:ext>
              </a:extLst>
            </p:cNvPr>
            <p:cNvSpPr/>
            <p:nvPr/>
          </p:nvSpPr>
          <p:spPr>
            <a:xfrm>
              <a:off x="2834239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4F8443-03D0-9AE8-0465-C1D447D45F8F}"/>
                </a:ext>
              </a:extLst>
            </p:cNvPr>
            <p:cNvSpPr/>
            <p:nvPr/>
          </p:nvSpPr>
          <p:spPr>
            <a:xfrm>
              <a:off x="3494670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MOA Approval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E1980A-FF59-9AFA-3AF5-DE6B510E7F48}"/>
                </a:ext>
              </a:extLst>
            </p:cNvPr>
            <p:cNvSpPr/>
            <p:nvPr/>
          </p:nvSpPr>
          <p:spPr>
            <a:xfrm>
              <a:off x="5916251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CCB2B5E-392B-47A1-8892-39AC07F63423}"/>
                </a:ext>
              </a:extLst>
            </p:cNvPr>
            <p:cNvSpPr/>
            <p:nvPr/>
          </p:nvSpPr>
          <p:spPr>
            <a:xfrm>
              <a:off x="6576682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Initiative creation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1AA18FB-4F20-870D-BD74-A9C3C94FED44}"/>
                </a:ext>
              </a:extLst>
            </p:cNvPr>
            <p:cNvSpPr/>
            <p:nvPr/>
          </p:nvSpPr>
          <p:spPr>
            <a:xfrm>
              <a:off x="8998262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287499B-8CFD-342A-40A6-1A310462CA83}"/>
                </a:ext>
              </a:extLst>
            </p:cNvPr>
            <p:cNvSpPr/>
            <p:nvPr/>
          </p:nvSpPr>
          <p:spPr>
            <a:xfrm>
              <a:off x="9658694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Project initiation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AD74E5-DCDB-107B-0C5C-043D94F0CC68}"/>
              </a:ext>
            </a:extLst>
          </p:cNvPr>
          <p:cNvCxnSpPr>
            <a:cxnSpLocks/>
          </p:cNvCxnSpPr>
          <p:nvPr/>
        </p:nvCxnSpPr>
        <p:spPr>
          <a:xfrm>
            <a:off x="2929397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5C61F-CA32-8505-6DC8-C1A732320F4D}"/>
              </a:ext>
            </a:extLst>
          </p:cNvPr>
          <p:cNvCxnSpPr>
            <a:cxnSpLocks/>
          </p:cNvCxnSpPr>
          <p:nvPr/>
        </p:nvCxnSpPr>
        <p:spPr>
          <a:xfrm>
            <a:off x="6028809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A877D8-AE09-35F6-9B8B-99030BA43297}"/>
              </a:ext>
            </a:extLst>
          </p:cNvPr>
          <p:cNvCxnSpPr>
            <a:cxnSpLocks/>
          </p:cNvCxnSpPr>
          <p:nvPr/>
        </p:nvCxnSpPr>
        <p:spPr>
          <a:xfrm>
            <a:off x="9155344" y="947396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E91B73A-CFB7-B59F-8A89-C8BF397CBAE8}"/>
              </a:ext>
            </a:extLst>
          </p:cNvPr>
          <p:cNvSpPr txBox="1"/>
          <p:nvPr/>
        </p:nvSpPr>
        <p:spPr>
          <a:xfrm>
            <a:off x="274499" y="27339"/>
            <a:ext cx="180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Digital Banking-2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58E36-5838-7813-9BDA-7BDE5BDABFBD}"/>
              </a:ext>
            </a:extLst>
          </p:cNvPr>
          <p:cNvSpPr txBox="1"/>
          <p:nvPr/>
        </p:nvSpPr>
        <p:spPr>
          <a:xfrm>
            <a:off x="3043630" y="1018037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62 Co Branding Card-Credit Card Enhancement Q4 2023 – 9 months</a:t>
            </a:r>
          </a:p>
          <a:p>
            <a:r>
              <a:rPr lang="en-US" sz="1200" dirty="0"/>
              <a:t>Aging 3 month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3760B4-1C16-6B2E-6F26-54F64EB44A41}"/>
              </a:ext>
            </a:extLst>
          </p:cNvPr>
          <p:cNvSpPr txBox="1"/>
          <p:nvPr/>
        </p:nvSpPr>
        <p:spPr>
          <a:xfrm>
            <a:off x="3043630" y="1691332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63 Alternative Credit Scoring &amp; OS</a:t>
            </a:r>
          </a:p>
          <a:p>
            <a:r>
              <a:rPr lang="en-US" sz="1200" dirty="0"/>
              <a:t>Q2 2023– 3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C624D2-7A3A-8DBC-3DCD-1DDCC6F2156B}"/>
              </a:ext>
            </a:extLst>
          </p:cNvPr>
          <p:cNvSpPr txBox="1"/>
          <p:nvPr/>
        </p:nvSpPr>
        <p:spPr>
          <a:xfrm>
            <a:off x="3043630" y="2364627"/>
            <a:ext cx="267548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en-ID" sz="1200" dirty="0"/>
              <a:t>64 NFC wallet</a:t>
            </a:r>
          </a:p>
          <a:p>
            <a:pPr fontAlgn="ctr"/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4E7C5A-79D5-CC50-2E08-65F28CE8CD61}"/>
              </a:ext>
            </a:extLst>
          </p:cNvPr>
          <p:cNvSpPr txBox="1"/>
          <p:nvPr/>
        </p:nvSpPr>
        <p:spPr>
          <a:xfrm>
            <a:off x="3034136" y="3043114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66 Migrate </a:t>
            </a:r>
            <a:r>
              <a:rPr lang="en-US" sz="1200" dirty="0" err="1"/>
              <a:t>Jenius</a:t>
            </a:r>
            <a:r>
              <a:rPr lang="en-US" sz="1200" dirty="0"/>
              <a:t> E Form into BTPN Unified E-Form Q3 2023– 6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5D39CA-F60E-420D-2D3D-EB66461BD39D}"/>
              </a:ext>
            </a:extLst>
          </p:cNvPr>
          <p:cNvSpPr txBox="1"/>
          <p:nvPr/>
        </p:nvSpPr>
        <p:spPr>
          <a:xfrm>
            <a:off x="3027196" y="4420509"/>
            <a:ext cx="267546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77 QR Cross Border</a:t>
            </a:r>
          </a:p>
          <a:p>
            <a:r>
              <a:rPr lang="en-US" sz="1200" dirty="0"/>
              <a:t>Q2 2023 –  3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7B90D3-4C93-5B2F-51D8-C50643D5C712}"/>
              </a:ext>
            </a:extLst>
          </p:cNvPr>
          <p:cNvSpPr txBox="1"/>
          <p:nvPr/>
        </p:nvSpPr>
        <p:spPr>
          <a:xfrm>
            <a:off x="3036655" y="5117429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78 QR </a:t>
            </a:r>
            <a:r>
              <a:rPr lang="en-US" sz="1200" dirty="0" err="1"/>
              <a:t>Kartu</a:t>
            </a:r>
            <a:r>
              <a:rPr lang="en-US" sz="1200" dirty="0"/>
              <a:t> </a:t>
            </a:r>
            <a:r>
              <a:rPr lang="en-US" sz="1200" dirty="0" err="1"/>
              <a:t>Kredit</a:t>
            </a:r>
            <a:endParaRPr lang="en-US" sz="1200" dirty="0"/>
          </a:p>
          <a:p>
            <a:r>
              <a:rPr lang="en-US" sz="1200" dirty="0"/>
              <a:t>Q2 2023– 3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A0E637-8334-8E65-535C-05B5E3239181}"/>
              </a:ext>
            </a:extLst>
          </p:cNvPr>
          <p:cNvSpPr txBox="1"/>
          <p:nvPr/>
        </p:nvSpPr>
        <p:spPr>
          <a:xfrm>
            <a:off x="3043630" y="5790724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79 Investment </a:t>
            </a:r>
            <a:r>
              <a:rPr lang="en-US" sz="1200" dirty="0" err="1"/>
              <a:t>Obligasi</a:t>
            </a:r>
            <a:r>
              <a:rPr lang="en-US" sz="1200" dirty="0"/>
              <a:t> Pasar  Perdana</a:t>
            </a:r>
          </a:p>
          <a:p>
            <a:r>
              <a:rPr lang="en-US" sz="1200" dirty="0"/>
              <a:t>Q3 2023– 6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9244BC-44F5-555C-F0BB-8F28F2417B44}"/>
              </a:ext>
            </a:extLst>
          </p:cNvPr>
          <p:cNvSpPr txBox="1"/>
          <p:nvPr/>
        </p:nvSpPr>
        <p:spPr>
          <a:xfrm>
            <a:off x="3034133" y="3721603"/>
            <a:ext cx="267548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en-ID" sz="1200" dirty="0"/>
              <a:t>76 QR TTS</a:t>
            </a:r>
          </a:p>
          <a:p>
            <a:pPr fontAlgn="ctr"/>
            <a:r>
              <a:rPr lang="en-US" sz="1200" dirty="0"/>
              <a:t>Q2 2023– 3 months</a:t>
            </a:r>
          </a:p>
          <a:p>
            <a:r>
              <a:rPr lang="en-US" sz="1200" dirty="0"/>
              <a:t>Aging 3 month</a:t>
            </a:r>
          </a:p>
        </p:txBody>
      </p:sp>
    </p:spTree>
    <p:extLst>
      <p:ext uri="{BB962C8B-B14F-4D97-AF65-F5344CB8AC3E}">
        <p14:creationId xmlns:p14="http://schemas.microsoft.com/office/powerpoint/2010/main" val="3470377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388A1-374C-B4D9-5149-42D5AC109FF3}"/>
              </a:ext>
            </a:extLst>
          </p:cNvPr>
          <p:cNvSpPr txBox="1"/>
          <p:nvPr/>
        </p:nvSpPr>
        <p:spPr>
          <a:xfrm>
            <a:off x="988173" y="8987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2705-6612-5D50-6805-140A8BDF1EA9}"/>
              </a:ext>
            </a:extLst>
          </p:cNvPr>
          <p:cNvGrpSpPr/>
          <p:nvPr/>
        </p:nvGrpSpPr>
        <p:grpSpPr>
          <a:xfrm>
            <a:off x="372264" y="401979"/>
            <a:ext cx="11447471" cy="518809"/>
            <a:chOff x="412659" y="1266940"/>
            <a:chExt cx="11447471" cy="5188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43A998C-92C2-4B00-F511-BBB82F85F870}"/>
                </a:ext>
              </a:extLst>
            </p:cNvPr>
            <p:cNvSpPr/>
            <p:nvPr/>
          </p:nvSpPr>
          <p:spPr>
            <a:xfrm>
              <a:off x="412659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Budgeting</a:t>
              </a:r>
              <a:endParaRPr lang="en-ID" sz="2200" kern="120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37F077-A091-4428-FF16-5A6A43DA3D68}"/>
                </a:ext>
              </a:extLst>
            </p:cNvPr>
            <p:cNvSpPr/>
            <p:nvPr/>
          </p:nvSpPr>
          <p:spPr>
            <a:xfrm>
              <a:off x="2834239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4F8443-03D0-9AE8-0465-C1D447D45F8F}"/>
                </a:ext>
              </a:extLst>
            </p:cNvPr>
            <p:cNvSpPr/>
            <p:nvPr/>
          </p:nvSpPr>
          <p:spPr>
            <a:xfrm>
              <a:off x="3494670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MOA Approval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E1980A-FF59-9AFA-3AF5-DE6B510E7F48}"/>
                </a:ext>
              </a:extLst>
            </p:cNvPr>
            <p:cNvSpPr/>
            <p:nvPr/>
          </p:nvSpPr>
          <p:spPr>
            <a:xfrm>
              <a:off x="5916251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CCB2B5E-392B-47A1-8892-39AC07F63423}"/>
                </a:ext>
              </a:extLst>
            </p:cNvPr>
            <p:cNvSpPr/>
            <p:nvPr/>
          </p:nvSpPr>
          <p:spPr>
            <a:xfrm>
              <a:off x="6576682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Initiative creation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1AA18FB-4F20-870D-BD74-A9C3C94FED44}"/>
                </a:ext>
              </a:extLst>
            </p:cNvPr>
            <p:cNvSpPr/>
            <p:nvPr/>
          </p:nvSpPr>
          <p:spPr>
            <a:xfrm>
              <a:off x="8998262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287499B-8CFD-342A-40A6-1A310462CA83}"/>
                </a:ext>
              </a:extLst>
            </p:cNvPr>
            <p:cNvSpPr/>
            <p:nvPr/>
          </p:nvSpPr>
          <p:spPr>
            <a:xfrm>
              <a:off x="9658694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Project initiation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AD74E5-DCDB-107B-0C5C-043D94F0CC68}"/>
              </a:ext>
            </a:extLst>
          </p:cNvPr>
          <p:cNvCxnSpPr>
            <a:cxnSpLocks/>
          </p:cNvCxnSpPr>
          <p:nvPr/>
        </p:nvCxnSpPr>
        <p:spPr>
          <a:xfrm>
            <a:off x="2929397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5C61F-CA32-8505-6DC8-C1A732320F4D}"/>
              </a:ext>
            </a:extLst>
          </p:cNvPr>
          <p:cNvCxnSpPr>
            <a:cxnSpLocks/>
          </p:cNvCxnSpPr>
          <p:nvPr/>
        </p:nvCxnSpPr>
        <p:spPr>
          <a:xfrm>
            <a:off x="6028809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A877D8-AE09-35F6-9B8B-99030BA43297}"/>
              </a:ext>
            </a:extLst>
          </p:cNvPr>
          <p:cNvCxnSpPr>
            <a:cxnSpLocks/>
          </p:cNvCxnSpPr>
          <p:nvPr/>
        </p:nvCxnSpPr>
        <p:spPr>
          <a:xfrm>
            <a:off x="9155344" y="947396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E91B73A-CFB7-B59F-8A89-C8BF397CBAE8}"/>
              </a:ext>
            </a:extLst>
          </p:cNvPr>
          <p:cNvSpPr txBox="1"/>
          <p:nvPr/>
        </p:nvSpPr>
        <p:spPr>
          <a:xfrm>
            <a:off x="274499" y="27339"/>
            <a:ext cx="180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Digital Banking-3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6B323D-74FB-31D9-653C-A03060CE07FA}"/>
              </a:ext>
            </a:extLst>
          </p:cNvPr>
          <p:cNvSpPr txBox="1"/>
          <p:nvPr/>
        </p:nvSpPr>
        <p:spPr>
          <a:xfrm>
            <a:off x="3043630" y="4911960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86 </a:t>
            </a:r>
            <a:r>
              <a:rPr lang="en-US" sz="1200" dirty="0" err="1"/>
              <a:t>Flexicash</a:t>
            </a:r>
            <a:r>
              <a:rPr lang="en-US" sz="1200" dirty="0"/>
              <a:t> merchant ecommerce</a:t>
            </a:r>
          </a:p>
          <a:p>
            <a:r>
              <a:rPr lang="en-US" sz="1200" dirty="0"/>
              <a:t>Q2 2023– 3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F8E00-310A-1799-FF06-6B7CA1A02C8C}"/>
              </a:ext>
            </a:extLst>
          </p:cNvPr>
          <p:cNvSpPr txBox="1"/>
          <p:nvPr/>
        </p:nvSpPr>
        <p:spPr>
          <a:xfrm>
            <a:off x="3043629" y="6211669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88 </a:t>
            </a:r>
            <a:r>
              <a:rPr lang="en-US" sz="1200" dirty="0" err="1"/>
              <a:t>Flexicash</a:t>
            </a:r>
            <a:r>
              <a:rPr lang="en-US" sz="1200" dirty="0"/>
              <a:t> Kerjasama </a:t>
            </a:r>
            <a:r>
              <a:rPr lang="en-US" sz="1200" dirty="0" err="1"/>
              <a:t>mitra</a:t>
            </a:r>
            <a:endParaRPr lang="en-US" sz="1200" dirty="0"/>
          </a:p>
          <a:p>
            <a:r>
              <a:rPr lang="en-US" sz="1200" dirty="0"/>
              <a:t>Q3 2023– 6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58E36-5838-7813-9BDA-7BDE5BDABFBD}"/>
              </a:ext>
            </a:extLst>
          </p:cNvPr>
          <p:cNvSpPr txBox="1"/>
          <p:nvPr/>
        </p:nvSpPr>
        <p:spPr>
          <a:xfrm>
            <a:off x="3043630" y="1018037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80 </a:t>
            </a:r>
            <a:r>
              <a:rPr lang="en-US" sz="1200" dirty="0" err="1"/>
              <a:t>InvestmentObligasi</a:t>
            </a:r>
            <a:r>
              <a:rPr lang="en-US" sz="1200" dirty="0"/>
              <a:t> Pasar  </a:t>
            </a:r>
            <a:r>
              <a:rPr lang="en-US" sz="1200" dirty="0" err="1"/>
              <a:t>Sekunder</a:t>
            </a:r>
            <a:endParaRPr lang="en-US" sz="1200" dirty="0"/>
          </a:p>
          <a:p>
            <a:r>
              <a:rPr lang="en-US" sz="1200" dirty="0"/>
              <a:t>Q2 2023 – 9 months</a:t>
            </a:r>
          </a:p>
          <a:p>
            <a:r>
              <a:rPr lang="en-US" sz="1200" dirty="0"/>
              <a:t>Aging 3 month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3760B4-1C16-6B2E-6F26-54F64EB44A41}"/>
              </a:ext>
            </a:extLst>
          </p:cNvPr>
          <p:cNvSpPr txBox="1"/>
          <p:nvPr/>
        </p:nvSpPr>
        <p:spPr>
          <a:xfrm>
            <a:off x="3043630" y="1686022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81 Investment Bancassurance</a:t>
            </a:r>
          </a:p>
          <a:p>
            <a:r>
              <a:rPr lang="en-US" sz="1200" dirty="0"/>
              <a:t>Q2 2023– 3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C624D2-7A3A-8DBC-3DCD-1DDCC6F2156B}"/>
              </a:ext>
            </a:extLst>
          </p:cNvPr>
          <p:cNvSpPr txBox="1"/>
          <p:nvPr/>
        </p:nvSpPr>
        <p:spPr>
          <a:xfrm>
            <a:off x="3043630" y="2354007"/>
            <a:ext cx="267548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en-ID" sz="1200" dirty="0"/>
              <a:t>82 </a:t>
            </a:r>
            <a:r>
              <a:rPr lang="en-ID" sz="1200" dirty="0" err="1"/>
              <a:t>Menambah</a:t>
            </a:r>
            <a:r>
              <a:rPr lang="en-ID" sz="1200" dirty="0"/>
              <a:t> </a:t>
            </a:r>
            <a:r>
              <a:rPr lang="en-ID" sz="1200" dirty="0" err="1"/>
              <a:t>layanan</a:t>
            </a:r>
            <a:r>
              <a:rPr lang="en-ID" sz="1200" dirty="0"/>
              <a:t> </a:t>
            </a:r>
            <a:r>
              <a:rPr lang="en-ID" sz="1200" dirty="0" err="1"/>
              <a:t>pembayaran</a:t>
            </a:r>
            <a:r>
              <a:rPr lang="en-ID" sz="1200" dirty="0"/>
              <a:t> </a:t>
            </a:r>
            <a:r>
              <a:rPr lang="en-ID" sz="1200" dirty="0" err="1"/>
              <a:t>mitra</a:t>
            </a:r>
            <a:r>
              <a:rPr lang="en-ID" sz="1200" dirty="0"/>
              <a:t> </a:t>
            </a:r>
            <a:r>
              <a:rPr lang="en-ID" sz="1200" dirty="0" err="1"/>
              <a:t>strategis</a:t>
            </a:r>
            <a:r>
              <a:rPr lang="en-ID" sz="1200" dirty="0"/>
              <a:t> </a:t>
            </a:r>
            <a:r>
              <a:rPr lang="en-US" sz="1200" dirty="0"/>
              <a:t>Q2 2023– 3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D2B605-93BD-A9A4-ECA2-81A91077B6FD}"/>
              </a:ext>
            </a:extLst>
          </p:cNvPr>
          <p:cNvSpPr txBox="1"/>
          <p:nvPr/>
        </p:nvSpPr>
        <p:spPr>
          <a:xfrm>
            <a:off x="3034133" y="3874643"/>
            <a:ext cx="2675486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en-ID" sz="1200" dirty="0"/>
              <a:t>84 </a:t>
            </a:r>
            <a:r>
              <a:rPr lang="en-ID" sz="1200" dirty="0" err="1"/>
              <a:t>memperkaya</a:t>
            </a:r>
            <a:r>
              <a:rPr lang="en-ID" sz="1200" dirty="0"/>
              <a:t> </a:t>
            </a:r>
            <a:r>
              <a:rPr lang="en-ID" sz="1200" dirty="0" err="1"/>
              <a:t>fitur</a:t>
            </a:r>
            <a:r>
              <a:rPr lang="en-ID" sz="1200" dirty="0"/>
              <a:t> dan </a:t>
            </a:r>
            <a:r>
              <a:rPr lang="en-ID" sz="1200" dirty="0" err="1"/>
              <a:t>kapabilitas</a:t>
            </a:r>
            <a:r>
              <a:rPr lang="en-ID" sz="1200" dirty="0"/>
              <a:t> </a:t>
            </a:r>
            <a:r>
              <a:rPr lang="en-ID" sz="1200" dirty="0" err="1"/>
              <a:t>aplikasi</a:t>
            </a:r>
            <a:r>
              <a:rPr lang="en-ID" sz="1200" dirty="0"/>
              <a:t> </a:t>
            </a:r>
            <a:r>
              <a:rPr lang="en-ID" sz="1200" dirty="0" err="1"/>
              <a:t>Jenius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bekerja</a:t>
            </a:r>
            <a:r>
              <a:rPr lang="en-ID" sz="1200" dirty="0"/>
              <a:t> </a:t>
            </a:r>
            <a:r>
              <a:rPr lang="en-ID" sz="1200" dirty="0" err="1"/>
              <a:t>sama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perusahaan</a:t>
            </a:r>
            <a:r>
              <a:rPr lang="en-ID" sz="1200" dirty="0"/>
              <a:t> fintech.</a:t>
            </a:r>
          </a:p>
          <a:p>
            <a:pPr fontAlgn="ctr"/>
            <a:r>
              <a:rPr lang="en-US" sz="1200" dirty="0"/>
              <a:t>Q2 2023– 3 months</a:t>
            </a:r>
          </a:p>
          <a:p>
            <a:r>
              <a:rPr lang="en-US" sz="1200" dirty="0"/>
              <a:t>Aging 3 month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4E7C5A-79D5-CC50-2E08-65F28CE8CD61}"/>
              </a:ext>
            </a:extLst>
          </p:cNvPr>
          <p:cNvSpPr txBox="1"/>
          <p:nvPr/>
        </p:nvSpPr>
        <p:spPr>
          <a:xfrm>
            <a:off x="3034136" y="3021992"/>
            <a:ext cx="2675483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83 </a:t>
            </a:r>
            <a:r>
              <a:rPr lang="en-US" sz="1200" dirty="0" err="1"/>
              <a:t>layanan</a:t>
            </a:r>
            <a:r>
              <a:rPr lang="en-US" sz="1200" dirty="0"/>
              <a:t> </a:t>
            </a:r>
            <a:r>
              <a:rPr lang="en-US" sz="1200" dirty="0" err="1"/>
              <a:t>pembayaran</a:t>
            </a:r>
            <a:r>
              <a:rPr lang="en-US" sz="1200" dirty="0"/>
              <a:t> </a:t>
            </a:r>
            <a:r>
              <a:rPr lang="en-US" sz="1200" dirty="0" err="1"/>
              <a:t>bekerja</a:t>
            </a:r>
            <a:r>
              <a:rPr lang="en-US" sz="1200" dirty="0"/>
              <a:t> </a:t>
            </a:r>
            <a:r>
              <a:rPr lang="en-US" sz="1200" dirty="0" err="1"/>
              <a:t>sama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PJSP dan/</a:t>
            </a:r>
            <a:r>
              <a:rPr lang="en-US" sz="1200" dirty="0" err="1"/>
              <a:t>atau</a:t>
            </a:r>
            <a:r>
              <a:rPr lang="en-US" sz="1200" dirty="0"/>
              <a:t> PJPP </a:t>
            </a:r>
          </a:p>
          <a:p>
            <a:r>
              <a:rPr lang="en-US" sz="1200" dirty="0"/>
              <a:t>Q2 2023– 3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6608CE-B400-20A4-41F3-680FE439D8DC}"/>
              </a:ext>
            </a:extLst>
          </p:cNvPr>
          <p:cNvSpPr txBox="1"/>
          <p:nvPr/>
        </p:nvSpPr>
        <p:spPr>
          <a:xfrm>
            <a:off x="3043629" y="5558291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87 </a:t>
            </a:r>
            <a:r>
              <a:rPr lang="en-US" sz="1200" dirty="0" err="1"/>
              <a:t>Flexicash</a:t>
            </a:r>
            <a:r>
              <a:rPr lang="en-US" sz="1200" dirty="0"/>
              <a:t> </a:t>
            </a:r>
            <a:r>
              <a:rPr lang="en-US" sz="1200" dirty="0" err="1"/>
              <a:t>tokoscore</a:t>
            </a:r>
            <a:endParaRPr lang="en-US" sz="1200" dirty="0"/>
          </a:p>
          <a:p>
            <a:r>
              <a:rPr lang="en-US" sz="1200" dirty="0"/>
              <a:t>Q2 2023– 3 months</a:t>
            </a:r>
          </a:p>
          <a:p>
            <a:r>
              <a:rPr lang="en-US" sz="1200" dirty="0"/>
              <a:t>Aging 3 months</a:t>
            </a:r>
          </a:p>
        </p:txBody>
      </p:sp>
    </p:spTree>
    <p:extLst>
      <p:ext uri="{BB962C8B-B14F-4D97-AF65-F5344CB8AC3E}">
        <p14:creationId xmlns:p14="http://schemas.microsoft.com/office/powerpoint/2010/main" val="1203322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388A1-374C-B4D9-5149-42D5AC109FF3}"/>
              </a:ext>
            </a:extLst>
          </p:cNvPr>
          <p:cNvSpPr txBox="1"/>
          <p:nvPr/>
        </p:nvSpPr>
        <p:spPr>
          <a:xfrm>
            <a:off x="988173" y="8987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2705-6612-5D50-6805-140A8BDF1EA9}"/>
              </a:ext>
            </a:extLst>
          </p:cNvPr>
          <p:cNvGrpSpPr/>
          <p:nvPr/>
        </p:nvGrpSpPr>
        <p:grpSpPr>
          <a:xfrm>
            <a:off x="372264" y="401979"/>
            <a:ext cx="11447471" cy="518809"/>
            <a:chOff x="412659" y="1266940"/>
            <a:chExt cx="11447471" cy="5188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43A998C-92C2-4B00-F511-BBB82F85F870}"/>
                </a:ext>
              </a:extLst>
            </p:cNvPr>
            <p:cNvSpPr/>
            <p:nvPr/>
          </p:nvSpPr>
          <p:spPr>
            <a:xfrm>
              <a:off x="412659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Budgeting</a:t>
              </a:r>
              <a:endParaRPr lang="en-ID" sz="2200" kern="120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37F077-A091-4428-FF16-5A6A43DA3D68}"/>
                </a:ext>
              </a:extLst>
            </p:cNvPr>
            <p:cNvSpPr/>
            <p:nvPr/>
          </p:nvSpPr>
          <p:spPr>
            <a:xfrm>
              <a:off x="2834239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4F8443-03D0-9AE8-0465-C1D447D45F8F}"/>
                </a:ext>
              </a:extLst>
            </p:cNvPr>
            <p:cNvSpPr/>
            <p:nvPr/>
          </p:nvSpPr>
          <p:spPr>
            <a:xfrm>
              <a:off x="3494670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MOA Approval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E1980A-FF59-9AFA-3AF5-DE6B510E7F48}"/>
                </a:ext>
              </a:extLst>
            </p:cNvPr>
            <p:cNvSpPr/>
            <p:nvPr/>
          </p:nvSpPr>
          <p:spPr>
            <a:xfrm>
              <a:off x="5916251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CCB2B5E-392B-47A1-8892-39AC07F63423}"/>
                </a:ext>
              </a:extLst>
            </p:cNvPr>
            <p:cNvSpPr/>
            <p:nvPr/>
          </p:nvSpPr>
          <p:spPr>
            <a:xfrm>
              <a:off x="6576682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Initiative creation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1AA18FB-4F20-870D-BD74-A9C3C94FED44}"/>
                </a:ext>
              </a:extLst>
            </p:cNvPr>
            <p:cNvSpPr/>
            <p:nvPr/>
          </p:nvSpPr>
          <p:spPr>
            <a:xfrm>
              <a:off x="8998262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287499B-8CFD-342A-40A6-1A310462CA83}"/>
                </a:ext>
              </a:extLst>
            </p:cNvPr>
            <p:cNvSpPr/>
            <p:nvPr/>
          </p:nvSpPr>
          <p:spPr>
            <a:xfrm>
              <a:off x="9658694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Project initiation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AD74E5-DCDB-107B-0C5C-043D94F0CC68}"/>
              </a:ext>
            </a:extLst>
          </p:cNvPr>
          <p:cNvCxnSpPr>
            <a:cxnSpLocks/>
          </p:cNvCxnSpPr>
          <p:nvPr/>
        </p:nvCxnSpPr>
        <p:spPr>
          <a:xfrm>
            <a:off x="2929397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5C61F-CA32-8505-6DC8-C1A732320F4D}"/>
              </a:ext>
            </a:extLst>
          </p:cNvPr>
          <p:cNvCxnSpPr>
            <a:cxnSpLocks/>
          </p:cNvCxnSpPr>
          <p:nvPr/>
        </p:nvCxnSpPr>
        <p:spPr>
          <a:xfrm>
            <a:off x="6028809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A877D8-AE09-35F6-9B8B-99030BA43297}"/>
              </a:ext>
            </a:extLst>
          </p:cNvPr>
          <p:cNvCxnSpPr>
            <a:cxnSpLocks/>
          </p:cNvCxnSpPr>
          <p:nvPr/>
        </p:nvCxnSpPr>
        <p:spPr>
          <a:xfrm>
            <a:off x="9155344" y="947396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E91B73A-CFB7-B59F-8A89-C8BF397CBAE8}"/>
              </a:ext>
            </a:extLst>
          </p:cNvPr>
          <p:cNvSpPr txBox="1"/>
          <p:nvPr/>
        </p:nvSpPr>
        <p:spPr>
          <a:xfrm>
            <a:off x="274499" y="27339"/>
            <a:ext cx="180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Digital Banking-4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60A28F-AFF3-1743-FDBF-536BBC3F8FA6}"/>
              </a:ext>
            </a:extLst>
          </p:cNvPr>
          <p:cNvSpPr txBox="1"/>
          <p:nvPr/>
        </p:nvSpPr>
        <p:spPr>
          <a:xfrm>
            <a:off x="3040234" y="3021992"/>
            <a:ext cx="267546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95 Mutual Fund Switching</a:t>
            </a:r>
          </a:p>
          <a:p>
            <a:r>
              <a:rPr lang="en-US" sz="1200" dirty="0"/>
              <a:t>Q3 2023 –  6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6B323D-74FB-31D9-653C-A03060CE07FA}"/>
              </a:ext>
            </a:extLst>
          </p:cNvPr>
          <p:cNvSpPr txBox="1"/>
          <p:nvPr/>
        </p:nvSpPr>
        <p:spPr>
          <a:xfrm>
            <a:off x="3049693" y="3689977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97 </a:t>
            </a:r>
            <a:r>
              <a:rPr lang="en-US" sz="1200" dirty="0" err="1"/>
              <a:t>Sinaya</a:t>
            </a:r>
            <a:r>
              <a:rPr lang="en-US" sz="1200" dirty="0"/>
              <a:t> Gift Migration to </a:t>
            </a:r>
            <a:r>
              <a:rPr lang="en-US" sz="1200" dirty="0" err="1"/>
              <a:t>Jenius</a:t>
            </a:r>
            <a:r>
              <a:rPr lang="en-US" sz="1200" dirty="0"/>
              <a:t> Reward Q3 2023– 6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F8E00-310A-1799-FF06-6B7CA1A02C8C}"/>
              </a:ext>
            </a:extLst>
          </p:cNvPr>
          <p:cNvSpPr txBox="1"/>
          <p:nvPr/>
        </p:nvSpPr>
        <p:spPr>
          <a:xfrm>
            <a:off x="3056668" y="4357964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98 Transaction Authorization via </a:t>
            </a:r>
            <a:r>
              <a:rPr lang="en-US" sz="1200" dirty="0" err="1"/>
              <a:t>Jenius</a:t>
            </a:r>
            <a:endParaRPr lang="en-US" sz="1200" dirty="0"/>
          </a:p>
          <a:p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58E36-5838-7813-9BDA-7BDE5BDABFBD}"/>
              </a:ext>
            </a:extLst>
          </p:cNvPr>
          <p:cNvSpPr txBox="1"/>
          <p:nvPr/>
        </p:nvSpPr>
        <p:spPr>
          <a:xfrm>
            <a:off x="3043630" y="1018037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89 </a:t>
            </a:r>
            <a:r>
              <a:rPr lang="en-US" sz="1200" dirty="0" err="1"/>
              <a:t>Flexicash</a:t>
            </a:r>
            <a:r>
              <a:rPr lang="en-US" sz="1200" dirty="0"/>
              <a:t> PCCM</a:t>
            </a:r>
          </a:p>
          <a:p>
            <a:r>
              <a:rPr lang="en-US" sz="1200" dirty="0"/>
              <a:t>Q3 2023 – 6 months</a:t>
            </a:r>
          </a:p>
          <a:p>
            <a:r>
              <a:rPr lang="en-US" sz="1200" dirty="0"/>
              <a:t>Aging 3 month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3760B4-1C16-6B2E-6F26-54F64EB44A41}"/>
              </a:ext>
            </a:extLst>
          </p:cNvPr>
          <p:cNvSpPr txBox="1"/>
          <p:nvPr/>
        </p:nvSpPr>
        <p:spPr>
          <a:xfrm>
            <a:off x="3043630" y="1686022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90 </a:t>
            </a:r>
            <a:r>
              <a:rPr lang="en-US" sz="1200" dirty="0" err="1"/>
              <a:t>Moneytory</a:t>
            </a:r>
            <a:r>
              <a:rPr lang="en-US" sz="1200" dirty="0"/>
              <a:t> : Budgeting and AI (SB &amp; Billers) Q2 2023– 3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C624D2-7A3A-8DBC-3DCD-1DDCC6F2156B}"/>
              </a:ext>
            </a:extLst>
          </p:cNvPr>
          <p:cNvSpPr txBox="1"/>
          <p:nvPr/>
        </p:nvSpPr>
        <p:spPr>
          <a:xfrm>
            <a:off x="3043630" y="2354007"/>
            <a:ext cx="267548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en-ID" sz="1200" dirty="0"/>
              <a:t>91 </a:t>
            </a:r>
            <a:r>
              <a:rPr lang="en-ID" sz="1200" dirty="0" err="1"/>
              <a:t>Jenius</a:t>
            </a:r>
            <a:r>
              <a:rPr lang="en-ID" sz="1200" dirty="0"/>
              <a:t> Billers &amp; VISA Tokenization</a:t>
            </a:r>
          </a:p>
          <a:p>
            <a:pPr fontAlgn="ctr"/>
            <a:r>
              <a:rPr lang="en-US" sz="1200" dirty="0"/>
              <a:t>Q3 2023– 6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A12CB-FCCE-1ED9-EF6E-3A681C6D791B}"/>
              </a:ext>
            </a:extLst>
          </p:cNvPr>
          <p:cNvSpPr txBox="1"/>
          <p:nvPr/>
        </p:nvSpPr>
        <p:spPr>
          <a:xfrm>
            <a:off x="3056668" y="5047601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67 Cloud </a:t>
            </a:r>
            <a:r>
              <a:rPr lang="en-US" sz="1200" dirty="0" err="1"/>
              <a:t>figma</a:t>
            </a:r>
            <a:endParaRPr lang="en-US" sz="1200" dirty="0"/>
          </a:p>
          <a:p>
            <a:r>
              <a:rPr lang="en-US" sz="1200" dirty="0"/>
              <a:t>Q2 2023– 3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CDF3D-FFB2-B0EF-5676-999C20709163}"/>
              </a:ext>
            </a:extLst>
          </p:cNvPr>
          <p:cNvSpPr txBox="1"/>
          <p:nvPr/>
        </p:nvSpPr>
        <p:spPr>
          <a:xfrm>
            <a:off x="3049692" y="5737238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75 Chatbot (Cloud </a:t>
            </a:r>
            <a:r>
              <a:rPr lang="en-US" sz="1200" dirty="0" err="1"/>
              <a:t>Lokal</a:t>
            </a:r>
            <a:r>
              <a:rPr lang="en-US" sz="1200" dirty="0"/>
              <a:t>)</a:t>
            </a:r>
          </a:p>
          <a:p>
            <a:r>
              <a:rPr lang="en-US" sz="1200" dirty="0"/>
              <a:t>Q2 2023– 3 months</a:t>
            </a:r>
          </a:p>
          <a:p>
            <a:r>
              <a:rPr lang="en-US" sz="1200" dirty="0"/>
              <a:t>Aging 3 months</a:t>
            </a:r>
          </a:p>
        </p:txBody>
      </p:sp>
    </p:spTree>
    <p:extLst>
      <p:ext uri="{BB962C8B-B14F-4D97-AF65-F5344CB8AC3E}">
        <p14:creationId xmlns:p14="http://schemas.microsoft.com/office/powerpoint/2010/main" val="2609832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388A1-374C-B4D9-5149-42D5AC109FF3}"/>
              </a:ext>
            </a:extLst>
          </p:cNvPr>
          <p:cNvSpPr txBox="1"/>
          <p:nvPr/>
        </p:nvSpPr>
        <p:spPr>
          <a:xfrm>
            <a:off x="988173" y="8987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2705-6612-5D50-6805-140A8BDF1EA9}"/>
              </a:ext>
            </a:extLst>
          </p:cNvPr>
          <p:cNvGrpSpPr/>
          <p:nvPr/>
        </p:nvGrpSpPr>
        <p:grpSpPr>
          <a:xfrm>
            <a:off x="372264" y="401979"/>
            <a:ext cx="11447471" cy="518809"/>
            <a:chOff x="412659" y="1266940"/>
            <a:chExt cx="11447471" cy="5188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43A998C-92C2-4B00-F511-BBB82F85F870}"/>
                </a:ext>
              </a:extLst>
            </p:cNvPr>
            <p:cNvSpPr/>
            <p:nvPr/>
          </p:nvSpPr>
          <p:spPr>
            <a:xfrm>
              <a:off x="412659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Budgeting</a:t>
              </a:r>
              <a:endParaRPr lang="en-ID" sz="2200" kern="120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37F077-A091-4428-FF16-5A6A43DA3D68}"/>
                </a:ext>
              </a:extLst>
            </p:cNvPr>
            <p:cNvSpPr/>
            <p:nvPr/>
          </p:nvSpPr>
          <p:spPr>
            <a:xfrm>
              <a:off x="2834239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4F8443-03D0-9AE8-0465-C1D447D45F8F}"/>
                </a:ext>
              </a:extLst>
            </p:cNvPr>
            <p:cNvSpPr/>
            <p:nvPr/>
          </p:nvSpPr>
          <p:spPr>
            <a:xfrm>
              <a:off x="3494670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MOA Approval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E1980A-FF59-9AFA-3AF5-DE6B510E7F48}"/>
                </a:ext>
              </a:extLst>
            </p:cNvPr>
            <p:cNvSpPr/>
            <p:nvPr/>
          </p:nvSpPr>
          <p:spPr>
            <a:xfrm>
              <a:off x="5916251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CCB2B5E-392B-47A1-8892-39AC07F63423}"/>
                </a:ext>
              </a:extLst>
            </p:cNvPr>
            <p:cNvSpPr/>
            <p:nvPr/>
          </p:nvSpPr>
          <p:spPr>
            <a:xfrm>
              <a:off x="6576682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Initiative creation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1AA18FB-4F20-870D-BD74-A9C3C94FED44}"/>
                </a:ext>
              </a:extLst>
            </p:cNvPr>
            <p:cNvSpPr/>
            <p:nvPr/>
          </p:nvSpPr>
          <p:spPr>
            <a:xfrm>
              <a:off x="8998262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287499B-8CFD-342A-40A6-1A310462CA83}"/>
                </a:ext>
              </a:extLst>
            </p:cNvPr>
            <p:cNvSpPr/>
            <p:nvPr/>
          </p:nvSpPr>
          <p:spPr>
            <a:xfrm>
              <a:off x="9658694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Project initiation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AD74E5-DCDB-107B-0C5C-043D94F0CC68}"/>
              </a:ext>
            </a:extLst>
          </p:cNvPr>
          <p:cNvCxnSpPr>
            <a:cxnSpLocks/>
          </p:cNvCxnSpPr>
          <p:nvPr/>
        </p:nvCxnSpPr>
        <p:spPr>
          <a:xfrm>
            <a:off x="2929397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5C61F-CA32-8505-6DC8-C1A732320F4D}"/>
              </a:ext>
            </a:extLst>
          </p:cNvPr>
          <p:cNvCxnSpPr>
            <a:cxnSpLocks/>
          </p:cNvCxnSpPr>
          <p:nvPr/>
        </p:nvCxnSpPr>
        <p:spPr>
          <a:xfrm>
            <a:off x="6028809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A877D8-AE09-35F6-9B8B-99030BA43297}"/>
              </a:ext>
            </a:extLst>
          </p:cNvPr>
          <p:cNvCxnSpPr>
            <a:cxnSpLocks/>
          </p:cNvCxnSpPr>
          <p:nvPr/>
        </p:nvCxnSpPr>
        <p:spPr>
          <a:xfrm>
            <a:off x="9155344" y="947396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3F510C2-8313-16E2-CE7A-240C0D4ABEF6}"/>
              </a:ext>
            </a:extLst>
          </p:cNvPr>
          <p:cNvSpPr txBox="1"/>
          <p:nvPr/>
        </p:nvSpPr>
        <p:spPr>
          <a:xfrm>
            <a:off x="9262603" y="2700028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15 Simplify </a:t>
            </a:r>
            <a:r>
              <a:rPr lang="en-US" sz="1200" dirty="0" err="1"/>
              <a:t>Sinaya</a:t>
            </a:r>
            <a:r>
              <a:rPr lang="en-US" sz="1200" dirty="0"/>
              <a:t> Saving Account</a:t>
            </a:r>
          </a:p>
          <a:p>
            <a:r>
              <a:rPr lang="en-US" sz="1200" dirty="0"/>
              <a:t>Q2 2023 – 3 months</a:t>
            </a:r>
          </a:p>
          <a:p>
            <a:r>
              <a:rPr lang="en-US" sz="1200" dirty="0"/>
              <a:t>Aging 3 month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E91B73A-CFB7-B59F-8A89-C8BF397CBAE8}"/>
              </a:ext>
            </a:extLst>
          </p:cNvPr>
          <p:cNvSpPr txBox="1"/>
          <p:nvPr/>
        </p:nvSpPr>
        <p:spPr>
          <a:xfrm>
            <a:off x="274499" y="27339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WMB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4E7C5A-79D5-CC50-2E08-65F28CE8CD61}"/>
              </a:ext>
            </a:extLst>
          </p:cNvPr>
          <p:cNvSpPr txBox="1"/>
          <p:nvPr/>
        </p:nvSpPr>
        <p:spPr>
          <a:xfrm>
            <a:off x="3061755" y="2996029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12 CRM Enhancement</a:t>
            </a:r>
          </a:p>
          <a:p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F8830-AF44-8D27-2531-429CECBE0ED6}"/>
              </a:ext>
            </a:extLst>
          </p:cNvPr>
          <p:cNvSpPr txBox="1"/>
          <p:nvPr/>
        </p:nvSpPr>
        <p:spPr>
          <a:xfrm>
            <a:off x="9262603" y="1813132"/>
            <a:ext cx="2675483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8 New Wealth Management Core System (DFS)- MVP 2 Q4 2023–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60A28F-AFF3-1743-FDBF-536BBC3F8FA6}"/>
              </a:ext>
            </a:extLst>
          </p:cNvPr>
          <p:cNvSpPr txBox="1"/>
          <p:nvPr/>
        </p:nvSpPr>
        <p:spPr>
          <a:xfrm>
            <a:off x="3061755" y="2322734"/>
            <a:ext cx="267546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11 ROBO Enhancement</a:t>
            </a:r>
          </a:p>
          <a:p>
            <a:r>
              <a:rPr lang="en-US" sz="1200" dirty="0"/>
              <a:t>Q3 2023 –  6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42466C0-8F44-6310-755C-BAAD79C4C75E}"/>
              </a:ext>
            </a:extLst>
          </p:cNvPr>
          <p:cNvSpPr txBox="1"/>
          <p:nvPr/>
        </p:nvSpPr>
        <p:spPr>
          <a:xfrm>
            <a:off x="3061755" y="1649439"/>
            <a:ext cx="267546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10 WMB LKR Enhancement</a:t>
            </a:r>
          </a:p>
          <a:p>
            <a:r>
              <a:rPr lang="en-US" sz="1200" dirty="0"/>
              <a:t>Q3 2023 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FAEE1B-A730-77E7-07FD-4D50A3897241}"/>
              </a:ext>
            </a:extLst>
          </p:cNvPr>
          <p:cNvSpPr txBox="1"/>
          <p:nvPr/>
        </p:nvSpPr>
        <p:spPr>
          <a:xfrm>
            <a:off x="3061755" y="976144"/>
            <a:ext cx="267548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en-ID" sz="1200" dirty="0"/>
              <a:t>9 Server for WMB </a:t>
            </a:r>
            <a:r>
              <a:rPr lang="en-ID" sz="1200" dirty="0" err="1"/>
              <a:t>Datamaart</a:t>
            </a:r>
            <a:endParaRPr lang="en-ID" sz="1200" dirty="0"/>
          </a:p>
          <a:p>
            <a:pPr fontAlgn="ctr"/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B966CA-5BD0-49E5-9212-EBC3560B76B5}"/>
              </a:ext>
            </a:extLst>
          </p:cNvPr>
          <p:cNvSpPr/>
          <p:nvPr/>
        </p:nvSpPr>
        <p:spPr>
          <a:xfrm>
            <a:off x="11561830" y="3061804"/>
            <a:ext cx="355876" cy="284553"/>
          </a:xfrm>
          <a:prstGeom prst="rect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KI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72A0AD-05F2-70FF-B7C1-2FEAEEB2E5CE}"/>
              </a:ext>
            </a:extLst>
          </p:cNvPr>
          <p:cNvGrpSpPr/>
          <p:nvPr/>
        </p:nvGrpSpPr>
        <p:grpSpPr>
          <a:xfrm>
            <a:off x="9262603" y="1079624"/>
            <a:ext cx="2675483" cy="646331"/>
            <a:chOff x="9262603" y="1079624"/>
            <a:chExt cx="2675483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E637E6-FADE-32BA-5AB7-7198B8D7A6D1}"/>
                </a:ext>
              </a:extLst>
            </p:cNvPr>
            <p:cNvSpPr txBox="1"/>
            <p:nvPr/>
          </p:nvSpPr>
          <p:spPr>
            <a:xfrm>
              <a:off x="9262603" y="1079624"/>
              <a:ext cx="2675483" cy="646331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13 </a:t>
              </a:r>
              <a:r>
                <a:rPr lang="en-US" sz="1200" dirty="0" err="1"/>
                <a:t>Sinaya</a:t>
              </a:r>
              <a:r>
                <a:rPr lang="en-US" sz="1200" dirty="0"/>
                <a:t> Gift</a:t>
              </a:r>
            </a:p>
            <a:p>
              <a:r>
                <a:rPr lang="en-US" sz="1200" dirty="0"/>
                <a:t>Q1 2023– 3 months</a:t>
              </a:r>
            </a:p>
            <a:p>
              <a:r>
                <a:rPr lang="en-US" sz="1200" dirty="0"/>
                <a:t>Aging 0 months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274747-8097-6324-4E76-BE9C41DC387F}"/>
                </a:ext>
              </a:extLst>
            </p:cNvPr>
            <p:cNvSpPr txBox="1"/>
            <p:nvPr/>
          </p:nvSpPr>
          <p:spPr>
            <a:xfrm>
              <a:off x="11133329" y="1083404"/>
              <a:ext cx="686406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Done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E93704-87C5-1A79-F5B3-FF496D5D8917}"/>
              </a:ext>
            </a:extLst>
          </p:cNvPr>
          <p:cNvSpPr txBox="1"/>
          <p:nvPr/>
        </p:nvSpPr>
        <p:spPr>
          <a:xfrm>
            <a:off x="274499" y="6379029"/>
            <a:ext cx="3331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1 dropped initiative is excluded</a:t>
            </a:r>
          </a:p>
        </p:txBody>
      </p:sp>
    </p:spTree>
    <p:extLst>
      <p:ext uri="{BB962C8B-B14F-4D97-AF65-F5344CB8AC3E}">
        <p14:creationId xmlns:p14="http://schemas.microsoft.com/office/powerpoint/2010/main" val="1597061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388A1-374C-B4D9-5149-42D5AC109FF3}"/>
              </a:ext>
            </a:extLst>
          </p:cNvPr>
          <p:cNvSpPr txBox="1"/>
          <p:nvPr/>
        </p:nvSpPr>
        <p:spPr>
          <a:xfrm>
            <a:off x="988173" y="8987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2705-6612-5D50-6805-140A8BDF1EA9}"/>
              </a:ext>
            </a:extLst>
          </p:cNvPr>
          <p:cNvGrpSpPr/>
          <p:nvPr/>
        </p:nvGrpSpPr>
        <p:grpSpPr>
          <a:xfrm>
            <a:off x="372264" y="401979"/>
            <a:ext cx="11447471" cy="518809"/>
            <a:chOff x="412659" y="1266940"/>
            <a:chExt cx="11447471" cy="5188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43A998C-92C2-4B00-F511-BBB82F85F870}"/>
                </a:ext>
              </a:extLst>
            </p:cNvPr>
            <p:cNvSpPr/>
            <p:nvPr/>
          </p:nvSpPr>
          <p:spPr>
            <a:xfrm>
              <a:off x="412659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Budgeting</a:t>
              </a:r>
              <a:endParaRPr lang="en-ID" sz="2200" kern="120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37F077-A091-4428-FF16-5A6A43DA3D68}"/>
                </a:ext>
              </a:extLst>
            </p:cNvPr>
            <p:cNvSpPr/>
            <p:nvPr/>
          </p:nvSpPr>
          <p:spPr>
            <a:xfrm>
              <a:off x="2834239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4F8443-03D0-9AE8-0465-C1D447D45F8F}"/>
                </a:ext>
              </a:extLst>
            </p:cNvPr>
            <p:cNvSpPr/>
            <p:nvPr/>
          </p:nvSpPr>
          <p:spPr>
            <a:xfrm>
              <a:off x="3494670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MOA Approval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E1980A-FF59-9AFA-3AF5-DE6B510E7F48}"/>
                </a:ext>
              </a:extLst>
            </p:cNvPr>
            <p:cNvSpPr/>
            <p:nvPr/>
          </p:nvSpPr>
          <p:spPr>
            <a:xfrm>
              <a:off x="5916251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CCB2B5E-392B-47A1-8892-39AC07F63423}"/>
                </a:ext>
              </a:extLst>
            </p:cNvPr>
            <p:cNvSpPr/>
            <p:nvPr/>
          </p:nvSpPr>
          <p:spPr>
            <a:xfrm>
              <a:off x="6576682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Initiative creation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1AA18FB-4F20-870D-BD74-A9C3C94FED44}"/>
                </a:ext>
              </a:extLst>
            </p:cNvPr>
            <p:cNvSpPr/>
            <p:nvPr/>
          </p:nvSpPr>
          <p:spPr>
            <a:xfrm>
              <a:off x="8998262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287499B-8CFD-342A-40A6-1A310462CA83}"/>
                </a:ext>
              </a:extLst>
            </p:cNvPr>
            <p:cNvSpPr/>
            <p:nvPr/>
          </p:nvSpPr>
          <p:spPr>
            <a:xfrm>
              <a:off x="9658694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Project initiation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AD74E5-DCDB-107B-0C5C-043D94F0CC68}"/>
              </a:ext>
            </a:extLst>
          </p:cNvPr>
          <p:cNvCxnSpPr>
            <a:cxnSpLocks/>
          </p:cNvCxnSpPr>
          <p:nvPr/>
        </p:nvCxnSpPr>
        <p:spPr>
          <a:xfrm>
            <a:off x="2929397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5C61F-CA32-8505-6DC8-C1A732320F4D}"/>
              </a:ext>
            </a:extLst>
          </p:cNvPr>
          <p:cNvCxnSpPr>
            <a:cxnSpLocks/>
          </p:cNvCxnSpPr>
          <p:nvPr/>
        </p:nvCxnSpPr>
        <p:spPr>
          <a:xfrm>
            <a:off x="6028809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A877D8-AE09-35F6-9B8B-99030BA43297}"/>
              </a:ext>
            </a:extLst>
          </p:cNvPr>
          <p:cNvCxnSpPr>
            <a:cxnSpLocks/>
          </p:cNvCxnSpPr>
          <p:nvPr/>
        </p:nvCxnSpPr>
        <p:spPr>
          <a:xfrm>
            <a:off x="9155344" y="947396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E91B73A-CFB7-B59F-8A89-C8BF397CBAE8}"/>
              </a:ext>
            </a:extLst>
          </p:cNvPr>
          <p:cNvSpPr txBox="1"/>
          <p:nvPr/>
        </p:nvSpPr>
        <p:spPr>
          <a:xfrm>
            <a:off x="274499" y="27339"/>
            <a:ext cx="393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RLB – Retail lending, Consumer Finance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4E7C5A-79D5-CC50-2E08-65F28CE8CD61}"/>
              </a:ext>
            </a:extLst>
          </p:cNvPr>
          <p:cNvSpPr txBox="1"/>
          <p:nvPr/>
        </p:nvSpPr>
        <p:spPr>
          <a:xfrm>
            <a:off x="3022176" y="4199230"/>
            <a:ext cx="2675483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105 Data Processing for transaction &amp; pre approve</a:t>
            </a:r>
          </a:p>
          <a:p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60A28F-AFF3-1743-FDBF-536BBC3F8FA6}"/>
              </a:ext>
            </a:extLst>
          </p:cNvPr>
          <p:cNvSpPr txBox="1"/>
          <p:nvPr/>
        </p:nvSpPr>
        <p:spPr>
          <a:xfrm>
            <a:off x="3022176" y="3525935"/>
            <a:ext cx="267546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104 Insurance for all partner</a:t>
            </a:r>
          </a:p>
          <a:p>
            <a:r>
              <a:rPr lang="en-US" sz="1200" dirty="0"/>
              <a:t>Q3 2023 –  6 months</a:t>
            </a:r>
          </a:p>
          <a:p>
            <a:r>
              <a:rPr lang="en-US" sz="1200" dirty="0"/>
              <a:t>Aging 3 months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9102A5-764F-D112-00FC-992F5F965F27}"/>
              </a:ext>
            </a:extLst>
          </p:cNvPr>
          <p:cNvGrpSpPr/>
          <p:nvPr/>
        </p:nvGrpSpPr>
        <p:grpSpPr>
          <a:xfrm>
            <a:off x="9262603" y="987058"/>
            <a:ext cx="2675483" cy="830997"/>
            <a:chOff x="9262603" y="1113064"/>
            <a:chExt cx="2675483" cy="830997"/>
          </a:xfrm>
          <a:solidFill>
            <a:schemeClr val="accent6"/>
          </a:solidFill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F510C2-8313-16E2-CE7A-240C0D4ABEF6}"/>
                </a:ext>
              </a:extLst>
            </p:cNvPr>
            <p:cNvSpPr txBox="1"/>
            <p:nvPr/>
          </p:nvSpPr>
          <p:spPr>
            <a:xfrm>
              <a:off x="9262603" y="1113064"/>
              <a:ext cx="2675483" cy="830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101 Acquisition Process for B2C (business to Customer) Q2 2023 – 3 months</a:t>
              </a:r>
            </a:p>
            <a:p>
              <a:r>
                <a:rPr lang="en-US" sz="1200" dirty="0"/>
                <a:t>Aging 3 month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8B966CA-5BD0-49E5-9212-EBC3560B76B5}"/>
                </a:ext>
              </a:extLst>
            </p:cNvPr>
            <p:cNvSpPr/>
            <p:nvPr/>
          </p:nvSpPr>
          <p:spPr>
            <a:xfrm>
              <a:off x="11561830" y="1474840"/>
              <a:ext cx="355876" cy="284553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A58C7A-8F64-899B-DFB6-E77FE68D57FD}"/>
              </a:ext>
            </a:extLst>
          </p:cNvPr>
          <p:cNvGrpSpPr/>
          <p:nvPr/>
        </p:nvGrpSpPr>
        <p:grpSpPr>
          <a:xfrm>
            <a:off x="3022176" y="1108817"/>
            <a:ext cx="2675483" cy="830997"/>
            <a:chOff x="3000608" y="1572033"/>
            <a:chExt cx="2675483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1F8830-AF44-8D27-2531-429CECBE0ED6}"/>
                </a:ext>
              </a:extLst>
            </p:cNvPr>
            <p:cNvSpPr txBox="1"/>
            <p:nvPr/>
          </p:nvSpPr>
          <p:spPr>
            <a:xfrm>
              <a:off x="3000608" y="1572033"/>
              <a:ext cx="2675483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102 Acquisition Process for B2B (business to Business) Q3 2023– 6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896624D-F66C-A5C0-A106-84D5C645FFFB}"/>
                </a:ext>
              </a:extLst>
            </p:cNvPr>
            <p:cNvSpPr/>
            <p:nvPr/>
          </p:nvSpPr>
          <p:spPr>
            <a:xfrm>
              <a:off x="5299903" y="1966785"/>
              <a:ext cx="355876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0D90A40-303C-56D7-49FC-9957519E2ED7}"/>
              </a:ext>
            </a:extLst>
          </p:cNvPr>
          <p:cNvGrpSpPr/>
          <p:nvPr/>
        </p:nvGrpSpPr>
        <p:grpSpPr>
          <a:xfrm>
            <a:off x="3022176" y="1972527"/>
            <a:ext cx="2675486" cy="646331"/>
            <a:chOff x="3000608" y="2245328"/>
            <a:chExt cx="2675486" cy="64633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FAEE1B-A730-77E7-07FD-4D50A3897241}"/>
                </a:ext>
              </a:extLst>
            </p:cNvPr>
            <p:cNvSpPr txBox="1"/>
            <p:nvPr/>
          </p:nvSpPr>
          <p:spPr>
            <a:xfrm>
              <a:off x="3000608" y="2245328"/>
              <a:ext cx="2675486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fontAlgn="ctr"/>
              <a:r>
                <a:rPr lang="en-ID" sz="1200" dirty="0"/>
                <a:t>103 Onboarding process Loan</a:t>
              </a:r>
            </a:p>
            <a:p>
              <a:pPr fontAlgn="ctr"/>
              <a:r>
                <a:rPr lang="en-ID" sz="1200" dirty="0"/>
                <a:t>For Pension </a:t>
              </a:r>
              <a:r>
                <a:rPr lang="en-US" sz="1200" dirty="0"/>
                <a:t>Q3 2023– 6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9D31CE-5C06-81E8-9639-3BB2713C8F53}"/>
                </a:ext>
              </a:extLst>
            </p:cNvPr>
            <p:cNvSpPr/>
            <p:nvPr/>
          </p:nvSpPr>
          <p:spPr>
            <a:xfrm>
              <a:off x="5310721" y="2577096"/>
              <a:ext cx="355876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4D8940-CA89-BB7F-AF2D-13A4EC48CE07}"/>
              </a:ext>
            </a:extLst>
          </p:cNvPr>
          <p:cNvGrpSpPr/>
          <p:nvPr/>
        </p:nvGrpSpPr>
        <p:grpSpPr>
          <a:xfrm>
            <a:off x="3022176" y="2645822"/>
            <a:ext cx="2675469" cy="830997"/>
            <a:chOff x="3000608" y="2918623"/>
            <a:chExt cx="2675469" cy="83099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42466C0-8F44-6310-755C-BAAD79C4C75E}"/>
                </a:ext>
              </a:extLst>
            </p:cNvPr>
            <p:cNvSpPr txBox="1"/>
            <p:nvPr/>
          </p:nvSpPr>
          <p:spPr>
            <a:xfrm>
              <a:off x="3000608" y="2918623"/>
              <a:ext cx="2675469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107 E2E Retail Process - Pension Payment Integrated Q4 2023 – 9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682D74F-E813-9950-CB58-C0DAD2FAAB62}"/>
                </a:ext>
              </a:extLst>
            </p:cNvPr>
            <p:cNvSpPr/>
            <p:nvPr/>
          </p:nvSpPr>
          <p:spPr>
            <a:xfrm>
              <a:off x="5299903" y="3283367"/>
              <a:ext cx="355876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BF9C7B3-6AE6-7540-6FF0-7D9A44E5EECC}"/>
              </a:ext>
            </a:extLst>
          </p:cNvPr>
          <p:cNvSpPr txBox="1"/>
          <p:nvPr/>
        </p:nvSpPr>
        <p:spPr>
          <a:xfrm>
            <a:off x="9262618" y="1853554"/>
            <a:ext cx="267546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106 Installment</a:t>
            </a:r>
          </a:p>
          <a:p>
            <a:r>
              <a:rPr lang="en-US" sz="1200" dirty="0"/>
              <a:t>Q2 2023 –  3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18D8B6-AC3A-0261-26DC-08A9B04269BE}"/>
              </a:ext>
            </a:extLst>
          </p:cNvPr>
          <p:cNvSpPr txBox="1"/>
          <p:nvPr/>
        </p:nvSpPr>
        <p:spPr>
          <a:xfrm>
            <a:off x="9262602" y="2560058"/>
            <a:ext cx="2675468" cy="101566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108 Receivables transfer on the financing for Lending Business Management</a:t>
            </a:r>
          </a:p>
          <a:p>
            <a:r>
              <a:rPr lang="en-US" sz="1200" dirty="0"/>
              <a:t>Q2 2023 –  6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F016F9-CDFE-61BD-FB2F-A1FA99CCD21F}"/>
              </a:ext>
            </a:extLst>
          </p:cNvPr>
          <p:cNvSpPr txBox="1"/>
          <p:nvPr/>
        </p:nvSpPr>
        <p:spPr>
          <a:xfrm>
            <a:off x="9262602" y="3635894"/>
            <a:ext cx="2675468" cy="83099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109 Data Flagging Loan (</a:t>
            </a:r>
            <a:r>
              <a:rPr lang="en-US" sz="1200" dirty="0" err="1"/>
              <a:t>Taspen</a:t>
            </a:r>
            <a:r>
              <a:rPr lang="en-US" sz="1200" dirty="0"/>
              <a:t> &amp; </a:t>
            </a:r>
            <a:r>
              <a:rPr lang="en-US" sz="1200" dirty="0" err="1"/>
              <a:t>Asabri</a:t>
            </a:r>
            <a:r>
              <a:rPr lang="en-US" sz="1200" dirty="0"/>
              <a:t>)</a:t>
            </a:r>
          </a:p>
          <a:p>
            <a:r>
              <a:rPr lang="en-US" sz="1200" dirty="0"/>
              <a:t>Q2 2023 –  6 months</a:t>
            </a:r>
          </a:p>
          <a:p>
            <a:r>
              <a:rPr lang="en-US" sz="1200" dirty="0"/>
              <a:t>Aging 3 months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B32DA7-0EEF-5982-5ACC-B09BF3CFECC6}"/>
              </a:ext>
            </a:extLst>
          </p:cNvPr>
          <p:cNvGrpSpPr/>
          <p:nvPr/>
        </p:nvGrpSpPr>
        <p:grpSpPr>
          <a:xfrm>
            <a:off x="3012682" y="5102852"/>
            <a:ext cx="2675483" cy="646331"/>
            <a:chOff x="3000608" y="898738"/>
            <a:chExt cx="2675483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282AC8-EC85-24E9-F638-EB8E88DF226D}"/>
                </a:ext>
              </a:extLst>
            </p:cNvPr>
            <p:cNvSpPr txBox="1"/>
            <p:nvPr/>
          </p:nvSpPr>
          <p:spPr>
            <a:xfrm>
              <a:off x="3000608" y="898738"/>
              <a:ext cx="2675483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JOFIS 2023 </a:t>
              </a:r>
            </a:p>
            <a:p>
              <a:r>
                <a:rPr lang="en-US" sz="1200" dirty="0"/>
                <a:t>Q4 2023 – 9 months</a:t>
              </a:r>
            </a:p>
            <a:p>
              <a:r>
                <a:rPr lang="en-US" sz="1200" dirty="0"/>
                <a:t>Aging 3 month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7712866-C451-ABD1-E44B-7C862847A577}"/>
                </a:ext>
              </a:extLst>
            </p:cNvPr>
            <p:cNvSpPr/>
            <p:nvPr/>
          </p:nvSpPr>
          <p:spPr>
            <a:xfrm>
              <a:off x="5299835" y="1260514"/>
              <a:ext cx="355876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244E5DB-4CD5-3C79-AA19-D68DC7CD87EA}"/>
              </a:ext>
            </a:extLst>
          </p:cNvPr>
          <p:cNvSpPr txBox="1"/>
          <p:nvPr/>
        </p:nvSpPr>
        <p:spPr>
          <a:xfrm>
            <a:off x="2992299" y="5812672"/>
            <a:ext cx="2675486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en-ID" sz="1200" dirty="0"/>
              <a:t>RPIM automation for reporting-Consumer Finance </a:t>
            </a:r>
          </a:p>
          <a:p>
            <a:pPr fontAlgn="ctr"/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2C7092A-50F6-0721-8AC4-AF475DA314EF}"/>
              </a:ext>
            </a:extLst>
          </p:cNvPr>
          <p:cNvGrpSpPr/>
          <p:nvPr/>
        </p:nvGrpSpPr>
        <p:grpSpPr>
          <a:xfrm>
            <a:off x="9262602" y="4891825"/>
            <a:ext cx="2675483" cy="646331"/>
            <a:chOff x="9342415" y="969324"/>
            <a:chExt cx="2675483" cy="6463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24E70F-BA6E-AE17-B617-247262B0E122}"/>
                </a:ext>
              </a:extLst>
            </p:cNvPr>
            <p:cNvSpPr txBox="1"/>
            <p:nvPr/>
          </p:nvSpPr>
          <p:spPr>
            <a:xfrm>
              <a:off x="9342415" y="969324"/>
              <a:ext cx="2675483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JFAST </a:t>
              </a:r>
            </a:p>
            <a:p>
              <a:r>
                <a:rPr lang="en-US" sz="1200" dirty="0"/>
                <a:t>Q4 2023– 9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D45FC99-437D-A4EC-D87F-DC8EC8D28DF3}"/>
                </a:ext>
              </a:extLst>
            </p:cNvPr>
            <p:cNvSpPr/>
            <p:nvPr/>
          </p:nvSpPr>
          <p:spPr>
            <a:xfrm>
              <a:off x="11640959" y="1324005"/>
              <a:ext cx="355876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538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388A1-374C-B4D9-5149-42D5AC109FF3}"/>
              </a:ext>
            </a:extLst>
          </p:cNvPr>
          <p:cNvSpPr txBox="1"/>
          <p:nvPr/>
        </p:nvSpPr>
        <p:spPr>
          <a:xfrm>
            <a:off x="988173" y="8987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2705-6612-5D50-6805-140A8BDF1EA9}"/>
              </a:ext>
            </a:extLst>
          </p:cNvPr>
          <p:cNvGrpSpPr/>
          <p:nvPr/>
        </p:nvGrpSpPr>
        <p:grpSpPr>
          <a:xfrm>
            <a:off x="372264" y="401979"/>
            <a:ext cx="11447471" cy="518809"/>
            <a:chOff x="412659" y="1266940"/>
            <a:chExt cx="11447471" cy="5188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43A998C-92C2-4B00-F511-BBB82F85F870}"/>
                </a:ext>
              </a:extLst>
            </p:cNvPr>
            <p:cNvSpPr/>
            <p:nvPr/>
          </p:nvSpPr>
          <p:spPr>
            <a:xfrm>
              <a:off x="412659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Budgeting</a:t>
              </a:r>
              <a:endParaRPr lang="en-ID" sz="2200" kern="120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37F077-A091-4428-FF16-5A6A43DA3D68}"/>
                </a:ext>
              </a:extLst>
            </p:cNvPr>
            <p:cNvSpPr/>
            <p:nvPr/>
          </p:nvSpPr>
          <p:spPr>
            <a:xfrm>
              <a:off x="2834239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4F8443-03D0-9AE8-0465-C1D447D45F8F}"/>
                </a:ext>
              </a:extLst>
            </p:cNvPr>
            <p:cNvSpPr/>
            <p:nvPr/>
          </p:nvSpPr>
          <p:spPr>
            <a:xfrm>
              <a:off x="3494670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MOA Approval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E1980A-FF59-9AFA-3AF5-DE6B510E7F48}"/>
                </a:ext>
              </a:extLst>
            </p:cNvPr>
            <p:cNvSpPr/>
            <p:nvPr/>
          </p:nvSpPr>
          <p:spPr>
            <a:xfrm>
              <a:off x="5916251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CCB2B5E-392B-47A1-8892-39AC07F63423}"/>
                </a:ext>
              </a:extLst>
            </p:cNvPr>
            <p:cNvSpPr/>
            <p:nvPr/>
          </p:nvSpPr>
          <p:spPr>
            <a:xfrm>
              <a:off x="6576682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Initiative creation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1AA18FB-4F20-870D-BD74-A9C3C94FED44}"/>
                </a:ext>
              </a:extLst>
            </p:cNvPr>
            <p:cNvSpPr/>
            <p:nvPr/>
          </p:nvSpPr>
          <p:spPr>
            <a:xfrm>
              <a:off x="8998262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287499B-8CFD-342A-40A6-1A310462CA83}"/>
                </a:ext>
              </a:extLst>
            </p:cNvPr>
            <p:cNvSpPr/>
            <p:nvPr/>
          </p:nvSpPr>
          <p:spPr>
            <a:xfrm>
              <a:off x="9658694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Project initiation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AD74E5-DCDB-107B-0C5C-043D94F0CC68}"/>
              </a:ext>
            </a:extLst>
          </p:cNvPr>
          <p:cNvCxnSpPr>
            <a:cxnSpLocks/>
          </p:cNvCxnSpPr>
          <p:nvPr/>
        </p:nvCxnSpPr>
        <p:spPr>
          <a:xfrm>
            <a:off x="2929397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5C61F-CA32-8505-6DC8-C1A732320F4D}"/>
              </a:ext>
            </a:extLst>
          </p:cNvPr>
          <p:cNvCxnSpPr>
            <a:cxnSpLocks/>
          </p:cNvCxnSpPr>
          <p:nvPr/>
        </p:nvCxnSpPr>
        <p:spPr>
          <a:xfrm>
            <a:off x="6028809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A877D8-AE09-35F6-9B8B-99030BA43297}"/>
              </a:ext>
            </a:extLst>
          </p:cNvPr>
          <p:cNvCxnSpPr>
            <a:cxnSpLocks/>
          </p:cNvCxnSpPr>
          <p:nvPr/>
        </p:nvCxnSpPr>
        <p:spPr>
          <a:xfrm>
            <a:off x="9155344" y="947396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E91B73A-CFB7-B59F-8A89-C8BF397CBAE8}"/>
              </a:ext>
            </a:extLst>
          </p:cNvPr>
          <p:cNvSpPr txBox="1"/>
          <p:nvPr/>
        </p:nvSpPr>
        <p:spPr>
          <a:xfrm>
            <a:off x="274499" y="27339"/>
            <a:ext cx="2188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RLB – Micro business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4E7C5A-79D5-CC50-2E08-65F28CE8CD61}"/>
              </a:ext>
            </a:extLst>
          </p:cNvPr>
          <p:cNvSpPr txBox="1"/>
          <p:nvPr/>
        </p:nvSpPr>
        <p:spPr>
          <a:xfrm>
            <a:off x="3043630" y="4384512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115 Take Out </a:t>
            </a:r>
            <a:r>
              <a:rPr lang="en-US" sz="1200" dirty="0" err="1"/>
              <a:t>NginX</a:t>
            </a:r>
            <a:endParaRPr lang="en-US" sz="1200" dirty="0"/>
          </a:p>
          <a:p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60A28F-AFF3-1743-FDBF-536BBC3F8FA6}"/>
              </a:ext>
            </a:extLst>
          </p:cNvPr>
          <p:cNvSpPr txBox="1"/>
          <p:nvPr/>
        </p:nvSpPr>
        <p:spPr>
          <a:xfrm>
            <a:off x="3043630" y="3711217"/>
            <a:ext cx="267546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111 Enhancement  KUR Application System Q4 2023 –  9 months</a:t>
            </a:r>
          </a:p>
          <a:p>
            <a:r>
              <a:rPr lang="en-US" sz="1200" dirty="0"/>
              <a:t>Aging 3 months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9102A5-764F-D112-00FC-992F5F965F27}"/>
              </a:ext>
            </a:extLst>
          </p:cNvPr>
          <p:cNvGrpSpPr/>
          <p:nvPr/>
        </p:nvGrpSpPr>
        <p:grpSpPr>
          <a:xfrm>
            <a:off x="3043630" y="1018037"/>
            <a:ext cx="2675483" cy="646331"/>
            <a:chOff x="3000608" y="898738"/>
            <a:chExt cx="2675483" cy="64633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F510C2-8313-16E2-CE7A-240C0D4ABEF6}"/>
                </a:ext>
              </a:extLst>
            </p:cNvPr>
            <p:cNvSpPr txBox="1"/>
            <p:nvPr/>
          </p:nvSpPr>
          <p:spPr>
            <a:xfrm>
              <a:off x="3000608" y="898738"/>
              <a:ext cx="2675483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112 Digitalization MAXI Micro</a:t>
              </a:r>
            </a:p>
            <a:p>
              <a:r>
                <a:rPr lang="en-US" sz="1200" dirty="0"/>
                <a:t>Q4 2023 – 9 months</a:t>
              </a:r>
            </a:p>
            <a:p>
              <a:r>
                <a:rPr lang="en-US" sz="1200" dirty="0"/>
                <a:t>Aging 3 month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8B966CA-5BD0-49E5-9212-EBC3560B76B5}"/>
                </a:ext>
              </a:extLst>
            </p:cNvPr>
            <p:cNvSpPr/>
            <p:nvPr/>
          </p:nvSpPr>
          <p:spPr>
            <a:xfrm>
              <a:off x="5299835" y="1260514"/>
              <a:ext cx="355876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A58C7A-8F64-899B-DFB6-E77FE68D57FD}"/>
              </a:ext>
            </a:extLst>
          </p:cNvPr>
          <p:cNvGrpSpPr/>
          <p:nvPr/>
        </p:nvGrpSpPr>
        <p:grpSpPr>
          <a:xfrm>
            <a:off x="3043630" y="1691332"/>
            <a:ext cx="2675483" cy="679305"/>
            <a:chOff x="3000608" y="1572033"/>
            <a:chExt cx="2675483" cy="67930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1F8830-AF44-8D27-2531-429CECBE0ED6}"/>
                </a:ext>
              </a:extLst>
            </p:cNvPr>
            <p:cNvSpPr txBox="1"/>
            <p:nvPr/>
          </p:nvSpPr>
          <p:spPr>
            <a:xfrm>
              <a:off x="3000608" y="1572033"/>
              <a:ext cx="2675483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114 Digital Micro Business Community Hub Q4 2023– 9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896624D-F66C-A5C0-A106-84D5C645FFFB}"/>
                </a:ext>
              </a:extLst>
            </p:cNvPr>
            <p:cNvSpPr/>
            <p:nvPr/>
          </p:nvSpPr>
          <p:spPr>
            <a:xfrm>
              <a:off x="5299903" y="1966785"/>
              <a:ext cx="355876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0D90A40-303C-56D7-49FC-9957519E2ED7}"/>
              </a:ext>
            </a:extLst>
          </p:cNvPr>
          <p:cNvGrpSpPr/>
          <p:nvPr/>
        </p:nvGrpSpPr>
        <p:grpSpPr>
          <a:xfrm>
            <a:off x="3043630" y="2364627"/>
            <a:ext cx="2675486" cy="646331"/>
            <a:chOff x="3000608" y="2245328"/>
            <a:chExt cx="2675486" cy="64633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FAEE1B-A730-77E7-07FD-4D50A3897241}"/>
                </a:ext>
              </a:extLst>
            </p:cNvPr>
            <p:cNvSpPr txBox="1"/>
            <p:nvPr/>
          </p:nvSpPr>
          <p:spPr>
            <a:xfrm>
              <a:off x="3000608" y="2245328"/>
              <a:ext cx="2675486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fontAlgn="ctr"/>
              <a:r>
                <a:rPr lang="en-ID" sz="1200" dirty="0"/>
                <a:t>117 Digital Micro Enhance phase II </a:t>
              </a:r>
            </a:p>
            <a:p>
              <a:pPr fontAlgn="ctr"/>
              <a:r>
                <a:rPr lang="en-US" sz="1200" dirty="0"/>
                <a:t>Q3 2023– 6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9D31CE-5C06-81E8-9639-3BB2713C8F53}"/>
                </a:ext>
              </a:extLst>
            </p:cNvPr>
            <p:cNvSpPr/>
            <p:nvPr/>
          </p:nvSpPr>
          <p:spPr>
            <a:xfrm>
              <a:off x="5310721" y="2577096"/>
              <a:ext cx="355876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42466C0-8F44-6310-755C-BAAD79C4C75E}"/>
              </a:ext>
            </a:extLst>
          </p:cNvPr>
          <p:cNvSpPr txBox="1"/>
          <p:nvPr/>
        </p:nvSpPr>
        <p:spPr>
          <a:xfrm>
            <a:off x="3043630" y="3037922"/>
            <a:ext cx="267546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110 Digital Micro Product Code</a:t>
            </a:r>
          </a:p>
          <a:p>
            <a:r>
              <a:rPr lang="en-US" sz="1200" dirty="0"/>
              <a:t>Q4 2023 – 9 months</a:t>
            </a:r>
          </a:p>
          <a:p>
            <a:r>
              <a:rPr lang="en-US" sz="1200" dirty="0"/>
              <a:t>Aging 3 months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515CBA-E6E2-BB31-955F-74564C790166}"/>
              </a:ext>
            </a:extLst>
          </p:cNvPr>
          <p:cNvGrpSpPr/>
          <p:nvPr/>
        </p:nvGrpSpPr>
        <p:grpSpPr>
          <a:xfrm>
            <a:off x="9262603" y="1079624"/>
            <a:ext cx="2675483" cy="646331"/>
            <a:chOff x="9262603" y="1079624"/>
            <a:chExt cx="2675483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91754A-0690-7629-D344-4267A5B52A0D}"/>
                </a:ext>
              </a:extLst>
            </p:cNvPr>
            <p:cNvSpPr txBox="1"/>
            <p:nvPr/>
          </p:nvSpPr>
          <p:spPr>
            <a:xfrm>
              <a:off x="9262603" y="1079624"/>
              <a:ext cx="2675483" cy="646331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116 </a:t>
              </a:r>
              <a:r>
                <a:rPr lang="en-US" sz="1200" dirty="0" err="1"/>
                <a:t>Damai</a:t>
              </a:r>
              <a:r>
                <a:rPr lang="en-US" sz="1200" dirty="0"/>
                <a:t> Android Upgrade</a:t>
              </a:r>
            </a:p>
            <a:p>
              <a:r>
                <a:rPr lang="en-US" sz="1200" dirty="0"/>
                <a:t>Q1 2023– 3 months</a:t>
              </a:r>
            </a:p>
            <a:p>
              <a:r>
                <a:rPr lang="en-US" sz="1200" dirty="0"/>
                <a:t>Aging 0 months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79BF59-C945-7963-C37F-F1AC2460D888}"/>
                </a:ext>
              </a:extLst>
            </p:cNvPr>
            <p:cNvSpPr txBox="1"/>
            <p:nvPr/>
          </p:nvSpPr>
          <p:spPr>
            <a:xfrm>
              <a:off x="11133329" y="1083404"/>
              <a:ext cx="686406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Done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B6B323D-74FB-31D9-653C-A03060CE07FA}"/>
              </a:ext>
            </a:extLst>
          </p:cNvPr>
          <p:cNvSpPr txBox="1"/>
          <p:nvPr/>
        </p:nvSpPr>
        <p:spPr>
          <a:xfrm>
            <a:off x="3043630" y="5057807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113 Sales Activity Monitoring System</a:t>
            </a:r>
          </a:p>
          <a:p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</p:spTree>
    <p:extLst>
      <p:ext uri="{BB962C8B-B14F-4D97-AF65-F5344CB8AC3E}">
        <p14:creationId xmlns:p14="http://schemas.microsoft.com/office/powerpoint/2010/main" val="406506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human face, screenshot, person&#10;&#10;Description automatically generated">
            <a:extLst>
              <a:ext uri="{FF2B5EF4-FFF2-40B4-BE49-F238E27FC236}">
                <a16:creationId xmlns:a16="http://schemas.microsoft.com/office/drawing/2014/main" id="{9A9A8916-8D18-CBDF-A9A9-6E70EA9B9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314" y="4400915"/>
            <a:ext cx="5529372" cy="1875102"/>
          </a:xfrm>
          <a:prstGeom prst="rect">
            <a:avLst/>
          </a:prstGeom>
        </p:spPr>
      </p:pic>
      <p:pic>
        <p:nvPicPr>
          <p:cNvPr id="7" name="Picture 6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3ECFBC15-DD70-90D0-6555-F71EFCB3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416" y="1605904"/>
            <a:ext cx="1105104" cy="1781874"/>
          </a:xfrm>
          <a:prstGeom prst="rect">
            <a:avLst/>
          </a:prstGeom>
        </p:spPr>
      </p:pic>
      <p:pic>
        <p:nvPicPr>
          <p:cNvPr id="9" name="Picture 8" descr="A picture containing text, human face, person, person&#10;&#10;Description automatically generated">
            <a:extLst>
              <a:ext uri="{FF2B5EF4-FFF2-40B4-BE49-F238E27FC236}">
                <a16:creationId xmlns:a16="http://schemas.microsoft.com/office/drawing/2014/main" id="{F7D85DDF-ECED-7FB0-B04D-4D5FCEEEB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9065" y="1595393"/>
            <a:ext cx="1105105" cy="1757726"/>
          </a:xfrm>
          <a:prstGeom prst="rect">
            <a:avLst/>
          </a:prstGeom>
        </p:spPr>
      </p:pic>
      <p:pic>
        <p:nvPicPr>
          <p:cNvPr id="11" name="Picture 10" descr="A close-up of a sign&#10;&#10;Description automatically generated with low confidence">
            <a:extLst>
              <a:ext uri="{FF2B5EF4-FFF2-40B4-BE49-F238E27FC236}">
                <a16:creationId xmlns:a16="http://schemas.microsoft.com/office/drawing/2014/main" id="{5EBC8701-E07C-25F2-1019-03EBCA536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79" y="1484324"/>
            <a:ext cx="2254477" cy="1815863"/>
          </a:xfrm>
          <a:prstGeom prst="rect">
            <a:avLst/>
          </a:prstGeom>
        </p:spPr>
      </p:pic>
      <p:pic>
        <p:nvPicPr>
          <p:cNvPr id="13" name="Picture 12" descr="A picture containing text, design, screenshot, font&#10;&#10;Description automatically generated">
            <a:extLst>
              <a:ext uri="{FF2B5EF4-FFF2-40B4-BE49-F238E27FC236}">
                <a16:creationId xmlns:a16="http://schemas.microsoft.com/office/drawing/2014/main" id="{B7BE2CC7-4B8B-97E4-65A8-01E192887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6078" y="1543563"/>
            <a:ext cx="1121061" cy="1756624"/>
          </a:xfrm>
          <a:prstGeom prst="rect">
            <a:avLst/>
          </a:prstGeom>
        </p:spPr>
      </p:pic>
      <p:pic>
        <p:nvPicPr>
          <p:cNvPr id="15" name="Picture 14" descr="A picture containing text, font, screenshot, design&#10;&#10;Description automatically generated">
            <a:extLst>
              <a:ext uri="{FF2B5EF4-FFF2-40B4-BE49-F238E27FC236}">
                <a16:creationId xmlns:a16="http://schemas.microsoft.com/office/drawing/2014/main" id="{DF9B26D1-ED13-2A52-B7F7-FC94CC18EF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954" y="2167832"/>
            <a:ext cx="1562100" cy="2794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343635-9C42-48DE-4AE4-96E7004921EB}"/>
              </a:ext>
            </a:extLst>
          </p:cNvPr>
          <p:cNvSpPr txBox="1"/>
          <p:nvPr/>
        </p:nvSpPr>
        <p:spPr>
          <a:xfrm>
            <a:off x="4548082" y="6207348"/>
            <a:ext cx="234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 Architect (SF)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043C67-96A7-745F-98C5-F26BEE9D9993}"/>
              </a:ext>
            </a:extLst>
          </p:cNvPr>
          <p:cNvSpPr txBox="1"/>
          <p:nvPr/>
        </p:nvSpPr>
        <p:spPr>
          <a:xfrm>
            <a:off x="3331314" y="3380166"/>
            <a:ext cx="2349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Strategy &amp; Planning</a:t>
            </a:r>
          </a:p>
          <a:p>
            <a:r>
              <a:rPr lang="en-US" dirty="0"/>
              <a:t>(RSTI, RPTI, SCM, Budgeting, </a:t>
            </a:r>
            <a:r>
              <a:rPr lang="en-US" dirty="0" err="1"/>
              <a:t>OpModel</a:t>
            </a:r>
            <a:r>
              <a:rPr lang="en-US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0D2590-E292-FECA-0D65-CD7415733F72}"/>
              </a:ext>
            </a:extLst>
          </p:cNvPr>
          <p:cNvSpPr txBox="1"/>
          <p:nvPr/>
        </p:nvSpPr>
        <p:spPr>
          <a:xfrm>
            <a:off x="6073865" y="3373148"/>
            <a:ext cx="234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Portfolio Management</a:t>
            </a:r>
          </a:p>
          <a:p>
            <a:r>
              <a:rPr lang="en-US" dirty="0"/>
              <a:t>App, Tech, EUC, Cloud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6CCC22-D998-DDC5-A067-B6BAA66BC3A8}"/>
              </a:ext>
            </a:extLst>
          </p:cNvPr>
          <p:cNvSpPr txBox="1"/>
          <p:nvPr/>
        </p:nvSpPr>
        <p:spPr>
          <a:xfrm>
            <a:off x="8873961" y="3380166"/>
            <a:ext cx="2516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Bank-wide Architecture alignment (SAF)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B2C3FDA-EE9D-7970-B607-3E66CE5C4529}"/>
              </a:ext>
            </a:extLst>
          </p:cNvPr>
          <p:cNvSpPr txBox="1">
            <a:spLocks/>
          </p:cNvSpPr>
          <p:nvPr/>
        </p:nvSpPr>
        <p:spPr>
          <a:xfrm>
            <a:off x="436133" y="129364"/>
            <a:ext cx="7021006" cy="9034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TEAM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96201616-7147-990F-50B1-76A495F0A6DD}"/>
              </a:ext>
            </a:extLst>
          </p:cNvPr>
          <p:cNvSpPr/>
          <p:nvPr/>
        </p:nvSpPr>
        <p:spPr>
          <a:xfrm>
            <a:off x="2643809" y="1605904"/>
            <a:ext cx="318052" cy="463035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388A1-374C-B4D9-5149-42D5AC109FF3}"/>
              </a:ext>
            </a:extLst>
          </p:cNvPr>
          <p:cNvSpPr txBox="1"/>
          <p:nvPr/>
        </p:nvSpPr>
        <p:spPr>
          <a:xfrm>
            <a:off x="988173" y="8987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2705-6612-5D50-6805-140A8BDF1EA9}"/>
              </a:ext>
            </a:extLst>
          </p:cNvPr>
          <p:cNvGrpSpPr/>
          <p:nvPr/>
        </p:nvGrpSpPr>
        <p:grpSpPr>
          <a:xfrm>
            <a:off x="372264" y="401979"/>
            <a:ext cx="11447471" cy="518809"/>
            <a:chOff x="412659" y="1266940"/>
            <a:chExt cx="11447471" cy="5188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43A998C-92C2-4B00-F511-BBB82F85F870}"/>
                </a:ext>
              </a:extLst>
            </p:cNvPr>
            <p:cNvSpPr/>
            <p:nvPr/>
          </p:nvSpPr>
          <p:spPr>
            <a:xfrm>
              <a:off x="412659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Budgeting</a:t>
              </a:r>
              <a:endParaRPr lang="en-ID" sz="2200" kern="120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37F077-A091-4428-FF16-5A6A43DA3D68}"/>
                </a:ext>
              </a:extLst>
            </p:cNvPr>
            <p:cNvSpPr/>
            <p:nvPr/>
          </p:nvSpPr>
          <p:spPr>
            <a:xfrm>
              <a:off x="2834239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4F8443-03D0-9AE8-0465-C1D447D45F8F}"/>
                </a:ext>
              </a:extLst>
            </p:cNvPr>
            <p:cNvSpPr/>
            <p:nvPr/>
          </p:nvSpPr>
          <p:spPr>
            <a:xfrm>
              <a:off x="3494670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MOA Approval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E1980A-FF59-9AFA-3AF5-DE6B510E7F48}"/>
                </a:ext>
              </a:extLst>
            </p:cNvPr>
            <p:cNvSpPr/>
            <p:nvPr/>
          </p:nvSpPr>
          <p:spPr>
            <a:xfrm>
              <a:off x="5916251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CCB2B5E-392B-47A1-8892-39AC07F63423}"/>
                </a:ext>
              </a:extLst>
            </p:cNvPr>
            <p:cNvSpPr/>
            <p:nvPr/>
          </p:nvSpPr>
          <p:spPr>
            <a:xfrm>
              <a:off x="6576682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Initiative creation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1AA18FB-4F20-870D-BD74-A9C3C94FED44}"/>
                </a:ext>
              </a:extLst>
            </p:cNvPr>
            <p:cNvSpPr/>
            <p:nvPr/>
          </p:nvSpPr>
          <p:spPr>
            <a:xfrm>
              <a:off x="8998262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287499B-8CFD-342A-40A6-1A310462CA83}"/>
                </a:ext>
              </a:extLst>
            </p:cNvPr>
            <p:cNvSpPr/>
            <p:nvPr/>
          </p:nvSpPr>
          <p:spPr>
            <a:xfrm>
              <a:off x="9658694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Project initiation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AD74E5-DCDB-107B-0C5C-043D94F0CC68}"/>
              </a:ext>
            </a:extLst>
          </p:cNvPr>
          <p:cNvCxnSpPr>
            <a:cxnSpLocks/>
          </p:cNvCxnSpPr>
          <p:nvPr/>
        </p:nvCxnSpPr>
        <p:spPr>
          <a:xfrm>
            <a:off x="2929397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5C61F-CA32-8505-6DC8-C1A732320F4D}"/>
              </a:ext>
            </a:extLst>
          </p:cNvPr>
          <p:cNvCxnSpPr>
            <a:cxnSpLocks/>
          </p:cNvCxnSpPr>
          <p:nvPr/>
        </p:nvCxnSpPr>
        <p:spPr>
          <a:xfrm>
            <a:off x="6028809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A877D8-AE09-35F6-9B8B-99030BA43297}"/>
              </a:ext>
            </a:extLst>
          </p:cNvPr>
          <p:cNvCxnSpPr>
            <a:cxnSpLocks/>
          </p:cNvCxnSpPr>
          <p:nvPr/>
        </p:nvCxnSpPr>
        <p:spPr>
          <a:xfrm>
            <a:off x="9155344" y="947396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E91B73A-CFB7-B59F-8A89-C8BF397CBAE8}"/>
              </a:ext>
            </a:extLst>
          </p:cNvPr>
          <p:cNvSpPr txBox="1"/>
          <p:nvPr/>
        </p:nvSpPr>
        <p:spPr>
          <a:xfrm>
            <a:off x="274499" y="27339"/>
            <a:ext cx="293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Retail Banking Support - RBR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4E7C5A-79D5-CC50-2E08-65F28CE8CD61}"/>
              </a:ext>
            </a:extLst>
          </p:cNvPr>
          <p:cNvSpPr txBox="1"/>
          <p:nvPr/>
        </p:nvSpPr>
        <p:spPr>
          <a:xfrm>
            <a:off x="9262586" y="3788681"/>
            <a:ext cx="267548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126 EFS –</a:t>
            </a:r>
            <a:r>
              <a:rPr lang="en-US" sz="1200" dirty="0" err="1"/>
              <a:t>Penurunan</a:t>
            </a:r>
            <a:r>
              <a:rPr lang="en-US" sz="1200" dirty="0"/>
              <a:t> data </a:t>
            </a:r>
            <a:r>
              <a:rPr lang="en-US" sz="1200" dirty="0" err="1"/>
              <a:t>ke</a:t>
            </a:r>
            <a:r>
              <a:rPr lang="en-US" sz="1200" dirty="0"/>
              <a:t> PSAK</a:t>
            </a:r>
          </a:p>
          <a:p>
            <a:r>
              <a:rPr lang="en-US" sz="1200" dirty="0"/>
              <a:t>Q3 2023– 6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60A28F-AFF3-1743-FDBF-536BBC3F8FA6}"/>
              </a:ext>
            </a:extLst>
          </p:cNvPr>
          <p:cNvSpPr txBox="1"/>
          <p:nvPr/>
        </p:nvSpPr>
        <p:spPr>
          <a:xfrm>
            <a:off x="3032598" y="2578431"/>
            <a:ext cx="267546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124 Video Call Verification</a:t>
            </a:r>
          </a:p>
          <a:p>
            <a:r>
              <a:rPr lang="en-US" sz="1200" dirty="0"/>
              <a:t>Q4 2023 – 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510C2-8313-16E2-CE7A-240C0D4ABEF6}"/>
              </a:ext>
            </a:extLst>
          </p:cNvPr>
          <p:cNvSpPr txBox="1"/>
          <p:nvPr/>
        </p:nvSpPr>
        <p:spPr>
          <a:xfrm>
            <a:off x="9262585" y="5174487"/>
            <a:ext cx="267548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118 EFS</a:t>
            </a:r>
          </a:p>
          <a:p>
            <a:r>
              <a:rPr lang="en-US" sz="1200" dirty="0"/>
              <a:t>Q4 2023 – 9 months</a:t>
            </a:r>
          </a:p>
          <a:p>
            <a:r>
              <a:rPr lang="en-US" sz="1200" dirty="0"/>
              <a:t>Aging 3 month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F8830-AF44-8D27-2531-429CECBE0ED6}"/>
              </a:ext>
            </a:extLst>
          </p:cNvPr>
          <p:cNvSpPr txBox="1"/>
          <p:nvPr/>
        </p:nvSpPr>
        <p:spPr>
          <a:xfrm>
            <a:off x="9262585" y="4481166"/>
            <a:ext cx="267548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119 CTI &amp; Recording (Predictive Call)</a:t>
            </a:r>
          </a:p>
          <a:p>
            <a:r>
              <a:rPr lang="en-US" sz="1200" dirty="0"/>
              <a:t>Q3 2023– 6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FAEE1B-A730-77E7-07FD-4D50A3897241}"/>
              </a:ext>
            </a:extLst>
          </p:cNvPr>
          <p:cNvSpPr txBox="1"/>
          <p:nvPr/>
        </p:nvSpPr>
        <p:spPr>
          <a:xfrm>
            <a:off x="9262603" y="2388336"/>
            <a:ext cx="2675486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en-ID" sz="1200" dirty="0"/>
              <a:t>125 Cash Pick Up Management</a:t>
            </a:r>
          </a:p>
          <a:p>
            <a:pPr fontAlgn="ctr"/>
            <a:r>
              <a:rPr lang="en-US" sz="1200" dirty="0"/>
              <a:t>Q1 2023– 6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42466C0-8F44-6310-755C-BAAD79C4C75E}"/>
              </a:ext>
            </a:extLst>
          </p:cNvPr>
          <p:cNvSpPr txBox="1"/>
          <p:nvPr/>
        </p:nvSpPr>
        <p:spPr>
          <a:xfrm>
            <a:off x="3032598" y="1720074"/>
            <a:ext cx="2675469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123 </a:t>
            </a:r>
            <a:r>
              <a:rPr lang="en-US" sz="1200" dirty="0" err="1"/>
              <a:t>Regla</a:t>
            </a:r>
            <a:r>
              <a:rPr lang="en-US" sz="1200" dirty="0"/>
              <a:t> PSAK 71 &amp; </a:t>
            </a:r>
            <a:r>
              <a:rPr lang="en-US" sz="1200" dirty="0" err="1"/>
              <a:t>Antasena</a:t>
            </a:r>
            <a:r>
              <a:rPr lang="en-US" sz="1200" dirty="0"/>
              <a:t> for CC and Digital Micro</a:t>
            </a:r>
          </a:p>
          <a:p>
            <a:r>
              <a:rPr lang="en-US" sz="1200" dirty="0"/>
              <a:t>Q4 2023 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6B323D-74FB-31D9-653C-A03060CE07FA}"/>
              </a:ext>
            </a:extLst>
          </p:cNvPr>
          <p:cNvSpPr txBox="1"/>
          <p:nvPr/>
        </p:nvSpPr>
        <p:spPr>
          <a:xfrm>
            <a:off x="9262602" y="3080821"/>
            <a:ext cx="267548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127 TFMS: Machine Learning</a:t>
            </a:r>
          </a:p>
          <a:p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F8E00-310A-1799-FF06-6B7CA1A02C8C}"/>
              </a:ext>
            </a:extLst>
          </p:cNvPr>
          <p:cNvSpPr txBox="1"/>
          <p:nvPr/>
        </p:nvSpPr>
        <p:spPr>
          <a:xfrm>
            <a:off x="3032583" y="3278294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128 TFMS: Device Learning</a:t>
            </a:r>
          </a:p>
          <a:p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3BF4BD-B867-3ADB-2D87-276610FA948D}"/>
              </a:ext>
            </a:extLst>
          </p:cNvPr>
          <p:cNvSpPr txBox="1"/>
          <p:nvPr/>
        </p:nvSpPr>
        <p:spPr>
          <a:xfrm>
            <a:off x="9262603" y="1695851"/>
            <a:ext cx="267548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164 FDS (Fraud Detection System)</a:t>
            </a:r>
          </a:p>
          <a:p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697817-8643-AE19-F6E3-D1E4D69560C9}"/>
              </a:ext>
            </a:extLst>
          </p:cNvPr>
          <p:cNvSpPr txBox="1"/>
          <p:nvPr/>
        </p:nvSpPr>
        <p:spPr>
          <a:xfrm>
            <a:off x="9262603" y="1018037"/>
            <a:ext cx="267548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163 Voice Notification</a:t>
            </a:r>
          </a:p>
          <a:p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DD8AB0-6BBF-45F3-6688-3794C422A805}"/>
              </a:ext>
            </a:extLst>
          </p:cNvPr>
          <p:cNvSpPr txBox="1"/>
          <p:nvPr/>
        </p:nvSpPr>
        <p:spPr>
          <a:xfrm>
            <a:off x="11133330" y="1028234"/>
            <a:ext cx="68640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C456EE-A3FE-06B4-2A52-D1689AEDDF37}"/>
              </a:ext>
            </a:extLst>
          </p:cNvPr>
          <p:cNvSpPr txBox="1"/>
          <p:nvPr/>
        </p:nvSpPr>
        <p:spPr>
          <a:xfrm>
            <a:off x="11162837" y="1695851"/>
            <a:ext cx="68640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9794B-B7D6-BB34-E9CB-6C2AA1C42805}"/>
              </a:ext>
            </a:extLst>
          </p:cNvPr>
          <p:cNvSpPr txBox="1"/>
          <p:nvPr/>
        </p:nvSpPr>
        <p:spPr>
          <a:xfrm>
            <a:off x="3039573" y="1028234"/>
            <a:ext cx="267548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en-ID" sz="1200" dirty="0"/>
              <a:t>120 Cash Pick Up - Phase 2</a:t>
            </a:r>
          </a:p>
          <a:p>
            <a:pPr fontAlgn="ctr"/>
            <a:r>
              <a:rPr lang="en-US" sz="1200" dirty="0"/>
              <a:t>Q3 2023– 6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8F097E-D23C-F4C4-98FE-3E41F769B291}"/>
              </a:ext>
            </a:extLst>
          </p:cNvPr>
          <p:cNvSpPr txBox="1"/>
          <p:nvPr/>
        </p:nvSpPr>
        <p:spPr>
          <a:xfrm>
            <a:off x="11173562" y="2389759"/>
            <a:ext cx="68640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E5E1F3-785F-8361-33EC-1DA3823C5493}"/>
              </a:ext>
            </a:extLst>
          </p:cNvPr>
          <p:cNvSpPr txBox="1"/>
          <p:nvPr/>
        </p:nvSpPr>
        <p:spPr>
          <a:xfrm>
            <a:off x="274499" y="6379029"/>
            <a:ext cx="2714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2 dropped initiative are excluded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BAEE6-D9AB-C1E6-B19F-E282498D717A}"/>
              </a:ext>
            </a:extLst>
          </p:cNvPr>
          <p:cNvSpPr txBox="1"/>
          <p:nvPr/>
        </p:nvSpPr>
        <p:spPr>
          <a:xfrm>
            <a:off x="11174967" y="3103278"/>
            <a:ext cx="68640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732636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388A1-374C-B4D9-5149-42D5AC109FF3}"/>
              </a:ext>
            </a:extLst>
          </p:cNvPr>
          <p:cNvSpPr txBox="1"/>
          <p:nvPr/>
        </p:nvSpPr>
        <p:spPr>
          <a:xfrm>
            <a:off x="988173" y="8987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2705-6612-5D50-6805-140A8BDF1EA9}"/>
              </a:ext>
            </a:extLst>
          </p:cNvPr>
          <p:cNvGrpSpPr/>
          <p:nvPr/>
        </p:nvGrpSpPr>
        <p:grpSpPr>
          <a:xfrm>
            <a:off x="372264" y="401979"/>
            <a:ext cx="11447471" cy="518809"/>
            <a:chOff x="412659" y="1266940"/>
            <a:chExt cx="11447471" cy="5188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43A998C-92C2-4B00-F511-BBB82F85F870}"/>
                </a:ext>
              </a:extLst>
            </p:cNvPr>
            <p:cNvSpPr/>
            <p:nvPr/>
          </p:nvSpPr>
          <p:spPr>
            <a:xfrm>
              <a:off x="412659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Budgeting</a:t>
              </a:r>
              <a:endParaRPr lang="en-ID" sz="2200" kern="120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37F077-A091-4428-FF16-5A6A43DA3D68}"/>
                </a:ext>
              </a:extLst>
            </p:cNvPr>
            <p:cNvSpPr/>
            <p:nvPr/>
          </p:nvSpPr>
          <p:spPr>
            <a:xfrm>
              <a:off x="2834239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4F8443-03D0-9AE8-0465-C1D447D45F8F}"/>
                </a:ext>
              </a:extLst>
            </p:cNvPr>
            <p:cNvSpPr/>
            <p:nvPr/>
          </p:nvSpPr>
          <p:spPr>
            <a:xfrm>
              <a:off x="3494670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MOA Approval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E1980A-FF59-9AFA-3AF5-DE6B510E7F48}"/>
                </a:ext>
              </a:extLst>
            </p:cNvPr>
            <p:cNvSpPr/>
            <p:nvPr/>
          </p:nvSpPr>
          <p:spPr>
            <a:xfrm>
              <a:off x="5916251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CCB2B5E-392B-47A1-8892-39AC07F63423}"/>
                </a:ext>
              </a:extLst>
            </p:cNvPr>
            <p:cNvSpPr/>
            <p:nvPr/>
          </p:nvSpPr>
          <p:spPr>
            <a:xfrm>
              <a:off x="6576682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Initiative creation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1AA18FB-4F20-870D-BD74-A9C3C94FED44}"/>
                </a:ext>
              </a:extLst>
            </p:cNvPr>
            <p:cNvSpPr/>
            <p:nvPr/>
          </p:nvSpPr>
          <p:spPr>
            <a:xfrm>
              <a:off x="8998262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287499B-8CFD-342A-40A6-1A310462CA83}"/>
                </a:ext>
              </a:extLst>
            </p:cNvPr>
            <p:cNvSpPr/>
            <p:nvPr/>
          </p:nvSpPr>
          <p:spPr>
            <a:xfrm>
              <a:off x="9658694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Project initiation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AD74E5-DCDB-107B-0C5C-043D94F0CC68}"/>
              </a:ext>
            </a:extLst>
          </p:cNvPr>
          <p:cNvCxnSpPr>
            <a:cxnSpLocks/>
          </p:cNvCxnSpPr>
          <p:nvPr/>
        </p:nvCxnSpPr>
        <p:spPr>
          <a:xfrm>
            <a:off x="2929397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5C61F-CA32-8505-6DC8-C1A732320F4D}"/>
              </a:ext>
            </a:extLst>
          </p:cNvPr>
          <p:cNvCxnSpPr>
            <a:cxnSpLocks/>
          </p:cNvCxnSpPr>
          <p:nvPr/>
        </p:nvCxnSpPr>
        <p:spPr>
          <a:xfrm>
            <a:off x="6028809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A877D8-AE09-35F6-9B8B-99030BA43297}"/>
              </a:ext>
            </a:extLst>
          </p:cNvPr>
          <p:cNvCxnSpPr>
            <a:cxnSpLocks/>
          </p:cNvCxnSpPr>
          <p:nvPr/>
        </p:nvCxnSpPr>
        <p:spPr>
          <a:xfrm>
            <a:off x="9155344" y="947396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E91B73A-CFB7-B59F-8A89-C8BF397CBAE8}"/>
              </a:ext>
            </a:extLst>
          </p:cNvPr>
          <p:cNvSpPr txBox="1"/>
          <p:nvPr/>
        </p:nvSpPr>
        <p:spPr>
          <a:xfrm>
            <a:off x="274499" y="27339"/>
            <a:ext cx="293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Retail Banking Support - RBR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4E7C5A-79D5-CC50-2E08-65F28CE8CD61}"/>
              </a:ext>
            </a:extLst>
          </p:cNvPr>
          <p:cNvSpPr txBox="1"/>
          <p:nvPr/>
        </p:nvSpPr>
        <p:spPr>
          <a:xfrm>
            <a:off x="9262586" y="3788681"/>
            <a:ext cx="267548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126 EFS –</a:t>
            </a:r>
            <a:r>
              <a:rPr lang="en-US" sz="1200" dirty="0" err="1"/>
              <a:t>Penurunan</a:t>
            </a:r>
            <a:r>
              <a:rPr lang="en-US" sz="1200" dirty="0"/>
              <a:t> data </a:t>
            </a:r>
            <a:r>
              <a:rPr lang="en-US" sz="1200" dirty="0" err="1"/>
              <a:t>ke</a:t>
            </a:r>
            <a:r>
              <a:rPr lang="en-US" sz="1200" dirty="0"/>
              <a:t> PSAK</a:t>
            </a:r>
          </a:p>
          <a:p>
            <a:r>
              <a:rPr lang="en-US" sz="1200" dirty="0"/>
              <a:t>Q3 2023– 6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60A28F-AFF3-1743-FDBF-536BBC3F8FA6}"/>
              </a:ext>
            </a:extLst>
          </p:cNvPr>
          <p:cNvSpPr txBox="1"/>
          <p:nvPr/>
        </p:nvSpPr>
        <p:spPr>
          <a:xfrm>
            <a:off x="3032598" y="2578431"/>
            <a:ext cx="267546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124 Video Call Verification</a:t>
            </a:r>
          </a:p>
          <a:p>
            <a:r>
              <a:rPr lang="en-US" sz="1200" dirty="0"/>
              <a:t>Q4 2023 – 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F510C2-8313-16E2-CE7A-240C0D4ABEF6}"/>
              </a:ext>
            </a:extLst>
          </p:cNvPr>
          <p:cNvSpPr txBox="1"/>
          <p:nvPr/>
        </p:nvSpPr>
        <p:spPr>
          <a:xfrm>
            <a:off x="9262585" y="5174487"/>
            <a:ext cx="267548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118 EFS</a:t>
            </a:r>
          </a:p>
          <a:p>
            <a:r>
              <a:rPr lang="en-US" sz="1200" dirty="0"/>
              <a:t>Q4 2023 – 9 months</a:t>
            </a:r>
          </a:p>
          <a:p>
            <a:r>
              <a:rPr lang="en-US" sz="1200" dirty="0"/>
              <a:t>Aging 3 month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F8830-AF44-8D27-2531-429CECBE0ED6}"/>
              </a:ext>
            </a:extLst>
          </p:cNvPr>
          <p:cNvSpPr txBox="1"/>
          <p:nvPr/>
        </p:nvSpPr>
        <p:spPr>
          <a:xfrm>
            <a:off x="9262585" y="4481166"/>
            <a:ext cx="267548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119 CTI &amp; Recording (Predictive Call)</a:t>
            </a:r>
          </a:p>
          <a:p>
            <a:r>
              <a:rPr lang="en-US" sz="1200" dirty="0"/>
              <a:t>Q3 2023– 6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FAEE1B-A730-77E7-07FD-4D50A3897241}"/>
              </a:ext>
            </a:extLst>
          </p:cNvPr>
          <p:cNvSpPr txBox="1"/>
          <p:nvPr/>
        </p:nvSpPr>
        <p:spPr>
          <a:xfrm>
            <a:off x="9262603" y="2388336"/>
            <a:ext cx="2675486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en-ID" sz="1200" dirty="0"/>
              <a:t>125 Cash Pick Up Management</a:t>
            </a:r>
          </a:p>
          <a:p>
            <a:pPr fontAlgn="ctr"/>
            <a:r>
              <a:rPr lang="en-US" sz="1200" dirty="0"/>
              <a:t>Q1 2023– 6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42466C0-8F44-6310-755C-BAAD79C4C75E}"/>
              </a:ext>
            </a:extLst>
          </p:cNvPr>
          <p:cNvSpPr txBox="1"/>
          <p:nvPr/>
        </p:nvSpPr>
        <p:spPr>
          <a:xfrm>
            <a:off x="3032598" y="1720074"/>
            <a:ext cx="2675469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123 </a:t>
            </a:r>
            <a:r>
              <a:rPr lang="en-US" sz="1200" dirty="0" err="1"/>
              <a:t>Regla</a:t>
            </a:r>
            <a:r>
              <a:rPr lang="en-US" sz="1200" dirty="0"/>
              <a:t> PSAK 71 &amp; </a:t>
            </a:r>
            <a:r>
              <a:rPr lang="en-US" sz="1200" dirty="0" err="1"/>
              <a:t>Antasena</a:t>
            </a:r>
            <a:r>
              <a:rPr lang="en-US" sz="1200" dirty="0"/>
              <a:t> for CC and Digital Micro</a:t>
            </a:r>
          </a:p>
          <a:p>
            <a:r>
              <a:rPr lang="en-US" sz="1200" dirty="0"/>
              <a:t>Q4 2023 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6B323D-74FB-31D9-653C-A03060CE07FA}"/>
              </a:ext>
            </a:extLst>
          </p:cNvPr>
          <p:cNvSpPr txBox="1"/>
          <p:nvPr/>
        </p:nvSpPr>
        <p:spPr>
          <a:xfrm>
            <a:off x="9262602" y="3080821"/>
            <a:ext cx="267548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127 TFMS: Machine Learning</a:t>
            </a:r>
          </a:p>
          <a:p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F8E00-310A-1799-FF06-6B7CA1A02C8C}"/>
              </a:ext>
            </a:extLst>
          </p:cNvPr>
          <p:cNvSpPr txBox="1"/>
          <p:nvPr/>
        </p:nvSpPr>
        <p:spPr>
          <a:xfrm>
            <a:off x="3032583" y="3278294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128 TFMS: Device Learning</a:t>
            </a:r>
          </a:p>
          <a:p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3BF4BD-B867-3ADB-2D87-276610FA948D}"/>
              </a:ext>
            </a:extLst>
          </p:cNvPr>
          <p:cNvSpPr txBox="1"/>
          <p:nvPr/>
        </p:nvSpPr>
        <p:spPr>
          <a:xfrm>
            <a:off x="9262603" y="1695851"/>
            <a:ext cx="267548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164 FDS (Fraud Detection System)</a:t>
            </a:r>
          </a:p>
          <a:p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697817-8643-AE19-F6E3-D1E4D69560C9}"/>
              </a:ext>
            </a:extLst>
          </p:cNvPr>
          <p:cNvSpPr txBox="1"/>
          <p:nvPr/>
        </p:nvSpPr>
        <p:spPr>
          <a:xfrm>
            <a:off x="9262603" y="1018037"/>
            <a:ext cx="267548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163 Voice Notification</a:t>
            </a:r>
          </a:p>
          <a:p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DD8AB0-6BBF-45F3-6688-3794C422A805}"/>
              </a:ext>
            </a:extLst>
          </p:cNvPr>
          <p:cNvSpPr txBox="1"/>
          <p:nvPr/>
        </p:nvSpPr>
        <p:spPr>
          <a:xfrm>
            <a:off x="11133330" y="1028234"/>
            <a:ext cx="68640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C456EE-A3FE-06B4-2A52-D1689AEDDF37}"/>
              </a:ext>
            </a:extLst>
          </p:cNvPr>
          <p:cNvSpPr txBox="1"/>
          <p:nvPr/>
        </p:nvSpPr>
        <p:spPr>
          <a:xfrm>
            <a:off x="11162837" y="1695851"/>
            <a:ext cx="68640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89794B-B7D6-BB34-E9CB-6C2AA1C42805}"/>
              </a:ext>
            </a:extLst>
          </p:cNvPr>
          <p:cNvSpPr txBox="1"/>
          <p:nvPr/>
        </p:nvSpPr>
        <p:spPr>
          <a:xfrm>
            <a:off x="3039573" y="1028234"/>
            <a:ext cx="267548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en-ID" sz="1200" dirty="0"/>
              <a:t>120 Cash Pick Up - Phase 2</a:t>
            </a:r>
          </a:p>
          <a:p>
            <a:pPr fontAlgn="ctr"/>
            <a:r>
              <a:rPr lang="en-US" sz="1200" dirty="0"/>
              <a:t>Q3 2023– 6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8F097E-D23C-F4C4-98FE-3E41F769B291}"/>
              </a:ext>
            </a:extLst>
          </p:cNvPr>
          <p:cNvSpPr txBox="1"/>
          <p:nvPr/>
        </p:nvSpPr>
        <p:spPr>
          <a:xfrm>
            <a:off x="11173562" y="2389759"/>
            <a:ext cx="68640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E5E1F3-785F-8361-33EC-1DA3823C5493}"/>
              </a:ext>
            </a:extLst>
          </p:cNvPr>
          <p:cNvSpPr txBox="1"/>
          <p:nvPr/>
        </p:nvSpPr>
        <p:spPr>
          <a:xfrm>
            <a:off x="274499" y="6379029"/>
            <a:ext cx="2714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2 dropped initiative are excluded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BAEE6-D9AB-C1E6-B19F-E282498D717A}"/>
              </a:ext>
            </a:extLst>
          </p:cNvPr>
          <p:cNvSpPr txBox="1"/>
          <p:nvPr/>
        </p:nvSpPr>
        <p:spPr>
          <a:xfrm>
            <a:off x="11174967" y="3103278"/>
            <a:ext cx="68640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4258190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388A1-374C-B4D9-5149-42D5AC109FF3}"/>
              </a:ext>
            </a:extLst>
          </p:cNvPr>
          <p:cNvSpPr txBox="1"/>
          <p:nvPr/>
        </p:nvSpPr>
        <p:spPr>
          <a:xfrm>
            <a:off x="988173" y="8987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2705-6612-5D50-6805-140A8BDF1EA9}"/>
              </a:ext>
            </a:extLst>
          </p:cNvPr>
          <p:cNvGrpSpPr/>
          <p:nvPr/>
        </p:nvGrpSpPr>
        <p:grpSpPr>
          <a:xfrm>
            <a:off x="372264" y="401979"/>
            <a:ext cx="11447471" cy="518809"/>
            <a:chOff x="412659" y="1266940"/>
            <a:chExt cx="11447471" cy="5188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43A998C-92C2-4B00-F511-BBB82F85F870}"/>
                </a:ext>
              </a:extLst>
            </p:cNvPr>
            <p:cNvSpPr/>
            <p:nvPr/>
          </p:nvSpPr>
          <p:spPr>
            <a:xfrm>
              <a:off x="412659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Budgeting</a:t>
              </a:r>
              <a:endParaRPr lang="en-ID" sz="2200" kern="120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37F077-A091-4428-FF16-5A6A43DA3D68}"/>
                </a:ext>
              </a:extLst>
            </p:cNvPr>
            <p:cNvSpPr/>
            <p:nvPr/>
          </p:nvSpPr>
          <p:spPr>
            <a:xfrm>
              <a:off x="2834239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4F8443-03D0-9AE8-0465-C1D447D45F8F}"/>
                </a:ext>
              </a:extLst>
            </p:cNvPr>
            <p:cNvSpPr/>
            <p:nvPr/>
          </p:nvSpPr>
          <p:spPr>
            <a:xfrm>
              <a:off x="3494670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MOA Approval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E1980A-FF59-9AFA-3AF5-DE6B510E7F48}"/>
                </a:ext>
              </a:extLst>
            </p:cNvPr>
            <p:cNvSpPr/>
            <p:nvPr/>
          </p:nvSpPr>
          <p:spPr>
            <a:xfrm>
              <a:off x="5916251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CCB2B5E-392B-47A1-8892-39AC07F63423}"/>
                </a:ext>
              </a:extLst>
            </p:cNvPr>
            <p:cNvSpPr/>
            <p:nvPr/>
          </p:nvSpPr>
          <p:spPr>
            <a:xfrm>
              <a:off x="6576682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Initiative creation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1AA18FB-4F20-870D-BD74-A9C3C94FED44}"/>
                </a:ext>
              </a:extLst>
            </p:cNvPr>
            <p:cNvSpPr/>
            <p:nvPr/>
          </p:nvSpPr>
          <p:spPr>
            <a:xfrm>
              <a:off x="8998262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287499B-8CFD-342A-40A6-1A310462CA83}"/>
                </a:ext>
              </a:extLst>
            </p:cNvPr>
            <p:cNvSpPr/>
            <p:nvPr/>
          </p:nvSpPr>
          <p:spPr>
            <a:xfrm>
              <a:off x="9658694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Project initiation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AD74E5-DCDB-107B-0C5C-043D94F0CC68}"/>
              </a:ext>
            </a:extLst>
          </p:cNvPr>
          <p:cNvCxnSpPr>
            <a:cxnSpLocks/>
          </p:cNvCxnSpPr>
          <p:nvPr/>
        </p:nvCxnSpPr>
        <p:spPr>
          <a:xfrm>
            <a:off x="2917961" y="947396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5C61F-CA32-8505-6DC8-C1A732320F4D}"/>
              </a:ext>
            </a:extLst>
          </p:cNvPr>
          <p:cNvCxnSpPr>
            <a:cxnSpLocks/>
          </p:cNvCxnSpPr>
          <p:nvPr/>
        </p:nvCxnSpPr>
        <p:spPr>
          <a:xfrm>
            <a:off x="6017373" y="947396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A877D8-AE09-35F6-9B8B-99030BA43297}"/>
              </a:ext>
            </a:extLst>
          </p:cNvPr>
          <p:cNvCxnSpPr>
            <a:cxnSpLocks/>
          </p:cNvCxnSpPr>
          <p:nvPr/>
        </p:nvCxnSpPr>
        <p:spPr>
          <a:xfrm>
            <a:off x="9155344" y="947396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C7BEBB1-EC3E-E67F-0D9A-7148C1BC2FA0}"/>
              </a:ext>
            </a:extLst>
          </p:cNvPr>
          <p:cNvSpPr txBox="1"/>
          <p:nvPr/>
        </p:nvSpPr>
        <p:spPr>
          <a:xfrm>
            <a:off x="441097" y="5312931"/>
            <a:ext cx="2345383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165 Loan </a:t>
            </a:r>
            <a:r>
              <a:rPr lang="en-US" sz="1200" dirty="0" err="1"/>
              <a:t>Valas</a:t>
            </a:r>
            <a:r>
              <a:rPr lang="en-US" sz="1200" dirty="0"/>
              <a:t> SME (drop)</a:t>
            </a:r>
          </a:p>
          <a:p>
            <a:r>
              <a:rPr lang="en-US" sz="1200" dirty="0"/>
              <a:t>Q3 2023 – 6 months</a:t>
            </a:r>
          </a:p>
          <a:p>
            <a:r>
              <a:rPr lang="en-US" sz="1200" dirty="0"/>
              <a:t>Aging 0 months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18A009-B45F-0DC9-F891-C52325756444}"/>
              </a:ext>
            </a:extLst>
          </p:cNvPr>
          <p:cNvSpPr txBox="1"/>
          <p:nvPr/>
        </p:nvSpPr>
        <p:spPr>
          <a:xfrm>
            <a:off x="326855" y="1033581"/>
            <a:ext cx="2345383" cy="83099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166 SME Straight Through Loan Onboarding</a:t>
            </a:r>
          </a:p>
          <a:p>
            <a:r>
              <a:rPr lang="en-US" sz="1200" dirty="0"/>
              <a:t>Q3 2023– 6 months</a:t>
            </a:r>
          </a:p>
          <a:p>
            <a:r>
              <a:rPr lang="en-US" sz="1200" dirty="0"/>
              <a:t>Aging 0 months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480C45-E6C2-8C92-8309-E5325E3450C0}"/>
              </a:ext>
            </a:extLst>
          </p:cNvPr>
          <p:cNvGrpSpPr/>
          <p:nvPr/>
        </p:nvGrpSpPr>
        <p:grpSpPr>
          <a:xfrm>
            <a:off x="9381275" y="1087303"/>
            <a:ext cx="2675483" cy="646331"/>
            <a:chOff x="334032" y="2738591"/>
            <a:chExt cx="2201436" cy="646331"/>
          </a:xfrm>
          <a:solidFill>
            <a:schemeClr val="accent6"/>
          </a:solidFill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F510C2-8313-16E2-CE7A-240C0D4ABEF6}"/>
                </a:ext>
              </a:extLst>
            </p:cNvPr>
            <p:cNvSpPr txBox="1"/>
            <p:nvPr/>
          </p:nvSpPr>
          <p:spPr>
            <a:xfrm>
              <a:off x="334032" y="2738591"/>
              <a:ext cx="2201436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 Digital SME Phase 1</a:t>
              </a:r>
            </a:p>
            <a:p>
              <a:r>
                <a:rPr lang="en-US" sz="1200" dirty="0"/>
                <a:t>Q2 2023 – 9 months</a:t>
              </a:r>
            </a:p>
            <a:p>
              <a:r>
                <a:rPr lang="en-US" sz="1200" dirty="0"/>
                <a:t>Aging 0 month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0887BD8-1D90-C881-2BBC-8349EDE289F2}"/>
                </a:ext>
              </a:extLst>
            </p:cNvPr>
            <p:cNvSpPr/>
            <p:nvPr/>
          </p:nvSpPr>
          <p:spPr>
            <a:xfrm>
              <a:off x="2233903" y="3100368"/>
              <a:ext cx="292821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50AA26C-B447-882B-D436-2D6296612DD0}"/>
              </a:ext>
            </a:extLst>
          </p:cNvPr>
          <p:cNvGrpSpPr/>
          <p:nvPr/>
        </p:nvGrpSpPr>
        <p:grpSpPr>
          <a:xfrm>
            <a:off x="9381275" y="1803887"/>
            <a:ext cx="2675483" cy="646331"/>
            <a:chOff x="325288" y="3764834"/>
            <a:chExt cx="2201436" cy="646331"/>
          </a:xfrm>
          <a:solidFill>
            <a:schemeClr val="accent6"/>
          </a:solidFill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14E7C5A-79D5-CC50-2E08-65F28CE8CD61}"/>
                </a:ext>
              </a:extLst>
            </p:cNvPr>
            <p:cNvSpPr txBox="1"/>
            <p:nvPr/>
          </p:nvSpPr>
          <p:spPr>
            <a:xfrm>
              <a:off x="325288" y="3764834"/>
              <a:ext cx="2201436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 Digital SME Phase 2</a:t>
              </a:r>
            </a:p>
            <a:p>
              <a:r>
                <a:rPr lang="en-US" sz="1200" dirty="0"/>
                <a:t>Q3 2023– 9 months</a:t>
              </a:r>
            </a:p>
            <a:p>
              <a:r>
                <a:rPr lang="en-US" sz="1200" dirty="0"/>
                <a:t>Aging 0 months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D5C4180-6515-7C89-558F-D267018F3755}"/>
                </a:ext>
              </a:extLst>
            </p:cNvPr>
            <p:cNvSpPr/>
            <p:nvPr/>
          </p:nvSpPr>
          <p:spPr>
            <a:xfrm>
              <a:off x="2237309" y="4130349"/>
              <a:ext cx="279540" cy="260845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6D22CF42-CD1E-6D05-FC1F-AEF6FFB08095}"/>
              </a:ext>
            </a:extLst>
          </p:cNvPr>
          <p:cNvSpPr txBox="1"/>
          <p:nvPr/>
        </p:nvSpPr>
        <p:spPr>
          <a:xfrm>
            <a:off x="3105949" y="3327207"/>
            <a:ext cx="2675468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143 RPIM automation for reporting-SME</a:t>
            </a:r>
          </a:p>
          <a:p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60A28F-AFF3-1743-FDBF-536BBC3F8FA6}"/>
              </a:ext>
            </a:extLst>
          </p:cNvPr>
          <p:cNvSpPr txBox="1"/>
          <p:nvPr/>
        </p:nvSpPr>
        <p:spPr>
          <a:xfrm>
            <a:off x="3105949" y="2608126"/>
            <a:ext cx="264870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142 Tools for partial migration Equation</a:t>
            </a:r>
          </a:p>
          <a:p>
            <a:r>
              <a:rPr lang="en-US" sz="1200" dirty="0"/>
              <a:t>Q2 2023 –  3 months</a:t>
            </a:r>
          </a:p>
          <a:p>
            <a:r>
              <a:rPr lang="en-US" sz="1200" dirty="0"/>
              <a:t>Aging 3 months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B20FBA1-D239-C698-8D2E-D9967366EC08}"/>
              </a:ext>
            </a:extLst>
          </p:cNvPr>
          <p:cNvGrpSpPr/>
          <p:nvPr/>
        </p:nvGrpSpPr>
        <p:grpSpPr>
          <a:xfrm>
            <a:off x="3105949" y="1902146"/>
            <a:ext cx="2675469" cy="666038"/>
            <a:chOff x="325288" y="3764834"/>
            <a:chExt cx="2201436" cy="66603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42466C0-8F44-6310-755C-BAAD79C4C75E}"/>
                </a:ext>
              </a:extLst>
            </p:cNvPr>
            <p:cNvSpPr txBox="1"/>
            <p:nvPr/>
          </p:nvSpPr>
          <p:spPr>
            <a:xfrm>
              <a:off x="325288" y="3764834"/>
              <a:ext cx="2201436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141 </a:t>
              </a:r>
              <a:r>
                <a:rPr lang="en-US" sz="1200" dirty="0" err="1"/>
                <a:t>Emejaku</a:t>
              </a:r>
              <a:endParaRPr lang="en-US" sz="1200" dirty="0"/>
            </a:p>
            <a:p>
              <a:r>
                <a:rPr lang="en-US" sz="1200" dirty="0"/>
                <a:t>Q4 2023 – 9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A2F2C31-4075-1944-623C-E1786679AC50}"/>
                </a:ext>
              </a:extLst>
            </p:cNvPr>
            <p:cNvSpPr/>
            <p:nvPr/>
          </p:nvSpPr>
          <p:spPr>
            <a:xfrm>
              <a:off x="2225169" y="4157740"/>
              <a:ext cx="292821" cy="2731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B85D779-D1CB-C149-246E-3560F0B26C8A}"/>
              </a:ext>
            </a:extLst>
          </p:cNvPr>
          <p:cNvGrpSpPr/>
          <p:nvPr/>
        </p:nvGrpSpPr>
        <p:grpSpPr>
          <a:xfrm>
            <a:off x="3097206" y="1011500"/>
            <a:ext cx="2675486" cy="830997"/>
            <a:chOff x="2980219" y="2361084"/>
            <a:chExt cx="2675486" cy="83099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FAEE1B-A730-77E7-07FD-4D50A3897241}"/>
                </a:ext>
              </a:extLst>
            </p:cNvPr>
            <p:cNvSpPr txBox="1"/>
            <p:nvPr/>
          </p:nvSpPr>
          <p:spPr>
            <a:xfrm>
              <a:off x="2980219" y="2361084"/>
              <a:ext cx="2675486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fontAlgn="ctr"/>
              <a:r>
                <a:rPr lang="en-ID" sz="1200" dirty="0"/>
                <a:t>140 Secured loan origination (include LOS &amp; Bank Statement Analyzer / BSA)</a:t>
              </a:r>
            </a:p>
            <a:p>
              <a:pPr fontAlgn="ctr"/>
              <a:r>
                <a:rPr lang="en-US" sz="1200" dirty="0"/>
                <a:t>Q4 2023– 6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4BA3380-F053-4A2C-7B53-43101058B5C9}"/>
                </a:ext>
              </a:extLst>
            </p:cNvPr>
            <p:cNvSpPr/>
            <p:nvPr/>
          </p:nvSpPr>
          <p:spPr>
            <a:xfrm>
              <a:off x="5297944" y="2910527"/>
              <a:ext cx="339735" cy="2731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EE91B73A-CFB7-B59F-8A89-C8BF397CBAE8}"/>
              </a:ext>
            </a:extLst>
          </p:cNvPr>
          <p:cNvSpPr txBox="1"/>
          <p:nvPr/>
        </p:nvSpPr>
        <p:spPr>
          <a:xfrm>
            <a:off x="274499" y="2733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30AD14-72BC-4246-6B87-A17132D38626}"/>
              </a:ext>
            </a:extLst>
          </p:cNvPr>
          <p:cNvSpPr/>
          <p:nvPr/>
        </p:nvSpPr>
        <p:spPr>
          <a:xfrm>
            <a:off x="2454109" y="5661110"/>
            <a:ext cx="339735" cy="27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599C44-DC6B-1BA5-4CEA-142F70F1A7CC}"/>
              </a:ext>
            </a:extLst>
          </p:cNvPr>
          <p:cNvSpPr/>
          <p:nvPr/>
        </p:nvSpPr>
        <p:spPr>
          <a:xfrm>
            <a:off x="2454109" y="5377361"/>
            <a:ext cx="339735" cy="27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91AB00-202F-9604-1C65-D3DE43AB45A9}"/>
              </a:ext>
            </a:extLst>
          </p:cNvPr>
          <p:cNvSpPr/>
          <p:nvPr/>
        </p:nvSpPr>
        <p:spPr>
          <a:xfrm>
            <a:off x="2313142" y="1582184"/>
            <a:ext cx="339735" cy="27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F2A445-A615-DB56-1E74-5F3AA360EF98}"/>
              </a:ext>
            </a:extLst>
          </p:cNvPr>
          <p:cNvSpPr/>
          <p:nvPr/>
        </p:nvSpPr>
        <p:spPr>
          <a:xfrm>
            <a:off x="2313142" y="1298435"/>
            <a:ext cx="339735" cy="27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E4A22-3D45-8E3F-D84C-71B8B43070D1}"/>
              </a:ext>
            </a:extLst>
          </p:cNvPr>
          <p:cNvSpPr txBox="1"/>
          <p:nvPr/>
        </p:nvSpPr>
        <p:spPr>
          <a:xfrm>
            <a:off x="9381275" y="2409977"/>
            <a:ext cx="2009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*currently using 2022 budget</a:t>
            </a:r>
          </a:p>
        </p:txBody>
      </p:sp>
    </p:spTree>
    <p:extLst>
      <p:ext uri="{BB962C8B-B14F-4D97-AF65-F5344CB8AC3E}">
        <p14:creationId xmlns:p14="http://schemas.microsoft.com/office/powerpoint/2010/main" val="1605168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388A1-374C-B4D9-5149-42D5AC109FF3}"/>
              </a:ext>
            </a:extLst>
          </p:cNvPr>
          <p:cNvSpPr txBox="1"/>
          <p:nvPr/>
        </p:nvSpPr>
        <p:spPr>
          <a:xfrm>
            <a:off x="988173" y="8987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2705-6612-5D50-6805-140A8BDF1EA9}"/>
              </a:ext>
            </a:extLst>
          </p:cNvPr>
          <p:cNvGrpSpPr/>
          <p:nvPr/>
        </p:nvGrpSpPr>
        <p:grpSpPr>
          <a:xfrm>
            <a:off x="372264" y="401979"/>
            <a:ext cx="11447471" cy="518809"/>
            <a:chOff x="412659" y="1266940"/>
            <a:chExt cx="11447471" cy="5188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43A998C-92C2-4B00-F511-BBB82F85F870}"/>
                </a:ext>
              </a:extLst>
            </p:cNvPr>
            <p:cNvSpPr/>
            <p:nvPr/>
          </p:nvSpPr>
          <p:spPr>
            <a:xfrm>
              <a:off x="412659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Budgeting</a:t>
              </a:r>
              <a:endParaRPr lang="en-ID" sz="2200" kern="120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37F077-A091-4428-FF16-5A6A43DA3D68}"/>
                </a:ext>
              </a:extLst>
            </p:cNvPr>
            <p:cNvSpPr/>
            <p:nvPr/>
          </p:nvSpPr>
          <p:spPr>
            <a:xfrm>
              <a:off x="2834239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4F8443-03D0-9AE8-0465-C1D447D45F8F}"/>
                </a:ext>
              </a:extLst>
            </p:cNvPr>
            <p:cNvSpPr/>
            <p:nvPr/>
          </p:nvSpPr>
          <p:spPr>
            <a:xfrm>
              <a:off x="3494670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MOA Approval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E1980A-FF59-9AFA-3AF5-DE6B510E7F48}"/>
                </a:ext>
              </a:extLst>
            </p:cNvPr>
            <p:cNvSpPr/>
            <p:nvPr/>
          </p:nvSpPr>
          <p:spPr>
            <a:xfrm>
              <a:off x="5916251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CCB2B5E-392B-47A1-8892-39AC07F63423}"/>
                </a:ext>
              </a:extLst>
            </p:cNvPr>
            <p:cNvSpPr/>
            <p:nvPr/>
          </p:nvSpPr>
          <p:spPr>
            <a:xfrm>
              <a:off x="6576682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Initiative creation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1AA18FB-4F20-870D-BD74-A9C3C94FED44}"/>
                </a:ext>
              </a:extLst>
            </p:cNvPr>
            <p:cNvSpPr/>
            <p:nvPr/>
          </p:nvSpPr>
          <p:spPr>
            <a:xfrm>
              <a:off x="8998262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287499B-8CFD-342A-40A6-1A310462CA83}"/>
                </a:ext>
              </a:extLst>
            </p:cNvPr>
            <p:cNvSpPr/>
            <p:nvPr/>
          </p:nvSpPr>
          <p:spPr>
            <a:xfrm>
              <a:off x="9658694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Project initiation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AD74E5-DCDB-107B-0C5C-043D94F0CC68}"/>
              </a:ext>
            </a:extLst>
          </p:cNvPr>
          <p:cNvCxnSpPr>
            <a:cxnSpLocks/>
          </p:cNvCxnSpPr>
          <p:nvPr/>
        </p:nvCxnSpPr>
        <p:spPr>
          <a:xfrm>
            <a:off x="2917961" y="947396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5C61F-CA32-8505-6DC8-C1A732320F4D}"/>
              </a:ext>
            </a:extLst>
          </p:cNvPr>
          <p:cNvCxnSpPr>
            <a:cxnSpLocks/>
          </p:cNvCxnSpPr>
          <p:nvPr/>
        </p:nvCxnSpPr>
        <p:spPr>
          <a:xfrm>
            <a:off x="6017373" y="947396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A877D8-AE09-35F6-9B8B-99030BA43297}"/>
              </a:ext>
            </a:extLst>
          </p:cNvPr>
          <p:cNvCxnSpPr>
            <a:cxnSpLocks/>
          </p:cNvCxnSpPr>
          <p:nvPr/>
        </p:nvCxnSpPr>
        <p:spPr>
          <a:xfrm>
            <a:off x="9155344" y="947396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C7BEBB1-EC3E-E67F-0D9A-7148C1BC2FA0}"/>
              </a:ext>
            </a:extLst>
          </p:cNvPr>
          <p:cNvSpPr txBox="1"/>
          <p:nvPr/>
        </p:nvSpPr>
        <p:spPr>
          <a:xfrm>
            <a:off x="3011607" y="1724827"/>
            <a:ext cx="220143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136 Enhancement </a:t>
            </a:r>
            <a:r>
              <a:rPr lang="en-US" sz="1200" dirty="0" err="1"/>
              <a:t>Regla</a:t>
            </a:r>
            <a:endParaRPr lang="en-US" sz="1200" dirty="0"/>
          </a:p>
          <a:p>
            <a:r>
              <a:rPr lang="en-US" sz="1200" dirty="0"/>
              <a:t>Q4 2023 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18A009-B45F-0DC9-F891-C52325756444}"/>
              </a:ext>
            </a:extLst>
          </p:cNvPr>
          <p:cNvSpPr txBox="1"/>
          <p:nvPr/>
        </p:nvSpPr>
        <p:spPr>
          <a:xfrm>
            <a:off x="2996665" y="3096020"/>
            <a:ext cx="220143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133 SMART&amp;TS Enhancement</a:t>
            </a:r>
          </a:p>
          <a:p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480C45-E6C2-8C92-8309-E5325E3450C0}"/>
              </a:ext>
            </a:extLst>
          </p:cNvPr>
          <p:cNvGrpSpPr/>
          <p:nvPr/>
        </p:nvGrpSpPr>
        <p:grpSpPr>
          <a:xfrm>
            <a:off x="6178281" y="1965997"/>
            <a:ext cx="2201436" cy="646331"/>
            <a:chOff x="334032" y="2738591"/>
            <a:chExt cx="2201436" cy="646331"/>
          </a:xfrm>
          <a:solidFill>
            <a:srgbClr val="FFFF00"/>
          </a:solidFill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F510C2-8313-16E2-CE7A-240C0D4ABEF6}"/>
                </a:ext>
              </a:extLst>
            </p:cNvPr>
            <p:cNvSpPr txBox="1"/>
            <p:nvPr/>
          </p:nvSpPr>
          <p:spPr>
            <a:xfrm>
              <a:off x="334032" y="2738591"/>
              <a:ext cx="220143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131 Custodian service</a:t>
              </a:r>
            </a:p>
            <a:p>
              <a:r>
                <a:rPr lang="en-US" sz="1200" dirty="0"/>
                <a:t>Q4 2023 – 9 months</a:t>
              </a:r>
            </a:p>
            <a:p>
              <a:r>
                <a:rPr lang="en-US" sz="1200" dirty="0"/>
                <a:t>Aging 3 month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0887BD8-1D90-C881-2BBC-8349EDE289F2}"/>
                </a:ext>
              </a:extLst>
            </p:cNvPr>
            <p:cNvSpPr/>
            <p:nvPr/>
          </p:nvSpPr>
          <p:spPr>
            <a:xfrm>
              <a:off x="2186989" y="3100369"/>
              <a:ext cx="339735" cy="273132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50AA26C-B447-882B-D436-2D6296612DD0}"/>
              </a:ext>
            </a:extLst>
          </p:cNvPr>
          <p:cNvGrpSpPr/>
          <p:nvPr/>
        </p:nvGrpSpPr>
        <p:grpSpPr>
          <a:xfrm>
            <a:off x="2995831" y="1036147"/>
            <a:ext cx="2201436" cy="646331"/>
            <a:chOff x="325288" y="3764834"/>
            <a:chExt cx="2201436" cy="64633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14E7C5A-79D5-CC50-2E08-65F28CE8CD61}"/>
                </a:ext>
              </a:extLst>
            </p:cNvPr>
            <p:cNvSpPr txBox="1"/>
            <p:nvPr/>
          </p:nvSpPr>
          <p:spPr>
            <a:xfrm>
              <a:off x="325288" y="3764834"/>
              <a:ext cx="2201436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130 Corp Bond Investment </a:t>
              </a:r>
            </a:p>
            <a:p>
              <a:r>
                <a:rPr lang="en-US" sz="1200" dirty="0"/>
                <a:t>Q4 2023– 9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D5C4180-6515-7C89-558F-D267018F3755}"/>
                </a:ext>
              </a:extLst>
            </p:cNvPr>
            <p:cNvSpPr/>
            <p:nvPr/>
          </p:nvSpPr>
          <p:spPr>
            <a:xfrm>
              <a:off x="2177115" y="4130349"/>
              <a:ext cx="339735" cy="2731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D629575-F5C1-5486-3FAB-9EA43A6D6904}"/>
              </a:ext>
            </a:extLst>
          </p:cNvPr>
          <p:cNvGrpSpPr/>
          <p:nvPr/>
        </p:nvGrpSpPr>
        <p:grpSpPr>
          <a:xfrm>
            <a:off x="9580338" y="1018784"/>
            <a:ext cx="2201436" cy="830997"/>
            <a:chOff x="325288" y="3764834"/>
            <a:chExt cx="2201436" cy="83099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1DA62D-17C8-D0BA-841E-10BEA39E71CF}"/>
                </a:ext>
              </a:extLst>
            </p:cNvPr>
            <p:cNvSpPr txBox="1"/>
            <p:nvPr/>
          </p:nvSpPr>
          <p:spPr>
            <a:xfrm>
              <a:off x="325288" y="3764834"/>
              <a:ext cx="2201436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134 Trade Finance phase 2 (DOKA)</a:t>
              </a:r>
            </a:p>
            <a:p>
              <a:r>
                <a:rPr lang="en-US" sz="1200" dirty="0"/>
                <a:t>Q4 2023– 9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124FCC3-3D87-FBD0-B924-06F19FA25D39}"/>
                </a:ext>
              </a:extLst>
            </p:cNvPr>
            <p:cNvSpPr/>
            <p:nvPr/>
          </p:nvSpPr>
          <p:spPr>
            <a:xfrm>
              <a:off x="2177115" y="4130349"/>
              <a:ext cx="339735" cy="2731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6D22CF42-CD1E-6D05-FC1F-AEF6FFB08095}"/>
              </a:ext>
            </a:extLst>
          </p:cNvPr>
          <p:cNvSpPr txBox="1"/>
          <p:nvPr/>
        </p:nvSpPr>
        <p:spPr>
          <a:xfrm>
            <a:off x="3043682" y="4652712"/>
            <a:ext cx="2201436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135 FX confirmation delivery via SMART&amp;TS</a:t>
            </a:r>
          </a:p>
          <a:p>
            <a:r>
              <a:rPr lang="en-US" sz="1200" dirty="0"/>
              <a:t>Q4–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60A28F-AFF3-1743-FDBF-536BBC3F8FA6}"/>
              </a:ext>
            </a:extLst>
          </p:cNvPr>
          <p:cNvSpPr txBox="1"/>
          <p:nvPr/>
        </p:nvSpPr>
        <p:spPr>
          <a:xfrm>
            <a:off x="3016553" y="3782033"/>
            <a:ext cx="2201436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137 RPIM automation – wholesale banking</a:t>
            </a:r>
          </a:p>
          <a:p>
            <a:r>
              <a:rPr lang="en-US" sz="1200" dirty="0"/>
              <a:t>Q4 2023 – 9 months</a:t>
            </a:r>
          </a:p>
          <a:p>
            <a:r>
              <a:rPr lang="en-US" sz="1200" dirty="0"/>
              <a:t>Aging 3 months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B20FBA1-D239-C698-8D2E-D9967366EC08}"/>
              </a:ext>
            </a:extLst>
          </p:cNvPr>
          <p:cNvGrpSpPr/>
          <p:nvPr/>
        </p:nvGrpSpPr>
        <p:grpSpPr>
          <a:xfrm>
            <a:off x="6174628" y="1027894"/>
            <a:ext cx="2201436" cy="830997"/>
            <a:chOff x="325288" y="3764834"/>
            <a:chExt cx="2201436" cy="83099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42466C0-8F44-6310-755C-BAAD79C4C75E}"/>
                </a:ext>
              </a:extLst>
            </p:cNvPr>
            <p:cNvSpPr txBox="1"/>
            <p:nvPr/>
          </p:nvSpPr>
          <p:spPr>
            <a:xfrm>
              <a:off x="325288" y="3764834"/>
              <a:ext cx="2201436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138 Grading System for Commercial Banking</a:t>
              </a:r>
            </a:p>
            <a:p>
              <a:r>
                <a:rPr lang="en-US" sz="1200" dirty="0"/>
                <a:t>Q4 2023 – 9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A2F2C31-4075-1944-623C-E1786679AC50}"/>
                </a:ext>
              </a:extLst>
            </p:cNvPr>
            <p:cNvSpPr/>
            <p:nvPr/>
          </p:nvSpPr>
          <p:spPr>
            <a:xfrm>
              <a:off x="2177115" y="4313589"/>
              <a:ext cx="339735" cy="2731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B85D779-D1CB-C149-246E-3560F0B26C8A}"/>
              </a:ext>
            </a:extLst>
          </p:cNvPr>
          <p:cNvGrpSpPr/>
          <p:nvPr/>
        </p:nvGrpSpPr>
        <p:grpSpPr>
          <a:xfrm>
            <a:off x="6167107" y="2650940"/>
            <a:ext cx="2201436" cy="646331"/>
            <a:chOff x="2980220" y="2361084"/>
            <a:chExt cx="2201436" cy="64633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FAEE1B-A730-77E7-07FD-4D50A3897241}"/>
                </a:ext>
              </a:extLst>
            </p:cNvPr>
            <p:cNvSpPr txBox="1"/>
            <p:nvPr/>
          </p:nvSpPr>
          <p:spPr>
            <a:xfrm>
              <a:off x="2980220" y="2361084"/>
              <a:ext cx="2201436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fontAlgn="ctr"/>
              <a:r>
                <a:rPr lang="en-ID" sz="1200" dirty="0"/>
                <a:t>132 Open API phase 2 - SNAP</a:t>
              </a:r>
            </a:p>
            <a:p>
              <a:r>
                <a:rPr lang="en-US" sz="1200" dirty="0"/>
                <a:t>Q3 2023– 6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4BA3380-F053-4A2C-7B53-43101058B5C9}"/>
                </a:ext>
              </a:extLst>
            </p:cNvPr>
            <p:cNvSpPr/>
            <p:nvPr/>
          </p:nvSpPr>
          <p:spPr>
            <a:xfrm>
              <a:off x="4841921" y="2726393"/>
              <a:ext cx="339735" cy="2731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C43231F-E96A-D10A-8DA4-C797688C5A69}"/>
              </a:ext>
            </a:extLst>
          </p:cNvPr>
          <p:cNvGrpSpPr/>
          <p:nvPr/>
        </p:nvGrpSpPr>
        <p:grpSpPr>
          <a:xfrm>
            <a:off x="410226" y="1044136"/>
            <a:ext cx="2345386" cy="646331"/>
            <a:chOff x="410226" y="1044136"/>
            <a:chExt cx="2345386" cy="64633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4D7E2D5-D806-1D89-EDAB-0873E7EEF484}"/>
                </a:ext>
              </a:extLst>
            </p:cNvPr>
            <p:cNvSpPr txBox="1"/>
            <p:nvPr/>
          </p:nvSpPr>
          <p:spPr>
            <a:xfrm>
              <a:off x="410226" y="1044136"/>
              <a:ext cx="2345386" cy="646331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167 Migrate Customer commercial</a:t>
              </a:r>
            </a:p>
            <a:p>
              <a:r>
                <a:rPr lang="en-US" sz="1200" dirty="0"/>
                <a:t>Q3 2023– 6 months</a:t>
              </a:r>
            </a:p>
            <a:p>
              <a:r>
                <a:rPr lang="en-US" sz="1200" dirty="0"/>
                <a:t>Aging 0 months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BDD844D-E7C4-A98A-BBC0-D317A45DA419}"/>
                </a:ext>
              </a:extLst>
            </p:cNvPr>
            <p:cNvSpPr/>
            <p:nvPr/>
          </p:nvSpPr>
          <p:spPr>
            <a:xfrm>
              <a:off x="2408541" y="1417335"/>
              <a:ext cx="339735" cy="2731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21B4ACF-1D7F-0D32-F6C9-627A6CE8D82A}"/>
                </a:ext>
              </a:extLst>
            </p:cNvPr>
            <p:cNvSpPr/>
            <p:nvPr/>
          </p:nvSpPr>
          <p:spPr>
            <a:xfrm>
              <a:off x="2408541" y="1133586"/>
              <a:ext cx="339735" cy="2731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UP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6259279-F89F-3E70-7229-4EBA5590F255}"/>
              </a:ext>
            </a:extLst>
          </p:cNvPr>
          <p:cNvGrpSpPr/>
          <p:nvPr/>
        </p:nvGrpSpPr>
        <p:grpSpPr>
          <a:xfrm>
            <a:off x="410225" y="1727567"/>
            <a:ext cx="2338047" cy="646331"/>
            <a:chOff x="410225" y="1727567"/>
            <a:chExt cx="2338047" cy="646331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2E6DACC-F593-E400-2528-C7F8C3164B77}"/>
                </a:ext>
              </a:extLst>
            </p:cNvPr>
            <p:cNvSpPr txBox="1"/>
            <p:nvPr/>
          </p:nvSpPr>
          <p:spPr>
            <a:xfrm>
              <a:off x="410225" y="1727567"/>
              <a:ext cx="2338047" cy="646331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168 MT9xx SMART&amp;TS and swift</a:t>
              </a:r>
            </a:p>
            <a:p>
              <a:r>
                <a:rPr lang="en-US" sz="1200" dirty="0"/>
                <a:t>Q3 2023– 6 months</a:t>
              </a:r>
            </a:p>
            <a:p>
              <a:r>
                <a:rPr lang="en-US" sz="1200" dirty="0"/>
                <a:t>Aging 0 months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9A7B2F4-5B11-F49B-9A62-CF859FE37B25}"/>
                </a:ext>
              </a:extLst>
            </p:cNvPr>
            <p:cNvSpPr/>
            <p:nvPr/>
          </p:nvSpPr>
          <p:spPr>
            <a:xfrm>
              <a:off x="2392162" y="1858891"/>
              <a:ext cx="339735" cy="2731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UP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EE91B73A-CFB7-B59F-8A89-C8BF397CBAE8}"/>
              </a:ext>
            </a:extLst>
          </p:cNvPr>
          <p:cNvSpPr txBox="1"/>
          <p:nvPr/>
        </p:nvSpPr>
        <p:spPr>
          <a:xfrm>
            <a:off x="274499" y="27339"/>
            <a:ext cx="2658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Wholesale Banking Group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0F1949-DFDB-7224-7BC2-DB07FE9EFD42}"/>
              </a:ext>
            </a:extLst>
          </p:cNvPr>
          <p:cNvGrpSpPr/>
          <p:nvPr/>
        </p:nvGrpSpPr>
        <p:grpSpPr>
          <a:xfrm>
            <a:off x="3011606" y="2427131"/>
            <a:ext cx="2660585" cy="646331"/>
            <a:chOff x="325288" y="3764834"/>
            <a:chExt cx="2201436" cy="830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09FAAE-8C01-74EC-7EA1-3C40D722E4C3}"/>
                </a:ext>
              </a:extLst>
            </p:cNvPr>
            <p:cNvSpPr txBox="1"/>
            <p:nvPr/>
          </p:nvSpPr>
          <p:spPr>
            <a:xfrm>
              <a:off x="325288" y="3764834"/>
              <a:ext cx="2201436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139 Trade Finance phase 2 (Front end)</a:t>
              </a:r>
            </a:p>
            <a:p>
              <a:r>
                <a:rPr lang="en-US" sz="1200" dirty="0"/>
                <a:t>Q4 2023– 9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6E2309E-8DB6-3D4B-6B79-452C2A0E4128}"/>
                </a:ext>
              </a:extLst>
            </p:cNvPr>
            <p:cNvSpPr/>
            <p:nvPr/>
          </p:nvSpPr>
          <p:spPr>
            <a:xfrm>
              <a:off x="2177115" y="4178367"/>
              <a:ext cx="339735" cy="3954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381CFB7-8CC3-18BC-4964-2568605BE71C}"/>
              </a:ext>
            </a:extLst>
          </p:cNvPr>
          <p:cNvSpPr txBox="1"/>
          <p:nvPr/>
        </p:nvSpPr>
        <p:spPr>
          <a:xfrm>
            <a:off x="9723007" y="1862233"/>
            <a:ext cx="209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*utilize 2022 budget</a:t>
            </a:r>
          </a:p>
        </p:txBody>
      </p:sp>
    </p:spTree>
    <p:extLst>
      <p:ext uri="{BB962C8B-B14F-4D97-AF65-F5344CB8AC3E}">
        <p14:creationId xmlns:p14="http://schemas.microsoft.com/office/powerpoint/2010/main" val="3393266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388A1-374C-B4D9-5149-42D5AC109FF3}"/>
              </a:ext>
            </a:extLst>
          </p:cNvPr>
          <p:cNvSpPr txBox="1"/>
          <p:nvPr/>
        </p:nvSpPr>
        <p:spPr>
          <a:xfrm>
            <a:off x="988173" y="8987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2705-6612-5D50-6805-140A8BDF1EA9}"/>
              </a:ext>
            </a:extLst>
          </p:cNvPr>
          <p:cNvGrpSpPr/>
          <p:nvPr/>
        </p:nvGrpSpPr>
        <p:grpSpPr>
          <a:xfrm>
            <a:off x="372264" y="401979"/>
            <a:ext cx="11447471" cy="518809"/>
            <a:chOff x="412659" y="1266940"/>
            <a:chExt cx="11447471" cy="5188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43A998C-92C2-4B00-F511-BBB82F85F870}"/>
                </a:ext>
              </a:extLst>
            </p:cNvPr>
            <p:cNvSpPr/>
            <p:nvPr/>
          </p:nvSpPr>
          <p:spPr>
            <a:xfrm>
              <a:off x="412659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Budgeting</a:t>
              </a:r>
              <a:endParaRPr lang="en-ID" sz="2200" kern="120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37F077-A091-4428-FF16-5A6A43DA3D68}"/>
                </a:ext>
              </a:extLst>
            </p:cNvPr>
            <p:cNvSpPr/>
            <p:nvPr/>
          </p:nvSpPr>
          <p:spPr>
            <a:xfrm>
              <a:off x="2834239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4F8443-03D0-9AE8-0465-C1D447D45F8F}"/>
                </a:ext>
              </a:extLst>
            </p:cNvPr>
            <p:cNvSpPr/>
            <p:nvPr/>
          </p:nvSpPr>
          <p:spPr>
            <a:xfrm>
              <a:off x="3494670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MOA Approval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E1980A-FF59-9AFA-3AF5-DE6B510E7F48}"/>
                </a:ext>
              </a:extLst>
            </p:cNvPr>
            <p:cNvSpPr/>
            <p:nvPr/>
          </p:nvSpPr>
          <p:spPr>
            <a:xfrm>
              <a:off x="5916251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CCB2B5E-392B-47A1-8892-39AC07F63423}"/>
                </a:ext>
              </a:extLst>
            </p:cNvPr>
            <p:cNvSpPr/>
            <p:nvPr/>
          </p:nvSpPr>
          <p:spPr>
            <a:xfrm>
              <a:off x="6576682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Initiative creation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1AA18FB-4F20-870D-BD74-A9C3C94FED44}"/>
                </a:ext>
              </a:extLst>
            </p:cNvPr>
            <p:cNvSpPr/>
            <p:nvPr/>
          </p:nvSpPr>
          <p:spPr>
            <a:xfrm>
              <a:off x="8998262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287499B-8CFD-342A-40A6-1A310462CA83}"/>
                </a:ext>
              </a:extLst>
            </p:cNvPr>
            <p:cNvSpPr/>
            <p:nvPr/>
          </p:nvSpPr>
          <p:spPr>
            <a:xfrm>
              <a:off x="9658694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Project initiation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AD74E5-DCDB-107B-0C5C-043D94F0CC68}"/>
              </a:ext>
            </a:extLst>
          </p:cNvPr>
          <p:cNvCxnSpPr>
            <a:cxnSpLocks/>
          </p:cNvCxnSpPr>
          <p:nvPr/>
        </p:nvCxnSpPr>
        <p:spPr>
          <a:xfrm>
            <a:off x="2917961" y="947396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5C61F-CA32-8505-6DC8-C1A732320F4D}"/>
              </a:ext>
            </a:extLst>
          </p:cNvPr>
          <p:cNvCxnSpPr>
            <a:cxnSpLocks/>
          </p:cNvCxnSpPr>
          <p:nvPr/>
        </p:nvCxnSpPr>
        <p:spPr>
          <a:xfrm>
            <a:off x="6017373" y="947396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A877D8-AE09-35F6-9B8B-99030BA43297}"/>
              </a:ext>
            </a:extLst>
          </p:cNvPr>
          <p:cNvCxnSpPr>
            <a:cxnSpLocks/>
          </p:cNvCxnSpPr>
          <p:nvPr/>
        </p:nvCxnSpPr>
        <p:spPr>
          <a:xfrm>
            <a:off x="9155344" y="947396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C7BEBB1-EC3E-E67F-0D9A-7148C1BC2FA0}"/>
              </a:ext>
            </a:extLst>
          </p:cNvPr>
          <p:cNvSpPr txBox="1"/>
          <p:nvPr/>
        </p:nvSpPr>
        <p:spPr>
          <a:xfrm>
            <a:off x="363870" y="1078820"/>
            <a:ext cx="2345383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170 Salesforce (Cloud)</a:t>
            </a:r>
          </a:p>
          <a:p>
            <a:r>
              <a:rPr lang="en-US" sz="1200" dirty="0"/>
              <a:t>Q3 2023 – 9 months</a:t>
            </a:r>
          </a:p>
          <a:p>
            <a:r>
              <a:rPr lang="en-US" sz="1200" dirty="0"/>
              <a:t>Aging 0 months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480C45-E6C2-8C92-8309-E5325E3450C0}"/>
              </a:ext>
            </a:extLst>
          </p:cNvPr>
          <p:cNvGrpSpPr/>
          <p:nvPr/>
        </p:nvGrpSpPr>
        <p:grpSpPr>
          <a:xfrm>
            <a:off x="2988963" y="973794"/>
            <a:ext cx="2675483" cy="646331"/>
            <a:chOff x="334032" y="2738591"/>
            <a:chExt cx="2201436" cy="646331"/>
          </a:xfrm>
          <a:solidFill>
            <a:schemeClr val="accent6"/>
          </a:solidFill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F510C2-8313-16E2-CE7A-240C0D4ABEF6}"/>
                </a:ext>
              </a:extLst>
            </p:cNvPr>
            <p:cNvSpPr txBox="1"/>
            <p:nvPr/>
          </p:nvSpPr>
          <p:spPr>
            <a:xfrm>
              <a:off x="334032" y="2738591"/>
              <a:ext cx="2201436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144 ESG Products Expansion②</a:t>
              </a:r>
            </a:p>
            <a:p>
              <a:r>
                <a:rPr lang="en-US" sz="1200" dirty="0"/>
                <a:t>Q4 2023 – 9 months</a:t>
              </a:r>
            </a:p>
            <a:p>
              <a:r>
                <a:rPr lang="en-US" sz="1200" dirty="0"/>
                <a:t>Aging 3 month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0887BD8-1D90-C881-2BBC-8349EDE289F2}"/>
                </a:ext>
              </a:extLst>
            </p:cNvPr>
            <p:cNvSpPr/>
            <p:nvPr/>
          </p:nvSpPr>
          <p:spPr>
            <a:xfrm>
              <a:off x="2233903" y="3100368"/>
              <a:ext cx="292821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7760A28F-AFF3-1743-FDBF-536BBC3F8FA6}"/>
              </a:ext>
            </a:extLst>
          </p:cNvPr>
          <p:cNvSpPr txBox="1"/>
          <p:nvPr/>
        </p:nvSpPr>
        <p:spPr>
          <a:xfrm>
            <a:off x="2974210" y="3055503"/>
            <a:ext cx="2648708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145 Credit Control System Improvement</a:t>
            </a:r>
          </a:p>
          <a:p>
            <a:r>
              <a:rPr lang="en-US" sz="1200" dirty="0"/>
              <a:t>Q2 2023 –  3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42466C0-8F44-6310-755C-BAAD79C4C75E}"/>
              </a:ext>
            </a:extLst>
          </p:cNvPr>
          <p:cNvSpPr txBox="1"/>
          <p:nvPr/>
        </p:nvSpPr>
        <p:spPr>
          <a:xfrm>
            <a:off x="2974210" y="2359139"/>
            <a:ext cx="267546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147 Host-to-Host</a:t>
            </a:r>
          </a:p>
          <a:p>
            <a:r>
              <a:rPr lang="en-US" sz="1200" dirty="0"/>
              <a:t>Q2 2023 – 3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FAEE1B-A730-77E7-07FD-4D50A3897241}"/>
              </a:ext>
            </a:extLst>
          </p:cNvPr>
          <p:cNvSpPr txBox="1"/>
          <p:nvPr/>
        </p:nvSpPr>
        <p:spPr>
          <a:xfrm>
            <a:off x="9203037" y="1037424"/>
            <a:ext cx="267548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en-ID" sz="1200" dirty="0"/>
              <a:t>148 Digitalization of Register Book </a:t>
            </a:r>
          </a:p>
          <a:p>
            <a:pPr fontAlgn="ctr"/>
            <a:r>
              <a:rPr lang="en-US" sz="1200" dirty="0"/>
              <a:t>Q4 2023– 6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E91B73A-CFB7-B59F-8A89-C8BF397CBAE8}"/>
              </a:ext>
            </a:extLst>
          </p:cNvPr>
          <p:cNvSpPr txBox="1"/>
          <p:nvPr/>
        </p:nvSpPr>
        <p:spPr>
          <a:xfrm>
            <a:off x="274499" y="27339"/>
            <a:ext cx="2066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Corporate Japanese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30AD14-72BC-4246-6B87-A17132D38626}"/>
              </a:ext>
            </a:extLst>
          </p:cNvPr>
          <p:cNvSpPr/>
          <p:nvPr/>
        </p:nvSpPr>
        <p:spPr>
          <a:xfrm>
            <a:off x="2376882" y="1426999"/>
            <a:ext cx="339735" cy="27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599C44-DC6B-1BA5-4CEA-142F70F1A7CC}"/>
              </a:ext>
            </a:extLst>
          </p:cNvPr>
          <p:cNvSpPr/>
          <p:nvPr/>
        </p:nvSpPr>
        <p:spPr>
          <a:xfrm>
            <a:off x="2376882" y="1143250"/>
            <a:ext cx="339735" cy="27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UP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E07C21-ED57-789A-3DDD-79C628497672}"/>
              </a:ext>
            </a:extLst>
          </p:cNvPr>
          <p:cNvGrpSpPr/>
          <p:nvPr/>
        </p:nvGrpSpPr>
        <p:grpSpPr>
          <a:xfrm>
            <a:off x="2974196" y="1659803"/>
            <a:ext cx="2675483" cy="646331"/>
            <a:chOff x="2974196" y="1659803"/>
            <a:chExt cx="2675483" cy="64633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14E7C5A-79D5-CC50-2E08-65F28CE8CD61}"/>
                </a:ext>
              </a:extLst>
            </p:cNvPr>
            <p:cNvSpPr txBox="1"/>
            <p:nvPr/>
          </p:nvSpPr>
          <p:spPr>
            <a:xfrm>
              <a:off x="2974196" y="1659803"/>
              <a:ext cx="2675483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146 ATM</a:t>
              </a:r>
            </a:p>
            <a:p>
              <a:r>
                <a:rPr lang="en-US" sz="1200" dirty="0"/>
                <a:t>Q4 2023– 9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76072A-0593-100A-7504-8D85B6ABCCAC}"/>
                </a:ext>
              </a:extLst>
            </p:cNvPr>
            <p:cNvSpPr/>
            <p:nvPr/>
          </p:nvSpPr>
          <p:spPr>
            <a:xfrm>
              <a:off x="5281794" y="1981901"/>
              <a:ext cx="355876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62B8C9-C40E-74FE-E3B1-209FA4FCBA71}"/>
              </a:ext>
            </a:extLst>
          </p:cNvPr>
          <p:cNvSpPr txBox="1"/>
          <p:nvPr/>
        </p:nvSpPr>
        <p:spPr>
          <a:xfrm>
            <a:off x="9155344" y="1659803"/>
            <a:ext cx="1253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*using moa 2022</a:t>
            </a:r>
          </a:p>
        </p:txBody>
      </p:sp>
    </p:spTree>
    <p:extLst>
      <p:ext uri="{BB962C8B-B14F-4D97-AF65-F5344CB8AC3E}">
        <p14:creationId xmlns:p14="http://schemas.microsoft.com/office/powerpoint/2010/main" val="3144580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388A1-374C-B4D9-5149-42D5AC109FF3}"/>
              </a:ext>
            </a:extLst>
          </p:cNvPr>
          <p:cNvSpPr txBox="1"/>
          <p:nvPr/>
        </p:nvSpPr>
        <p:spPr>
          <a:xfrm>
            <a:off x="988173" y="8987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2705-6612-5D50-6805-140A8BDF1EA9}"/>
              </a:ext>
            </a:extLst>
          </p:cNvPr>
          <p:cNvGrpSpPr/>
          <p:nvPr/>
        </p:nvGrpSpPr>
        <p:grpSpPr>
          <a:xfrm>
            <a:off x="372264" y="401979"/>
            <a:ext cx="11447471" cy="518809"/>
            <a:chOff x="412659" y="1266940"/>
            <a:chExt cx="11447471" cy="5188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43A998C-92C2-4B00-F511-BBB82F85F870}"/>
                </a:ext>
              </a:extLst>
            </p:cNvPr>
            <p:cNvSpPr/>
            <p:nvPr/>
          </p:nvSpPr>
          <p:spPr>
            <a:xfrm>
              <a:off x="412659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Budgeting</a:t>
              </a:r>
              <a:endParaRPr lang="en-ID" sz="2200" kern="120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37F077-A091-4428-FF16-5A6A43DA3D68}"/>
                </a:ext>
              </a:extLst>
            </p:cNvPr>
            <p:cNvSpPr/>
            <p:nvPr/>
          </p:nvSpPr>
          <p:spPr>
            <a:xfrm>
              <a:off x="2834239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4F8443-03D0-9AE8-0465-C1D447D45F8F}"/>
                </a:ext>
              </a:extLst>
            </p:cNvPr>
            <p:cNvSpPr/>
            <p:nvPr/>
          </p:nvSpPr>
          <p:spPr>
            <a:xfrm>
              <a:off x="3494670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MOA Approval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E1980A-FF59-9AFA-3AF5-DE6B510E7F48}"/>
                </a:ext>
              </a:extLst>
            </p:cNvPr>
            <p:cNvSpPr/>
            <p:nvPr/>
          </p:nvSpPr>
          <p:spPr>
            <a:xfrm>
              <a:off x="5916251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CCB2B5E-392B-47A1-8892-39AC07F63423}"/>
                </a:ext>
              </a:extLst>
            </p:cNvPr>
            <p:cNvSpPr/>
            <p:nvPr/>
          </p:nvSpPr>
          <p:spPr>
            <a:xfrm>
              <a:off x="6576682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Initiative creation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1AA18FB-4F20-870D-BD74-A9C3C94FED44}"/>
                </a:ext>
              </a:extLst>
            </p:cNvPr>
            <p:cNvSpPr/>
            <p:nvPr/>
          </p:nvSpPr>
          <p:spPr>
            <a:xfrm>
              <a:off x="8998262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287499B-8CFD-342A-40A6-1A310462CA83}"/>
                </a:ext>
              </a:extLst>
            </p:cNvPr>
            <p:cNvSpPr/>
            <p:nvPr/>
          </p:nvSpPr>
          <p:spPr>
            <a:xfrm>
              <a:off x="9658694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Project initiation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AD74E5-DCDB-107B-0C5C-043D94F0CC68}"/>
              </a:ext>
            </a:extLst>
          </p:cNvPr>
          <p:cNvCxnSpPr>
            <a:cxnSpLocks/>
          </p:cNvCxnSpPr>
          <p:nvPr/>
        </p:nvCxnSpPr>
        <p:spPr>
          <a:xfrm>
            <a:off x="2929397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5C61F-CA32-8505-6DC8-C1A732320F4D}"/>
              </a:ext>
            </a:extLst>
          </p:cNvPr>
          <p:cNvCxnSpPr>
            <a:cxnSpLocks/>
          </p:cNvCxnSpPr>
          <p:nvPr/>
        </p:nvCxnSpPr>
        <p:spPr>
          <a:xfrm>
            <a:off x="6028809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A877D8-AE09-35F6-9B8B-99030BA43297}"/>
              </a:ext>
            </a:extLst>
          </p:cNvPr>
          <p:cNvCxnSpPr>
            <a:cxnSpLocks/>
          </p:cNvCxnSpPr>
          <p:nvPr/>
        </p:nvCxnSpPr>
        <p:spPr>
          <a:xfrm>
            <a:off x="9155344" y="947396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E91B73A-CFB7-B59F-8A89-C8BF397CBAE8}"/>
              </a:ext>
            </a:extLst>
          </p:cNvPr>
          <p:cNvSpPr txBox="1"/>
          <p:nvPr/>
        </p:nvSpPr>
        <p:spPr>
          <a:xfrm>
            <a:off x="274499" y="27339"/>
            <a:ext cx="124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Treasury -1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E07C21-ED57-789A-3DDD-79C628497672}"/>
              </a:ext>
            </a:extLst>
          </p:cNvPr>
          <p:cNvGrpSpPr/>
          <p:nvPr/>
        </p:nvGrpSpPr>
        <p:grpSpPr>
          <a:xfrm>
            <a:off x="3069713" y="3094682"/>
            <a:ext cx="2675483" cy="646331"/>
            <a:chOff x="2974196" y="1659803"/>
            <a:chExt cx="2675483" cy="64633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14E7C5A-79D5-CC50-2E08-65F28CE8CD61}"/>
                </a:ext>
              </a:extLst>
            </p:cNvPr>
            <p:cNvSpPr txBox="1"/>
            <p:nvPr/>
          </p:nvSpPr>
          <p:spPr>
            <a:xfrm>
              <a:off x="2974196" y="1659803"/>
              <a:ext cx="2675483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FX system interface</a:t>
              </a:r>
            </a:p>
            <a:p>
              <a:r>
                <a:rPr lang="en-US" sz="1200" dirty="0"/>
                <a:t>Q4 2023– 9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76072A-0593-100A-7504-8D85B6ABCCAC}"/>
                </a:ext>
              </a:extLst>
            </p:cNvPr>
            <p:cNvSpPr/>
            <p:nvPr/>
          </p:nvSpPr>
          <p:spPr>
            <a:xfrm>
              <a:off x="5281794" y="1981901"/>
              <a:ext cx="355876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9DAFFE3-D6CC-E6B4-BFE8-FF5438626355}"/>
              </a:ext>
            </a:extLst>
          </p:cNvPr>
          <p:cNvGrpSpPr/>
          <p:nvPr/>
        </p:nvGrpSpPr>
        <p:grpSpPr>
          <a:xfrm>
            <a:off x="3058911" y="1002617"/>
            <a:ext cx="2675483" cy="646331"/>
            <a:chOff x="2974196" y="1659803"/>
            <a:chExt cx="2675483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1F8830-AF44-8D27-2531-429CECBE0ED6}"/>
                </a:ext>
              </a:extLst>
            </p:cNvPr>
            <p:cNvSpPr txBox="1"/>
            <p:nvPr/>
          </p:nvSpPr>
          <p:spPr>
            <a:xfrm>
              <a:off x="2974196" y="1659803"/>
              <a:ext cx="2675483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25 Repo/Reverse Repo transaction </a:t>
              </a:r>
            </a:p>
            <a:p>
              <a:r>
                <a:rPr lang="en-US" sz="1200" dirty="0"/>
                <a:t>Q3 2023– 9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21E5F1-FA97-484B-AD4C-B94589F1D010}"/>
                </a:ext>
              </a:extLst>
            </p:cNvPr>
            <p:cNvSpPr/>
            <p:nvPr/>
          </p:nvSpPr>
          <p:spPr>
            <a:xfrm>
              <a:off x="5281794" y="1981901"/>
              <a:ext cx="355876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1012A9-E058-E40F-E4AF-59E7E3B8BA87}"/>
              </a:ext>
            </a:extLst>
          </p:cNvPr>
          <p:cNvGrpSpPr/>
          <p:nvPr/>
        </p:nvGrpSpPr>
        <p:grpSpPr>
          <a:xfrm>
            <a:off x="3069712" y="3777769"/>
            <a:ext cx="2676630" cy="646331"/>
            <a:chOff x="2988947" y="5627233"/>
            <a:chExt cx="2676630" cy="6463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E637E6-FADE-32BA-5AB7-7198B8D7A6D1}"/>
                </a:ext>
              </a:extLst>
            </p:cNvPr>
            <p:cNvSpPr txBox="1"/>
            <p:nvPr/>
          </p:nvSpPr>
          <p:spPr>
            <a:xfrm>
              <a:off x="2988947" y="5627233"/>
              <a:ext cx="2675483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30 Global liquidity engine (GLE)</a:t>
              </a:r>
            </a:p>
            <a:p>
              <a:r>
                <a:rPr lang="en-US" sz="1200" dirty="0"/>
                <a:t>Q2 2023– 3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814C8D-7DBE-3675-5919-1E92D033047E}"/>
                </a:ext>
              </a:extLst>
            </p:cNvPr>
            <p:cNvSpPr/>
            <p:nvPr/>
          </p:nvSpPr>
          <p:spPr>
            <a:xfrm>
              <a:off x="5309701" y="5989011"/>
              <a:ext cx="355876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21A281-48AA-A562-E56B-8D88FD5DA158}"/>
              </a:ext>
            </a:extLst>
          </p:cNvPr>
          <p:cNvGrpSpPr/>
          <p:nvPr/>
        </p:nvGrpSpPr>
        <p:grpSpPr>
          <a:xfrm>
            <a:off x="3069712" y="4457419"/>
            <a:ext cx="2676630" cy="830997"/>
            <a:chOff x="2988947" y="5627233"/>
            <a:chExt cx="2676630" cy="83099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B4602B-7C92-D8FA-2ECC-DBD3CB8FACE0}"/>
                </a:ext>
              </a:extLst>
            </p:cNvPr>
            <p:cNvSpPr txBox="1"/>
            <p:nvPr/>
          </p:nvSpPr>
          <p:spPr>
            <a:xfrm>
              <a:off x="2988947" y="5627233"/>
              <a:ext cx="2675483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32 Transact and booking off dealing hours and off premise </a:t>
              </a:r>
            </a:p>
            <a:p>
              <a:r>
                <a:rPr lang="en-US" sz="1200" dirty="0"/>
                <a:t>Q4 2023– 9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B467DA-F331-3A25-B5AE-8A9E00789D5E}"/>
                </a:ext>
              </a:extLst>
            </p:cNvPr>
            <p:cNvSpPr/>
            <p:nvPr/>
          </p:nvSpPr>
          <p:spPr>
            <a:xfrm>
              <a:off x="5309701" y="6158354"/>
              <a:ext cx="355876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3BE1BE-E540-BD52-D0FF-EB9B383C300F}"/>
              </a:ext>
            </a:extLst>
          </p:cNvPr>
          <p:cNvGrpSpPr/>
          <p:nvPr/>
        </p:nvGrpSpPr>
        <p:grpSpPr>
          <a:xfrm>
            <a:off x="3069727" y="2398318"/>
            <a:ext cx="2648708" cy="646331"/>
            <a:chOff x="2988962" y="4247782"/>
            <a:chExt cx="2648708" cy="646331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760A28F-AFF3-1743-FDBF-536BBC3F8FA6}"/>
                </a:ext>
              </a:extLst>
            </p:cNvPr>
            <p:cNvSpPr txBox="1"/>
            <p:nvPr/>
          </p:nvSpPr>
          <p:spPr>
            <a:xfrm>
              <a:off x="2988962" y="4247782"/>
              <a:ext cx="2648708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29 CCP &amp; TR</a:t>
              </a:r>
            </a:p>
            <a:p>
              <a:r>
                <a:rPr lang="en-US" sz="1200" dirty="0"/>
                <a:t>Q4 2023 –  9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D0F81E0-67A2-FE6F-B2AE-4D1BF4AFD799}"/>
                </a:ext>
              </a:extLst>
            </p:cNvPr>
            <p:cNvSpPr/>
            <p:nvPr/>
          </p:nvSpPr>
          <p:spPr>
            <a:xfrm>
              <a:off x="5281794" y="4586594"/>
              <a:ext cx="355876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C2C7E5-9FE1-65AE-A93F-319575856F94}"/>
              </a:ext>
            </a:extLst>
          </p:cNvPr>
          <p:cNvGrpSpPr/>
          <p:nvPr/>
        </p:nvGrpSpPr>
        <p:grpSpPr>
          <a:xfrm>
            <a:off x="3069727" y="1701954"/>
            <a:ext cx="2675469" cy="646331"/>
            <a:chOff x="2988962" y="3551418"/>
            <a:chExt cx="2675469" cy="64633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42466C0-8F44-6310-755C-BAAD79C4C75E}"/>
                </a:ext>
              </a:extLst>
            </p:cNvPr>
            <p:cNvSpPr txBox="1"/>
            <p:nvPr/>
          </p:nvSpPr>
          <p:spPr>
            <a:xfrm>
              <a:off x="2988962" y="3551418"/>
              <a:ext cx="2675469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28 Overnight Index Swap</a:t>
              </a:r>
            </a:p>
            <a:p>
              <a:r>
                <a:rPr lang="en-US" sz="1200" dirty="0"/>
                <a:t>Q4 2023 – 9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A407324-0CCE-4340-582E-40974F6EACDB}"/>
                </a:ext>
              </a:extLst>
            </p:cNvPr>
            <p:cNvSpPr/>
            <p:nvPr/>
          </p:nvSpPr>
          <p:spPr>
            <a:xfrm>
              <a:off x="5293166" y="3902716"/>
              <a:ext cx="355876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C0CDC9-E794-6143-2F8D-C9487353FAC6}"/>
              </a:ext>
            </a:extLst>
          </p:cNvPr>
          <p:cNvGrpSpPr/>
          <p:nvPr/>
        </p:nvGrpSpPr>
        <p:grpSpPr>
          <a:xfrm>
            <a:off x="6241137" y="1091897"/>
            <a:ext cx="2701880" cy="646331"/>
            <a:chOff x="6229685" y="1314835"/>
            <a:chExt cx="2701880" cy="64633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8FAEE1B-A730-77E7-07FD-4D50A3897241}"/>
                </a:ext>
              </a:extLst>
            </p:cNvPr>
            <p:cNvSpPr txBox="1"/>
            <p:nvPr/>
          </p:nvSpPr>
          <p:spPr>
            <a:xfrm>
              <a:off x="6229685" y="1314835"/>
              <a:ext cx="2675486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fontAlgn="ctr"/>
              <a:r>
                <a:rPr lang="en-ID" sz="1200" dirty="0"/>
                <a:t>27 FX Option and Call Spread Option</a:t>
              </a:r>
            </a:p>
            <a:p>
              <a:pPr fontAlgn="ctr"/>
              <a:r>
                <a:rPr lang="en-US" sz="1200" dirty="0"/>
                <a:t>Q2 2023– 3 months</a:t>
              </a:r>
            </a:p>
            <a:p>
              <a:r>
                <a:rPr lang="en-US" sz="1200" dirty="0"/>
                <a:t>Aging 3 months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593695B-28E9-A710-4656-40500D2C5D70}"/>
                </a:ext>
              </a:extLst>
            </p:cNvPr>
            <p:cNvSpPr/>
            <p:nvPr/>
          </p:nvSpPr>
          <p:spPr>
            <a:xfrm>
              <a:off x="8575689" y="1655802"/>
              <a:ext cx="355876" cy="284553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BF5F8B-FAA8-FFCA-FD74-2376B8640D1A}"/>
              </a:ext>
            </a:extLst>
          </p:cNvPr>
          <p:cNvSpPr txBox="1"/>
          <p:nvPr/>
        </p:nvSpPr>
        <p:spPr>
          <a:xfrm>
            <a:off x="3058911" y="5360773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26 </a:t>
            </a:r>
            <a:r>
              <a:rPr lang="en-US" sz="1200" dirty="0" err="1"/>
              <a:t>Opics</a:t>
            </a:r>
            <a:r>
              <a:rPr lang="en-US" sz="1200" dirty="0"/>
              <a:t> termination</a:t>
            </a:r>
          </a:p>
          <a:p>
            <a:r>
              <a:rPr lang="en-US" sz="1200" dirty="0"/>
              <a:t>Q3 2023 – 6 months</a:t>
            </a:r>
          </a:p>
          <a:p>
            <a:r>
              <a:rPr lang="en-US" sz="1200" dirty="0"/>
              <a:t>Aging 3 month</a:t>
            </a:r>
          </a:p>
        </p:txBody>
      </p:sp>
    </p:spTree>
    <p:extLst>
      <p:ext uri="{BB962C8B-B14F-4D97-AF65-F5344CB8AC3E}">
        <p14:creationId xmlns:p14="http://schemas.microsoft.com/office/powerpoint/2010/main" val="2398949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388A1-374C-B4D9-5149-42D5AC109FF3}"/>
              </a:ext>
            </a:extLst>
          </p:cNvPr>
          <p:cNvSpPr txBox="1"/>
          <p:nvPr/>
        </p:nvSpPr>
        <p:spPr>
          <a:xfrm>
            <a:off x="988173" y="8987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2705-6612-5D50-6805-140A8BDF1EA9}"/>
              </a:ext>
            </a:extLst>
          </p:cNvPr>
          <p:cNvGrpSpPr/>
          <p:nvPr/>
        </p:nvGrpSpPr>
        <p:grpSpPr>
          <a:xfrm>
            <a:off x="372264" y="401979"/>
            <a:ext cx="11447471" cy="518809"/>
            <a:chOff x="412659" y="1266940"/>
            <a:chExt cx="11447471" cy="5188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43A998C-92C2-4B00-F511-BBB82F85F870}"/>
                </a:ext>
              </a:extLst>
            </p:cNvPr>
            <p:cNvSpPr/>
            <p:nvPr/>
          </p:nvSpPr>
          <p:spPr>
            <a:xfrm>
              <a:off x="412659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Budgeting</a:t>
              </a:r>
              <a:endParaRPr lang="en-ID" sz="2200" kern="120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37F077-A091-4428-FF16-5A6A43DA3D68}"/>
                </a:ext>
              </a:extLst>
            </p:cNvPr>
            <p:cNvSpPr/>
            <p:nvPr/>
          </p:nvSpPr>
          <p:spPr>
            <a:xfrm>
              <a:off x="2834239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4F8443-03D0-9AE8-0465-C1D447D45F8F}"/>
                </a:ext>
              </a:extLst>
            </p:cNvPr>
            <p:cNvSpPr/>
            <p:nvPr/>
          </p:nvSpPr>
          <p:spPr>
            <a:xfrm>
              <a:off x="3494670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MOA Approval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E1980A-FF59-9AFA-3AF5-DE6B510E7F48}"/>
                </a:ext>
              </a:extLst>
            </p:cNvPr>
            <p:cNvSpPr/>
            <p:nvPr/>
          </p:nvSpPr>
          <p:spPr>
            <a:xfrm>
              <a:off x="5916251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CCB2B5E-392B-47A1-8892-39AC07F63423}"/>
                </a:ext>
              </a:extLst>
            </p:cNvPr>
            <p:cNvSpPr/>
            <p:nvPr/>
          </p:nvSpPr>
          <p:spPr>
            <a:xfrm>
              <a:off x="6576682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Initiative creation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1AA18FB-4F20-870D-BD74-A9C3C94FED44}"/>
                </a:ext>
              </a:extLst>
            </p:cNvPr>
            <p:cNvSpPr/>
            <p:nvPr/>
          </p:nvSpPr>
          <p:spPr>
            <a:xfrm>
              <a:off x="8998262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287499B-8CFD-342A-40A6-1A310462CA83}"/>
                </a:ext>
              </a:extLst>
            </p:cNvPr>
            <p:cNvSpPr/>
            <p:nvPr/>
          </p:nvSpPr>
          <p:spPr>
            <a:xfrm>
              <a:off x="9658694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Project initiation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AD74E5-DCDB-107B-0C5C-043D94F0CC68}"/>
              </a:ext>
            </a:extLst>
          </p:cNvPr>
          <p:cNvCxnSpPr>
            <a:cxnSpLocks/>
          </p:cNvCxnSpPr>
          <p:nvPr/>
        </p:nvCxnSpPr>
        <p:spPr>
          <a:xfrm>
            <a:off x="2929397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5C61F-CA32-8505-6DC8-C1A732320F4D}"/>
              </a:ext>
            </a:extLst>
          </p:cNvPr>
          <p:cNvCxnSpPr>
            <a:cxnSpLocks/>
          </p:cNvCxnSpPr>
          <p:nvPr/>
        </p:nvCxnSpPr>
        <p:spPr>
          <a:xfrm>
            <a:off x="6028809" y="872340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A877D8-AE09-35F6-9B8B-99030BA43297}"/>
              </a:ext>
            </a:extLst>
          </p:cNvPr>
          <p:cNvCxnSpPr>
            <a:cxnSpLocks/>
          </p:cNvCxnSpPr>
          <p:nvPr/>
        </p:nvCxnSpPr>
        <p:spPr>
          <a:xfrm>
            <a:off x="9155344" y="947396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E91B73A-CFB7-B59F-8A89-C8BF397CBAE8}"/>
              </a:ext>
            </a:extLst>
          </p:cNvPr>
          <p:cNvSpPr txBox="1"/>
          <p:nvPr/>
        </p:nvSpPr>
        <p:spPr>
          <a:xfrm>
            <a:off x="274499" y="27339"/>
            <a:ext cx="118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Treasury-2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4E7C5A-79D5-CC50-2E08-65F28CE8CD61}"/>
              </a:ext>
            </a:extLst>
          </p:cNvPr>
          <p:cNvSpPr txBox="1"/>
          <p:nvPr/>
        </p:nvSpPr>
        <p:spPr>
          <a:xfrm>
            <a:off x="3056183" y="3704775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37 Fox renewal</a:t>
            </a:r>
          </a:p>
          <a:p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F8830-AF44-8D27-2531-429CECBE0ED6}"/>
              </a:ext>
            </a:extLst>
          </p:cNvPr>
          <p:cNvSpPr txBox="1"/>
          <p:nvPr/>
        </p:nvSpPr>
        <p:spPr>
          <a:xfrm>
            <a:off x="3056183" y="1011595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31 IPC Upgrade System</a:t>
            </a:r>
          </a:p>
          <a:p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E637E6-FADE-32BA-5AB7-7198B8D7A6D1}"/>
              </a:ext>
            </a:extLst>
          </p:cNvPr>
          <p:cNvSpPr txBox="1"/>
          <p:nvPr/>
        </p:nvSpPr>
        <p:spPr>
          <a:xfrm>
            <a:off x="3056183" y="4378070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38 OBS infra replacement</a:t>
            </a:r>
          </a:p>
          <a:p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B4602B-7C92-D8FA-2ECC-DBD3CB8FACE0}"/>
              </a:ext>
            </a:extLst>
          </p:cNvPr>
          <p:cNvSpPr txBox="1"/>
          <p:nvPr/>
        </p:nvSpPr>
        <p:spPr>
          <a:xfrm>
            <a:off x="3056183" y="5051367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39 FOX/TIS ISO20022</a:t>
            </a:r>
          </a:p>
          <a:p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60A28F-AFF3-1743-FDBF-536BBC3F8FA6}"/>
              </a:ext>
            </a:extLst>
          </p:cNvPr>
          <p:cNvSpPr txBox="1"/>
          <p:nvPr/>
        </p:nvSpPr>
        <p:spPr>
          <a:xfrm>
            <a:off x="3056182" y="3031480"/>
            <a:ext cx="2675465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36 STP for TALMD</a:t>
            </a:r>
          </a:p>
          <a:p>
            <a:r>
              <a:rPr lang="en-US" sz="1200" dirty="0"/>
              <a:t>Q3 2023 –  6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42466C0-8F44-6310-755C-BAAD79C4C75E}"/>
              </a:ext>
            </a:extLst>
          </p:cNvPr>
          <p:cNvSpPr txBox="1"/>
          <p:nvPr/>
        </p:nvSpPr>
        <p:spPr>
          <a:xfrm>
            <a:off x="3056183" y="2358185"/>
            <a:ext cx="2675469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35 STP for TTD</a:t>
            </a:r>
          </a:p>
          <a:p>
            <a:r>
              <a:rPr lang="en-US" sz="1200" dirty="0"/>
              <a:t>Q3 2023 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FAEE1B-A730-77E7-07FD-4D50A3897241}"/>
              </a:ext>
            </a:extLst>
          </p:cNvPr>
          <p:cNvSpPr txBox="1"/>
          <p:nvPr/>
        </p:nvSpPr>
        <p:spPr>
          <a:xfrm>
            <a:off x="3056183" y="1684890"/>
            <a:ext cx="267548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fontAlgn="ctr"/>
            <a:r>
              <a:rPr lang="en-ID" sz="1200" dirty="0"/>
              <a:t>33 Automatic upload counter rate to system </a:t>
            </a:r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1F8244-62CE-7EEF-171E-E605821C38E0}"/>
              </a:ext>
            </a:extLst>
          </p:cNvPr>
          <p:cNvSpPr txBox="1"/>
          <p:nvPr/>
        </p:nvSpPr>
        <p:spPr>
          <a:xfrm>
            <a:off x="3056183" y="5724660"/>
            <a:ext cx="267548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40 OBS/TIS ISO20022</a:t>
            </a:r>
          </a:p>
          <a:p>
            <a:r>
              <a:rPr lang="en-US" sz="1200" dirty="0"/>
              <a:t>Q4 2023– 9 months</a:t>
            </a:r>
          </a:p>
          <a:p>
            <a:r>
              <a:rPr lang="en-US" sz="1200" dirty="0"/>
              <a:t>Aging 3 months</a:t>
            </a:r>
          </a:p>
        </p:txBody>
      </p:sp>
    </p:spTree>
    <p:extLst>
      <p:ext uri="{BB962C8B-B14F-4D97-AF65-F5344CB8AC3E}">
        <p14:creationId xmlns:p14="http://schemas.microsoft.com/office/powerpoint/2010/main" val="2416057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8B704-D167-6707-60EB-0C203F5F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</a:t>
            </a:r>
            <a:br>
              <a:rPr lang="en-US" sz="8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8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8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 Artifact</a:t>
            </a:r>
          </a:p>
        </p:txBody>
      </p:sp>
    </p:spTree>
    <p:extLst>
      <p:ext uri="{BB962C8B-B14F-4D97-AF65-F5344CB8AC3E}">
        <p14:creationId xmlns:p14="http://schemas.microsoft.com/office/powerpoint/2010/main" val="1123271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7540C8-2602-D4DF-73BD-28E15C9DDDF4}"/>
              </a:ext>
            </a:extLst>
          </p:cNvPr>
          <p:cNvSpPr txBox="1"/>
          <p:nvPr/>
        </p:nvSpPr>
        <p:spPr>
          <a:xfrm>
            <a:off x="25845" y="82167"/>
            <a:ext cx="59988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Architecture of CBS Consolidation (Retail &amp; Corporate)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376FA-0877-C646-EDA5-C7329D7E8509}"/>
              </a:ext>
            </a:extLst>
          </p:cNvPr>
          <p:cNvCxnSpPr>
            <a:cxnSpLocks/>
          </p:cNvCxnSpPr>
          <p:nvPr/>
        </p:nvCxnSpPr>
        <p:spPr>
          <a:xfrm>
            <a:off x="111312" y="463004"/>
            <a:ext cx="6324521" cy="0"/>
          </a:xfrm>
          <a:prstGeom prst="line">
            <a:avLst/>
          </a:prstGeom>
          <a:ln w="3175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7A5E67-CB29-3D00-CB78-C7497995B9EB}"/>
              </a:ext>
            </a:extLst>
          </p:cNvPr>
          <p:cNvSpPr txBox="1"/>
          <p:nvPr/>
        </p:nvSpPr>
        <p:spPr>
          <a:xfrm>
            <a:off x="7268902" y="24292"/>
            <a:ext cx="4908828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/>
              </a:rPr>
              <a:t>Last Update 	   : Apr 2023</a:t>
            </a:r>
          </a:p>
          <a:p>
            <a:r>
              <a:rPr lang="en-US" sz="1100">
                <a:cs typeface="Calibri"/>
              </a:rPr>
              <a:t>PIC &amp; Contributor : </a:t>
            </a:r>
            <a:r>
              <a:rPr lang="en-US" sz="1100" err="1">
                <a:cs typeface="Calibri"/>
              </a:rPr>
              <a:t>Fajar;Liston</a:t>
            </a:r>
            <a:endParaRPr lang="en-US" sz="11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7AB126-E887-029D-CF15-38899F2FCAE4}"/>
              </a:ext>
            </a:extLst>
          </p:cNvPr>
          <p:cNvSpPr/>
          <p:nvPr/>
        </p:nvSpPr>
        <p:spPr>
          <a:xfrm>
            <a:off x="4550176" y="671274"/>
            <a:ext cx="3831128" cy="65457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SMBC HO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5F0EDA-105D-9D0D-4C9C-17CB5C5065EF}"/>
              </a:ext>
            </a:extLst>
          </p:cNvPr>
          <p:cNvSpPr/>
          <p:nvPr/>
        </p:nvSpPr>
        <p:spPr>
          <a:xfrm>
            <a:off x="95794" y="552549"/>
            <a:ext cx="8413833" cy="6237199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21200B-7BE4-1FB7-B77D-5E98AE3EAC99}"/>
              </a:ext>
            </a:extLst>
          </p:cNvPr>
          <p:cNvSpPr/>
          <p:nvPr/>
        </p:nvSpPr>
        <p:spPr>
          <a:xfrm>
            <a:off x="3449886" y="2252809"/>
            <a:ext cx="1577496" cy="128831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Core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D42305-2CB2-7F62-417D-82B74F4272CB}"/>
              </a:ext>
            </a:extLst>
          </p:cNvPr>
          <p:cNvSpPr/>
          <p:nvPr/>
        </p:nvSpPr>
        <p:spPr>
          <a:xfrm>
            <a:off x="5324211" y="5421093"/>
            <a:ext cx="1346001" cy="89481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F15948-57DF-035A-7342-E5E61684D7F8}"/>
              </a:ext>
            </a:extLst>
          </p:cNvPr>
          <p:cNvSpPr/>
          <p:nvPr/>
        </p:nvSpPr>
        <p:spPr>
          <a:xfrm>
            <a:off x="8617225" y="713174"/>
            <a:ext cx="3478981" cy="607657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A740D-DC5A-DB91-CDCD-33B490779F42}"/>
              </a:ext>
            </a:extLst>
          </p:cNvPr>
          <p:cNvSpPr txBox="1"/>
          <p:nvPr/>
        </p:nvSpPr>
        <p:spPr>
          <a:xfrm>
            <a:off x="8617224" y="524839"/>
            <a:ext cx="2878089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 Highlight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8B3949-1121-598D-6C1B-8734457BA591}"/>
              </a:ext>
            </a:extLst>
          </p:cNvPr>
          <p:cNvSpPr txBox="1"/>
          <p:nvPr/>
        </p:nvSpPr>
        <p:spPr>
          <a:xfrm>
            <a:off x="8617224" y="893363"/>
            <a:ext cx="349739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Core system &amp; product manufacturing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Since merger, </a:t>
            </a: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BTPN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run </a:t>
            </a:r>
            <a:r>
              <a:rPr kumimoji="0" lang="id-ID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separate</a:t>
            </a:r>
            <a:r>
              <a:rPr kumimoji="0" lang="en-US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core system</a:t>
            </a:r>
            <a:r>
              <a:rPr kumimoji="0" lang="id-ID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r>
              <a:rPr kumimoji="0" lang="en-US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 retail and corporate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 BFEQ as retail core system and T24 as corporate core system.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T24 as corporate core system </a:t>
            </a: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also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function</a:t>
            </a: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as </a:t>
            </a: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rade </a:t>
            </a: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inance and </a:t>
            </a: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orporate </a:t>
            </a: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oan</a:t>
            </a: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system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Now BTPN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run </a:t>
            </a:r>
            <a:r>
              <a:rPr kumimoji="0" lang="en-US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consolidated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CBS </a:t>
            </a: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retail and corporate core system</a:t>
            </a: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BFEQ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T24 has been </a:t>
            </a:r>
            <a:r>
              <a:rPr kumimoji="0" lang="en-US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decommissioned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function</a:t>
            </a: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 for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Trade Finance </a:t>
            </a: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 Corporate Loan has been externalized to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Doka-NG and Loan IQ</a:t>
            </a: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respectively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Reporting System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downstream and reporting system  </a:t>
            </a:r>
            <a:r>
              <a:rPr kumimoji="0" lang="en-US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feed by </a:t>
            </a:r>
            <a:r>
              <a:rPr kumimoji="0" lang="en-US" sz="1200" b="0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Management </a:t>
            </a:r>
            <a:r>
              <a:rPr kumimoji="0" lang="en-US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layer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 data repository for consolidating information from any source including core system, some reporting system feed by semi manual.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Antasena</a:t>
            </a:r>
            <a:r>
              <a:rPr kumimoji="0" lang="en-US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a consolidated </a:t>
            </a:r>
            <a:r>
              <a:rPr kumimoji="0" lang="en-ID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reporting </a:t>
            </a:r>
            <a:r>
              <a:rPr kumimoji="0" lang="en-ID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 to comply with Central Bank - BI as replacement LBU, LHBU, LBBU, LKPBU report.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Regla DM use to consolidate corporate banking information for regulatory system.</a:t>
            </a: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LLL &amp; LLD applications are revamped and consolidated in IRRS application.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Integration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communication between system</a:t>
            </a: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 are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handled by enterprise integration system according to </a:t>
            </a:r>
            <a:r>
              <a:rPr kumimoji="0" lang="id-ID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 of integration such as rest API, batch data, messaging and files.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EA6E74-B57F-607E-2569-27B57F4B00B9}"/>
              </a:ext>
            </a:extLst>
          </p:cNvPr>
          <p:cNvSpPr/>
          <p:nvPr/>
        </p:nvSpPr>
        <p:spPr>
          <a:xfrm>
            <a:off x="3644909" y="2531091"/>
            <a:ext cx="1180661" cy="3446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BFEQ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9D5AD3-E8AD-5182-2991-C93CCACD10B3}"/>
              </a:ext>
            </a:extLst>
          </p:cNvPr>
          <p:cNvSpPr/>
          <p:nvPr/>
        </p:nvSpPr>
        <p:spPr>
          <a:xfrm>
            <a:off x="3646326" y="3045137"/>
            <a:ext cx="1180661" cy="31137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T24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6E2565-20FC-8E5B-018C-4B409353DCBA}"/>
              </a:ext>
            </a:extLst>
          </p:cNvPr>
          <p:cNvSpPr/>
          <p:nvPr/>
        </p:nvSpPr>
        <p:spPr>
          <a:xfrm>
            <a:off x="5319664" y="2244964"/>
            <a:ext cx="1350549" cy="29784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E0AADA-CFAA-3470-EE24-B5A550D68E65}"/>
              </a:ext>
            </a:extLst>
          </p:cNvPr>
          <p:cNvSpPr/>
          <p:nvPr/>
        </p:nvSpPr>
        <p:spPr>
          <a:xfrm>
            <a:off x="7000271" y="2252746"/>
            <a:ext cx="1381033" cy="406097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Reporting System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2B45F4-7745-DE2F-C538-6C030AADA222}"/>
              </a:ext>
            </a:extLst>
          </p:cNvPr>
          <p:cNvSpPr/>
          <p:nvPr/>
        </p:nvSpPr>
        <p:spPr>
          <a:xfrm>
            <a:off x="5502960" y="3035387"/>
            <a:ext cx="975899" cy="3211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49AD27-9C20-94DF-03F9-3C8D6954C7A0}"/>
              </a:ext>
            </a:extLst>
          </p:cNvPr>
          <p:cNvSpPr/>
          <p:nvPr/>
        </p:nvSpPr>
        <p:spPr>
          <a:xfrm>
            <a:off x="5502960" y="3510990"/>
            <a:ext cx="962780" cy="3845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Lake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BE1287-20DE-B30A-C980-04CD3192F525}"/>
              </a:ext>
            </a:extLst>
          </p:cNvPr>
          <p:cNvSpPr/>
          <p:nvPr/>
        </p:nvSpPr>
        <p:spPr>
          <a:xfrm>
            <a:off x="7135833" y="2556211"/>
            <a:ext cx="1116495" cy="2128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Regla -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Antasena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47AF8D-513E-72BE-1CA1-F9CF92F6804B}"/>
              </a:ext>
            </a:extLst>
          </p:cNvPr>
          <p:cNvSpPr/>
          <p:nvPr/>
        </p:nvSpPr>
        <p:spPr>
          <a:xfrm>
            <a:off x="3437286" y="3677731"/>
            <a:ext cx="1595906" cy="75584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Trade Finance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B6D767-4F42-6946-A4A0-AFEB6608E898}"/>
              </a:ext>
            </a:extLst>
          </p:cNvPr>
          <p:cNvSpPr/>
          <p:nvPr/>
        </p:nvSpPr>
        <p:spPr>
          <a:xfrm>
            <a:off x="5540756" y="5769493"/>
            <a:ext cx="962780" cy="3204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EGL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924542-21F7-B50C-9841-FAB567819B44}"/>
              </a:ext>
            </a:extLst>
          </p:cNvPr>
          <p:cNvSpPr/>
          <p:nvPr/>
        </p:nvSpPr>
        <p:spPr>
          <a:xfrm>
            <a:off x="244774" y="663785"/>
            <a:ext cx="4156422" cy="66340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Front End System (Self Service &amp; Assisted)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05366D-E5A6-599E-FC09-F6CA94A7F867}"/>
              </a:ext>
            </a:extLst>
          </p:cNvPr>
          <p:cNvSpPr/>
          <p:nvPr/>
        </p:nvSpPr>
        <p:spPr>
          <a:xfrm>
            <a:off x="933323" y="932196"/>
            <a:ext cx="731752" cy="296298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Jenius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7FFAEF-AE49-5EE8-8EB5-C128D9EE4CA8}"/>
              </a:ext>
            </a:extLst>
          </p:cNvPr>
          <p:cNvSpPr/>
          <p:nvPr/>
        </p:nvSpPr>
        <p:spPr>
          <a:xfrm>
            <a:off x="2995007" y="936832"/>
            <a:ext cx="731752" cy="296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1CD763-E08E-568C-65FD-A2C31A474455}"/>
              </a:ext>
            </a:extLst>
          </p:cNvPr>
          <p:cNvSpPr/>
          <p:nvPr/>
        </p:nvSpPr>
        <p:spPr>
          <a:xfrm>
            <a:off x="244775" y="1427440"/>
            <a:ext cx="8136530" cy="71193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 &amp; Enterprise Integration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ABC371-2236-03FE-FB9A-4B7448BD4FA5}"/>
              </a:ext>
            </a:extLst>
          </p:cNvPr>
          <p:cNvSpPr/>
          <p:nvPr/>
        </p:nvSpPr>
        <p:spPr>
          <a:xfrm>
            <a:off x="5061885" y="933961"/>
            <a:ext cx="731753" cy="276717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SMAR&amp;TS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EB7BBE-08C4-9E6B-BB85-574F156A2F8D}"/>
              </a:ext>
            </a:extLst>
          </p:cNvPr>
          <p:cNvSpPr/>
          <p:nvPr/>
        </p:nvSpPr>
        <p:spPr>
          <a:xfrm>
            <a:off x="1775180" y="933960"/>
            <a:ext cx="1120690" cy="296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Akses Bisnis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386FD3-6E04-7560-01DA-25D152B13193}"/>
              </a:ext>
            </a:extLst>
          </p:cNvPr>
          <p:cNvSpPr/>
          <p:nvPr/>
        </p:nvSpPr>
        <p:spPr>
          <a:xfrm>
            <a:off x="1047025" y="1732686"/>
            <a:ext cx="1052167" cy="3049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Middleware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CAD53B-53A4-D72C-D40A-A6CDB4252567}"/>
              </a:ext>
            </a:extLst>
          </p:cNvPr>
          <p:cNvSpPr/>
          <p:nvPr/>
        </p:nvSpPr>
        <p:spPr>
          <a:xfrm>
            <a:off x="2208728" y="1734882"/>
            <a:ext cx="1131933" cy="3058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 </a:t>
            </a: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Gateway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821028-078E-ADE8-EBD3-EC4195BA8C7A}"/>
              </a:ext>
            </a:extLst>
          </p:cNvPr>
          <p:cNvSpPr/>
          <p:nvPr/>
        </p:nvSpPr>
        <p:spPr>
          <a:xfrm>
            <a:off x="3448725" y="1734882"/>
            <a:ext cx="1137498" cy="296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Enterprise Kafka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A80B68-2C0D-C575-25B1-326F3B2C837F}"/>
              </a:ext>
            </a:extLst>
          </p:cNvPr>
          <p:cNvSpPr/>
          <p:nvPr/>
        </p:nvSpPr>
        <p:spPr>
          <a:xfrm>
            <a:off x="4688206" y="1736459"/>
            <a:ext cx="640675" cy="296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MFT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D9BF8E-1EF8-65E4-29CB-CD0333215865}"/>
              </a:ext>
            </a:extLst>
          </p:cNvPr>
          <p:cNvSpPr/>
          <p:nvPr/>
        </p:nvSpPr>
        <p:spPr>
          <a:xfrm>
            <a:off x="3418391" y="4566229"/>
            <a:ext cx="1626270" cy="6679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Loan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AEB368-5FAB-36FA-AACC-21673CF49983}"/>
              </a:ext>
            </a:extLst>
          </p:cNvPr>
          <p:cNvSpPr/>
          <p:nvPr/>
        </p:nvSpPr>
        <p:spPr>
          <a:xfrm>
            <a:off x="5491858" y="2534119"/>
            <a:ext cx="985876" cy="3567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Regla DM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88DC06-C96E-FAFF-9FA2-75E8F4983F71}"/>
              </a:ext>
            </a:extLst>
          </p:cNvPr>
          <p:cNvSpPr/>
          <p:nvPr/>
        </p:nvSpPr>
        <p:spPr>
          <a:xfrm>
            <a:off x="5436310" y="1727688"/>
            <a:ext cx="1976688" cy="3058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Treasury Interface System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2E5C7F-2D61-34D6-AA32-2FC3A82BD55D}"/>
              </a:ext>
            </a:extLst>
          </p:cNvPr>
          <p:cNvSpPr/>
          <p:nvPr/>
        </p:nvSpPr>
        <p:spPr>
          <a:xfrm>
            <a:off x="240354" y="2255528"/>
            <a:ext cx="2966023" cy="12721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Payment &amp; Remittance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FB8992-52A9-E2DB-89FD-8ED0AC33A5E7}"/>
              </a:ext>
            </a:extLst>
          </p:cNvPr>
          <p:cNvSpPr/>
          <p:nvPr/>
        </p:nvSpPr>
        <p:spPr>
          <a:xfrm>
            <a:off x="240354" y="3666074"/>
            <a:ext cx="2966023" cy="26424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Surrounding Support Application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C889C9-1758-8BAB-C6E6-720F6C587A2C}"/>
              </a:ext>
            </a:extLst>
          </p:cNvPr>
          <p:cNvSpPr/>
          <p:nvPr/>
        </p:nvSpPr>
        <p:spPr>
          <a:xfrm>
            <a:off x="2275874" y="2825923"/>
            <a:ext cx="731752" cy="1903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SWIFT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BC4E00-C27D-6CB3-DCFC-DC40784568A2}"/>
              </a:ext>
            </a:extLst>
          </p:cNvPr>
          <p:cNvSpPr/>
          <p:nvPr/>
        </p:nvSpPr>
        <p:spPr>
          <a:xfrm>
            <a:off x="2275874" y="2539599"/>
            <a:ext cx="731752" cy="1903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AF164E-F589-FEEC-23C0-3913D68335F6}"/>
              </a:ext>
            </a:extLst>
          </p:cNvPr>
          <p:cNvSpPr/>
          <p:nvPr/>
        </p:nvSpPr>
        <p:spPr>
          <a:xfrm>
            <a:off x="1373976" y="2549958"/>
            <a:ext cx="692644" cy="1866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Switching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504446-40A3-C724-D0A6-923BB459E33C}"/>
              </a:ext>
            </a:extLst>
          </p:cNvPr>
          <p:cNvSpPr/>
          <p:nvPr/>
        </p:nvSpPr>
        <p:spPr>
          <a:xfrm>
            <a:off x="483714" y="2546207"/>
            <a:ext cx="695239" cy="1943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SKN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57273F6-3E29-A596-817C-67775534C875}"/>
              </a:ext>
            </a:extLst>
          </p:cNvPr>
          <p:cNvSpPr/>
          <p:nvPr/>
        </p:nvSpPr>
        <p:spPr>
          <a:xfrm>
            <a:off x="480394" y="2848166"/>
            <a:ext cx="695239" cy="1961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RTGS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5B99D5-D44B-BF1E-FCD4-DDBA1057025A}"/>
              </a:ext>
            </a:extLst>
          </p:cNvPr>
          <p:cNvSpPr/>
          <p:nvPr/>
        </p:nvSpPr>
        <p:spPr>
          <a:xfrm>
            <a:off x="7139276" y="3198844"/>
            <a:ext cx="1108965" cy="3287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Regla –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SLIK</a:t>
            </a: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Corporate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B044A5-D130-D29E-A1CC-05D669E2B10D}"/>
              </a:ext>
            </a:extLst>
          </p:cNvPr>
          <p:cNvSpPr/>
          <p:nvPr/>
        </p:nvSpPr>
        <p:spPr>
          <a:xfrm>
            <a:off x="7133826" y="4350137"/>
            <a:ext cx="1098313" cy="2447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IRRBB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A5B2A2-CC60-4CA2-0BD1-68B4D9A8ACAA}"/>
              </a:ext>
            </a:extLst>
          </p:cNvPr>
          <p:cNvSpPr/>
          <p:nvPr/>
        </p:nvSpPr>
        <p:spPr>
          <a:xfrm>
            <a:off x="7135833" y="2877680"/>
            <a:ext cx="1106212" cy="2128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Regla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NSFR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847D23-41AE-B7DD-BCD1-F7C380178E12}"/>
              </a:ext>
            </a:extLst>
          </p:cNvPr>
          <p:cNvSpPr/>
          <p:nvPr/>
        </p:nvSpPr>
        <p:spPr>
          <a:xfrm>
            <a:off x="450631" y="3960741"/>
            <a:ext cx="691264" cy="2065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SAS AML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AEF33D-F078-C380-D6A1-D1325D6B624F}"/>
              </a:ext>
            </a:extLst>
          </p:cNvPr>
          <p:cNvSpPr/>
          <p:nvPr/>
        </p:nvSpPr>
        <p:spPr>
          <a:xfrm>
            <a:off x="1325890" y="3964655"/>
            <a:ext cx="715055" cy="197422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Fircosoft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FA3D04-FD74-B62F-BF25-5440B95BC8E0}"/>
              </a:ext>
            </a:extLst>
          </p:cNvPr>
          <p:cNvSpPr/>
          <p:nvPr/>
        </p:nvSpPr>
        <p:spPr>
          <a:xfrm>
            <a:off x="7136005" y="4065313"/>
            <a:ext cx="1098087" cy="1951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 AML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4D8FDE-C18B-AE67-81D1-DB9854C22924}"/>
              </a:ext>
            </a:extLst>
          </p:cNvPr>
          <p:cNvSpPr/>
          <p:nvPr/>
        </p:nvSpPr>
        <p:spPr>
          <a:xfrm>
            <a:off x="5502960" y="4023565"/>
            <a:ext cx="962780" cy="436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Finance DataMart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3EB5659-20E8-0B7B-9D26-A210FE7EFC26}"/>
              </a:ext>
            </a:extLst>
          </p:cNvPr>
          <p:cNvSpPr/>
          <p:nvPr/>
        </p:nvSpPr>
        <p:spPr>
          <a:xfrm>
            <a:off x="5901236" y="933960"/>
            <a:ext cx="818290" cy="281378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GBR</a:t>
            </a: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(Tokyo)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A22AA3D-93EE-334F-F11F-D56D26BD8E57}"/>
              </a:ext>
            </a:extLst>
          </p:cNvPr>
          <p:cNvSpPr/>
          <p:nvPr/>
        </p:nvSpPr>
        <p:spPr>
          <a:xfrm>
            <a:off x="6823783" y="933961"/>
            <a:ext cx="1015176" cy="281378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iSM</a:t>
            </a: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(Tokyo)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86FCDA2-7FE4-1461-76C8-72F8364079DC}"/>
              </a:ext>
            </a:extLst>
          </p:cNvPr>
          <p:cNvCxnSpPr/>
          <p:nvPr/>
        </p:nvCxnSpPr>
        <p:spPr>
          <a:xfrm>
            <a:off x="6684834" y="3198110"/>
            <a:ext cx="31543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25F91C4-36F2-19A2-B533-341D5CD384D8}"/>
              </a:ext>
            </a:extLst>
          </p:cNvPr>
          <p:cNvCxnSpPr/>
          <p:nvPr/>
        </p:nvCxnSpPr>
        <p:spPr>
          <a:xfrm>
            <a:off x="6694623" y="5888166"/>
            <a:ext cx="31543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1337BBF-E3A3-5CA0-C435-D1D96DFD60BC}"/>
              </a:ext>
            </a:extLst>
          </p:cNvPr>
          <p:cNvCxnSpPr>
            <a:cxnSpLocks/>
          </p:cNvCxnSpPr>
          <p:nvPr/>
        </p:nvCxnSpPr>
        <p:spPr>
          <a:xfrm>
            <a:off x="5045792" y="2929141"/>
            <a:ext cx="31543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0BA0805-2423-D9EC-3B9D-FF66594C5416}"/>
              </a:ext>
            </a:extLst>
          </p:cNvPr>
          <p:cNvCxnSpPr>
            <a:cxnSpLocks/>
          </p:cNvCxnSpPr>
          <p:nvPr/>
        </p:nvCxnSpPr>
        <p:spPr>
          <a:xfrm>
            <a:off x="5045792" y="4057367"/>
            <a:ext cx="31543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56507F9-3AD8-9CA3-664E-5EFF1BFB19F8}"/>
              </a:ext>
            </a:extLst>
          </p:cNvPr>
          <p:cNvSpPr/>
          <p:nvPr/>
        </p:nvSpPr>
        <p:spPr>
          <a:xfrm>
            <a:off x="486883" y="6441093"/>
            <a:ext cx="284054" cy="1746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4AA68A0-96B1-9F19-1882-CCD8DC70ABC0}"/>
              </a:ext>
            </a:extLst>
          </p:cNvPr>
          <p:cNvSpPr/>
          <p:nvPr/>
        </p:nvSpPr>
        <p:spPr>
          <a:xfrm>
            <a:off x="2046276" y="6443680"/>
            <a:ext cx="284054" cy="1746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562EAE-25A6-87FE-A793-46DB20CE4566}"/>
              </a:ext>
            </a:extLst>
          </p:cNvPr>
          <p:cNvSpPr txBox="1"/>
          <p:nvPr/>
        </p:nvSpPr>
        <p:spPr>
          <a:xfrm>
            <a:off x="766197" y="6419582"/>
            <a:ext cx="1227869" cy="248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 Application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A7ADD14-5CC5-C517-8569-021EB9595AB9}"/>
              </a:ext>
            </a:extLst>
          </p:cNvPr>
          <p:cNvSpPr txBox="1"/>
          <p:nvPr/>
        </p:nvSpPr>
        <p:spPr>
          <a:xfrm>
            <a:off x="2356699" y="6407899"/>
            <a:ext cx="17779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Enhanced Application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CDA1015-39EE-8BA9-FE00-F56BDC1844D8}"/>
              </a:ext>
            </a:extLst>
          </p:cNvPr>
          <p:cNvSpPr/>
          <p:nvPr/>
        </p:nvSpPr>
        <p:spPr>
          <a:xfrm>
            <a:off x="5711840" y="6434632"/>
            <a:ext cx="284054" cy="174661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4E3789-D362-03F8-7BDA-DD0811E88553}"/>
              </a:ext>
            </a:extLst>
          </p:cNvPr>
          <p:cNvSpPr txBox="1"/>
          <p:nvPr/>
        </p:nvSpPr>
        <p:spPr>
          <a:xfrm>
            <a:off x="6003207" y="6419582"/>
            <a:ext cx="1409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changes (require regression testing)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BA5E1BD-72AE-D3B9-4B6A-E4D778CE09C8}"/>
              </a:ext>
            </a:extLst>
          </p:cNvPr>
          <p:cNvSpPr/>
          <p:nvPr/>
        </p:nvSpPr>
        <p:spPr>
          <a:xfrm>
            <a:off x="455889" y="4226677"/>
            <a:ext cx="691727" cy="295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Siron AML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EB6C17-19DF-DEA0-0C1E-433DB9206E11}"/>
              </a:ext>
            </a:extLst>
          </p:cNvPr>
          <p:cNvSpPr/>
          <p:nvPr/>
        </p:nvSpPr>
        <p:spPr>
          <a:xfrm>
            <a:off x="446333" y="4826022"/>
            <a:ext cx="691263" cy="2174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132D9C2-2D24-0E4C-1A68-9FBDE0203364}"/>
              </a:ext>
            </a:extLst>
          </p:cNvPr>
          <p:cNvSpPr/>
          <p:nvPr/>
        </p:nvSpPr>
        <p:spPr>
          <a:xfrm>
            <a:off x="1372073" y="2838150"/>
            <a:ext cx="700189" cy="1974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E-Tax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4A81A9A-2B5A-8C48-2DF6-512AC35214E1}"/>
              </a:ext>
            </a:extLst>
          </p:cNvPr>
          <p:cNvSpPr/>
          <p:nvPr/>
        </p:nvSpPr>
        <p:spPr>
          <a:xfrm>
            <a:off x="2218268" y="4585185"/>
            <a:ext cx="806475" cy="1934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Control-M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DF06F5B-3D4C-12B1-B4F3-0D803F5941CF}"/>
              </a:ext>
            </a:extLst>
          </p:cNvPr>
          <p:cNvCxnSpPr>
            <a:cxnSpLocks/>
          </p:cNvCxnSpPr>
          <p:nvPr/>
        </p:nvCxnSpPr>
        <p:spPr>
          <a:xfrm>
            <a:off x="5044661" y="4865427"/>
            <a:ext cx="31543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63745265-CE5C-FA99-28A6-81F3C6C18AAB}"/>
              </a:ext>
            </a:extLst>
          </p:cNvPr>
          <p:cNvSpPr/>
          <p:nvPr/>
        </p:nvSpPr>
        <p:spPr>
          <a:xfrm>
            <a:off x="7134571" y="5330049"/>
            <a:ext cx="1087613" cy="2002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IRRS - LLD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448723-808F-4045-8F41-2BA7C318829E}"/>
              </a:ext>
            </a:extLst>
          </p:cNvPr>
          <p:cNvSpPr/>
          <p:nvPr/>
        </p:nvSpPr>
        <p:spPr>
          <a:xfrm>
            <a:off x="7131656" y="5017827"/>
            <a:ext cx="1087177" cy="2055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IRRS - LLL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176034-0BDB-A1DA-ADA3-074899F03C6A}"/>
              </a:ext>
            </a:extLst>
          </p:cNvPr>
          <p:cNvSpPr/>
          <p:nvPr/>
        </p:nvSpPr>
        <p:spPr>
          <a:xfrm>
            <a:off x="7125461" y="5628448"/>
            <a:ext cx="1105794" cy="2002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Obox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20AEF2E-1F96-C4D4-2B1F-3E8D23F45114}"/>
              </a:ext>
            </a:extLst>
          </p:cNvPr>
          <p:cNvSpPr/>
          <p:nvPr/>
        </p:nvSpPr>
        <p:spPr>
          <a:xfrm>
            <a:off x="7133826" y="4693380"/>
            <a:ext cx="1106212" cy="2224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LPS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132A6BA-68CF-90A9-8B13-CCCFB8B6706C}"/>
              </a:ext>
            </a:extLst>
          </p:cNvPr>
          <p:cNvSpPr/>
          <p:nvPr/>
        </p:nvSpPr>
        <p:spPr>
          <a:xfrm>
            <a:off x="1345194" y="4586295"/>
            <a:ext cx="700040" cy="192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PSDM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C8FDCD3-3073-17CE-EA6D-B418A5B40273}"/>
              </a:ext>
            </a:extLst>
          </p:cNvPr>
          <p:cNvSpPr/>
          <p:nvPr/>
        </p:nvSpPr>
        <p:spPr>
          <a:xfrm>
            <a:off x="5498744" y="4555401"/>
            <a:ext cx="962780" cy="436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Corporate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259DE0C-11C2-5F61-7C1B-7D0B2AE80302}"/>
              </a:ext>
            </a:extLst>
          </p:cNvPr>
          <p:cNvSpPr/>
          <p:nvPr/>
        </p:nvSpPr>
        <p:spPr>
          <a:xfrm>
            <a:off x="1346404" y="4226678"/>
            <a:ext cx="691727" cy="295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AML Feeder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065C203-3D71-16A1-B23F-F1FEDDC2BC9E}"/>
              </a:ext>
            </a:extLst>
          </p:cNvPr>
          <p:cNvSpPr/>
          <p:nvPr/>
        </p:nvSpPr>
        <p:spPr>
          <a:xfrm>
            <a:off x="2218698" y="4209995"/>
            <a:ext cx="806045" cy="321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Compliance Link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508996-978B-2ADF-7CF7-E955EFE2BC0A}"/>
              </a:ext>
            </a:extLst>
          </p:cNvPr>
          <p:cNvSpPr/>
          <p:nvPr/>
        </p:nvSpPr>
        <p:spPr>
          <a:xfrm>
            <a:off x="2218698" y="3958980"/>
            <a:ext cx="806045" cy="2078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Comandos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C39B6D2-EC84-ADA3-777A-00062EFB2DC1}"/>
              </a:ext>
            </a:extLst>
          </p:cNvPr>
          <p:cNvSpPr/>
          <p:nvPr/>
        </p:nvSpPr>
        <p:spPr>
          <a:xfrm>
            <a:off x="474214" y="3117828"/>
            <a:ext cx="695239" cy="341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 Payment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E97B3F2-D211-8C2C-03DD-BBCC89ECC827}"/>
              </a:ext>
            </a:extLst>
          </p:cNvPr>
          <p:cNvSpPr/>
          <p:nvPr/>
        </p:nvSpPr>
        <p:spPr>
          <a:xfrm>
            <a:off x="1373977" y="3117200"/>
            <a:ext cx="700190" cy="3348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 Payroll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6B66BA6-4490-315F-404D-D26265181A22}"/>
              </a:ext>
            </a:extLst>
          </p:cNvPr>
          <p:cNvSpPr/>
          <p:nvPr/>
        </p:nvSpPr>
        <p:spPr>
          <a:xfrm>
            <a:off x="1345194" y="4823788"/>
            <a:ext cx="695752" cy="192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C3486C8-0FD1-EC68-E29F-E5CF27764D27}"/>
              </a:ext>
            </a:extLst>
          </p:cNvPr>
          <p:cNvSpPr/>
          <p:nvPr/>
        </p:nvSpPr>
        <p:spPr>
          <a:xfrm>
            <a:off x="480393" y="4582950"/>
            <a:ext cx="652125" cy="195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SiCS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E8826B9-E872-5CE4-004A-AED93F4D03B4}"/>
              </a:ext>
            </a:extLst>
          </p:cNvPr>
          <p:cNvSpPr/>
          <p:nvPr/>
        </p:nvSpPr>
        <p:spPr>
          <a:xfrm>
            <a:off x="2219822" y="4829334"/>
            <a:ext cx="796620" cy="192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CDMS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2C5677C-C2DB-77F9-5DB9-301942A94008}"/>
              </a:ext>
            </a:extLst>
          </p:cNvPr>
          <p:cNvSpPr/>
          <p:nvPr/>
        </p:nvSpPr>
        <p:spPr>
          <a:xfrm>
            <a:off x="452981" y="5078541"/>
            <a:ext cx="679769" cy="2173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03404B-C75F-F61D-AFE1-ACCFC2190004}"/>
              </a:ext>
            </a:extLst>
          </p:cNvPr>
          <p:cNvSpPr/>
          <p:nvPr/>
        </p:nvSpPr>
        <p:spPr>
          <a:xfrm>
            <a:off x="7130309" y="5924039"/>
            <a:ext cx="1087613" cy="2002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IFRS 9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81BBD11-6150-5183-20A3-404BEAC04EC5}"/>
              </a:ext>
            </a:extLst>
          </p:cNvPr>
          <p:cNvSpPr/>
          <p:nvPr/>
        </p:nvSpPr>
        <p:spPr>
          <a:xfrm>
            <a:off x="7130310" y="3633497"/>
            <a:ext cx="1087613" cy="3355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Antasena Intraday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D6DD9FA-358B-DA65-9AC8-E24D96175536}"/>
              </a:ext>
            </a:extLst>
          </p:cNvPr>
          <p:cNvSpPr/>
          <p:nvPr/>
        </p:nvSpPr>
        <p:spPr>
          <a:xfrm>
            <a:off x="1336151" y="5070805"/>
            <a:ext cx="709083" cy="217359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HULFT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576D8E6-2513-A062-9510-C3307F3308E8}"/>
              </a:ext>
            </a:extLst>
          </p:cNvPr>
          <p:cNvSpPr/>
          <p:nvPr/>
        </p:nvSpPr>
        <p:spPr>
          <a:xfrm>
            <a:off x="2218698" y="5078541"/>
            <a:ext cx="802061" cy="2173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Springlake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6727589-3A71-BB8A-A65D-7495C7BE4C5B}"/>
              </a:ext>
            </a:extLst>
          </p:cNvPr>
          <p:cNvSpPr/>
          <p:nvPr/>
        </p:nvSpPr>
        <p:spPr>
          <a:xfrm>
            <a:off x="3646326" y="3987527"/>
            <a:ext cx="1179244" cy="2627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Doka-NG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F6614A6-641D-34B4-CE10-D891B96B6A18}"/>
              </a:ext>
            </a:extLst>
          </p:cNvPr>
          <p:cNvSpPr/>
          <p:nvPr/>
        </p:nvSpPr>
        <p:spPr>
          <a:xfrm>
            <a:off x="3644908" y="4868498"/>
            <a:ext cx="1180661" cy="245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Loan IQ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2DEF4BA-7FE6-9109-A11A-71D7E0FEC060}"/>
              </a:ext>
            </a:extLst>
          </p:cNvPr>
          <p:cNvSpPr/>
          <p:nvPr/>
        </p:nvSpPr>
        <p:spPr>
          <a:xfrm>
            <a:off x="3913722" y="6438343"/>
            <a:ext cx="284054" cy="174661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88F9380-E04B-F72B-06C6-FBB10B3E635A}"/>
              </a:ext>
            </a:extLst>
          </p:cNvPr>
          <p:cNvSpPr txBox="1"/>
          <p:nvPr/>
        </p:nvSpPr>
        <p:spPr>
          <a:xfrm>
            <a:off x="4215330" y="6425566"/>
            <a:ext cx="1307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Decommissioned/To be decommissioned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470D575-7089-F6CB-1E97-8EB5628F64BE}"/>
              </a:ext>
            </a:extLst>
          </p:cNvPr>
          <p:cNvSpPr/>
          <p:nvPr/>
        </p:nvSpPr>
        <p:spPr>
          <a:xfrm>
            <a:off x="458578" y="5352768"/>
            <a:ext cx="679769" cy="217359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D549FF8-7223-BE02-23B3-A91862FD72D2}"/>
              </a:ext>
            </a:extLst>
          </p:cNvPr>
          <p:cNvSpPr/>
          <p:nvPr/>
        </p:nvSpPr>
        <p:spPr>
          <a:xfrm>
            <a:off x="1341748" y="5345032"/>
            <a:ext cx="709083" cy="21735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Corona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CBE801B-89B4-218E-3676-5D4C28A14C7F}"/>
              </a:ext>
            </a:extLst>
          </p:cNvPr>
          <p:cNvSpPr/>
          <p:nvPr/>
        </p:nvSpPr>
        <p:spPr>
          <a:xfrm>
            <a:off x="2224295" y="5352768"/>
            <a:ext cx="802061" cy="21735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iPayCheque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F88A441-F47F-CBD6-3216-2F6468B1EA3F}"/>
              </a:ext>
            </a:extLst>
          </p:cNvPr>
          <p:cNvSpPr/>
          <p:nvPr/>
        </p:nvSpPr>
        <p:spPr>
          <a:xfrm>
            <a:off x="2275688" y="3102135"/>
            <a:ext cx="695239" cy="332525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Bank Persepsi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5C01D24-1345-825C-57C8-960C9C961AB3}"/>
              </a:ext>
            </a:extLst>
          </p:cNvPr>
          <p:cNvSpPr/>
          <p:nvPr/>
        </p:nvSpPr>
        <p:spPr>
          <a:xfrm>
            <a:off x="1331863" y="5632238"/>
            <a:ext cx="709083" cy="21735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e-Advice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B70EE73-D876-DAA0-7126-993E7232EC28}"/>
              </a:ext>
            </a:extLst>
          </p:cNvPr>
          <p:cNvSpPr/>
          <p:nvPr/>
        </p:nvSpPr>
        <p:spPr>
          <a:xfrm>
            <a:off x="1323607" y="5927002"/>
            <a:ext cx="709083" cy="21735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982AA85-CC12-2BC6-ABAE-0585E0623389}"/>
              </a:ext>
            </a:extLst>
          </p:cNvPr>
          <p:cNvSpPr/>
          <p:nvPr/>
        </p:nvSpPr>
        <p:spPr>
          <a:xfrm>
            <a:off x="455889" y="5632238"/>
            <a:ext cx="709083" cy="21735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Arteis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4163F9A-973E-0258-20CC-2066CC111075}"/>
              </a:ext>
            </a:extLst>
          </p:cNvPr>
          <p:cNvSpPr/>
          <p:nvPr/>
        </p:nvSpPr>
        <p:spPr>
          <a:xfrm>
            <a:off x="455889" y="5919476"/>
            <a:ext cx="709083" cy="21735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Arteval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092C94B-5706-2158-AF85-F18F188BD8E0}"/>
              </a:ext>
            </a:extLst>
          </p:cNvPr>
          <p:cNvSpPr/>
          <p:nvPr/>
        </p:nvSpPr>
        <p:spPr>
          <a:xfrm>
            <a:off x="2205354" y="5639326"/>
            <a:ext cx="802061" cy="59954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Corp Reg. Report:LKPBU, LHBU, LBU, LLL, LLD, PSAK 50/55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032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7540C8-2602-D4DF-73BD-28E15C9DDDF4}"/>
              </a:ext>
            </a:extLst>
          </p:cNvPr>
          <p:cNvSpPr txBox="1"/>
          <p:nvPr/>
        </p:nvSpPr>
        <p:spPr>
          <a:xfrm>
            <a:off x="25845" y="82167"/>
            <a:ext cx="59988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CBS PHASE 2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376FA-0877-C646-EDA5-C7329D7E8509}"/>
              </a:ext>
            </a:extLst>
          </p:cNvPr>
          <p:cNvCxnSpPr>
            <a:cxnSpLocks/>
          </p:cNvCxnSpPr>
          <p:nvPr/>
        </p:nvCxnSpPr>
        <p:spPr>
          <a:xfrm>
            <a:off x="111312" y="463004"/>
            <a:ext cx="6324521" cy="0"/>
          </a:xfrm>
          <a:prstGeom prst="line">
            <a:avLst/>
          </a:prstGeom>
          <a:ln w="3175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7A5E67-CB29-3D00-CB78-C7497995B9EB}"/>
              </a:ext>
            </a:extLst>
          </p:cNvPr>
          <p:cNvSpPr txBox="1"/>
          <p:nvPr/>
        </p:nvSpPr>
        <p:spPr>
          <a:xfrm>
            <a:off x="7268902" y="24292"/>
            <a:ext cx="4908828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/>
              </a:rPr>
              <a:t>Last Update 	   : Apr 2023</a:t>
            </a:r>
          </a:p>
          <a:p>
            <a:r>
              <a:rPr lang="en-US" sz="1100">
                <a:cs typeface="Calibri"/>
              </a:rPr>
              <a:t>PIC &amp; Contributor : </a:t>
            </a:r>
            <a:r>
              <a:rPr lang="en-US" sz="1100" err="1">
                <a:cs typeface="Calibri"/>
              </a:rPr>
              <a:t>Fajar;Liston</a:t>
            </a:r>
            <a:endParaRPr lang="en-US" sz="11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7AB126-E887-029D-CF15-38899F2FCAE4}"/>
              </a:ext>
            </a:extLst>
          </p:cNvPr>
          <p:cNvSpPr/>
          <p:nvPr/>
        </p:nvSpPr>
        <p:spPr>
          <a:xfrm>
            <a:off x="4550176" y="671274"/>
            <a:ext cx="3831128" cy="65457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SMBC HO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5F0EDA-105D-9D0D-4C9C-17CB5C5065EF}"/>
              </a:ext>
            </a:extLst>
          </p:cNvPr>
          <p:cNvSpPr/>
          <p:nvPr/>
        </p:nvSpPr>
        <p:spPr>
          <a:xfrm>
            <a:off x="95794" y="552549"/>
            <a:ext cx="8413833" cy="6237199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21200B-7BE4-1FB7-B77D-5E98AE3EAC99}"/>
              </a:ext>
            </a:extLst>
          </p:cNvPr>
          <p:cNvSpPr/>
          <p:nvPr/>
        </p:nvSpPr>
        <p:spPr>
          <a:xfrm>
            <a:off x="3449886" y="2252809"/>
            <a:ext cx="1577496" cy="128831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Core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D42305-2CB2-7F62-417D-82B74F4272CB}"/>
              </a:ext>
            </a:extLst>
          </p:cNvPr>
          <p:cNvSpPr/>
          <p:nvPr/>
        </p:nvSpPr>
        <p:spPr>
          <a:xfrm>
            <a:off x="5324211" y="5421093"/>
            <a:ext cx="1346001" cy="89481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F15948-57DF-035A-7342-E5E61684D7F8}"/>
              </a:ext>
            </a:extLst>
          </p:cNvPr>
          <p:cNvSpPr/>
          <p:nvPr/>
        </p:nvSpPr>
        <p:spPr>
          <a:xfrm>
            <a:off x="8617225" y="713174"/>
            <a:ext cx="3478981" cy="607657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A740D-DC5A-DB91-CDCD-33B490779F42}"/>
              </a:ext>
            </a:extLst>
          </p:cNvPr>
          <p:cNvSpPr txBox="1"/>
          <p:nvPr/>
        </p:nvSpPr>
        <p:spPr>
          <a:xfrm>
            <a:off x="8617224" y="524839"/>
            <a:ext cx="2878089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 Highlight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8B3949-1121-598D-6C1B-8734457BA591}"/>
              </a:ext>
            </a:extLst>
          </p:cNvPr>
          <p:cNvSpPr txBox="1"/>
          <p:nvPr/>
        </p:nvSpPr>
        <p:spPr>
          <a:xfrm>
            <a:off x="8617224" y="893363"/>
            <a:ext cx="34973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Core system &amp; product manufacturing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Since merger, 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BTPN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run </a:t>
            </a:r>
            <a:r>
              <a:rPr kumimoji="0" lang="id-ID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separate</a:t>
            </a: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core system</a:t>
            </a:r>
            <a:r>
              <a:rPr kumimoji="0" lang="id-ID" sz="12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 retail and corporate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 BFEQ as retail core system and T24 as corporate core system.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T24 as corporate core system </a:t>
            </a:r>
            <a:r>
              <a:rPr kumimoji="0" lang="id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also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function</a:t>
            </a:r>
            <a:r>
              <a:rPr kumimoji="0" lang="id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as </a:t>
            </a:r>
            <a:r>
              <a:rPr kumimoji="0" lang="id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rade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d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inance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orporate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oan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d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system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id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Now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BTPN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run </a:t>
            </a: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consolidated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CBS 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 retail and corporate core system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d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BFEQ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T24 has been </a:t>
            </a: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decommissioned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function</a:t>
            </a:r>
            <a:r>
              <a:rPr kumimoji="0" lang="id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d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Trade Finance </a:t>
            </a:r>
            <a:r>
              <a:rPr kumimoji="0" lang="id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d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Corporate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d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Loan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has </a:t>
            </a:r>
            <a:r>
              <a:rPr kumimoji="0" lang="id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been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d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externalized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d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Doka-NG and Loan IQ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id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respectively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Reporting System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On Progress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Integration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communication between system</a:t>
            </a:r>
            <a:r>
              <a:rPr kumimoji="0" lang="id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handled by enterprise integration system according to </a:t>
            </a:r>
            <a:r>
              <a:rPr kumimoji="0" lang="id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 of integration such as rest API, batch data, messaging and files.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EA6E74-B57F-607E-2569-27B57F4B00B9}"/>
              </a:ext>
            </a:extLst>
          </p:cNvPr>
          <p:cNvSpPr/>
          <p:nvPr/>
        </p:nvSpPr>
        <p:spPr>
          <a:xfrm>
            <a:off x="3644909" y="2531091"/>
            <a:ext cx="1180661" cy="3446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BFEQ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9D5AD3-E8AD-5182-2991-C93CCACD10B3}"/>
              </a:ext>
            </a:extLst>
          </p:cNvPr>
          <p:cNvSpPr/>
          <p:nvPr/>
        </p:nvSpPr>
        <p:spPr>
          <a:xfrm>
            <a:off x="3646326" y="3045137"/>
            <a:ext cx="1180661" cy="31137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T24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6E2565-20FC-8E5B-018C-4B409353DCBA}"/>
              </a:ext>
            </a:extLst>
          </p:cNvPr>
          <p:cNvSpPr/>
          <p:nvPr/>
        </p:nvSpPr>
        <p:spPr>
          <a:xfrm>
            <a:off x="5319664" y="2244964"/>
            <a:ext cx="1350549" cy="29784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E0AADA-CFAA-3470-EE24-B5A550D68E65}"/>
              </a:ext>
            </a:extLst>
          </p:cNvPr>
          <p:cNvSpPr/>
          <p:nvPr/>
        </p:nvSpPr>
        <p:spPr>
          <a:xfrm>
            <a:off x="7000271" y="2252746"/>
            <a:ext cx="1381033" cy="406097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Reporting System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2B45F4-7745-DE2F-C538-6C030AADA222}"/>
              </a:ext>
            </a:extLst>
          </p:cNvPr>
          <p:cNvSpPr/>
          <p:nvPr/>
        </p:nvSpPr>
        <p:spPr>
          <a:xfrm>
            <a:off x="5502960" y="3035387"/>
            <a:ext cx="975899" cy="3211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49AD27-9C20-94DF-03F9-3C8D6954C7A0}"/>
              </a:ext>
            </a:extLst>
          </p:cNvPr>
          <p:cNvSpPr/>
          <p:nvPr/>
        </p:nvSpPr>
        <p:spPr>
          <a:xfrm>
            <a:off x="5502960" y="3510990"/>
            <a:ext cx="962780" cy="3845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Lake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BE1287-20DE-B30A-C980-04CD3192F525}"/>
              </a:ext>
            </a:extLst>
          </p:cNvPr>
          <p:cNvSpPr/>
          <p:nvPr/>
        </p:nvSpPr>
        <p:spPr>
          <a:xfrm>
            <a:off x="7135833" y="2556211"/>
            <a:ext cx="1116495" cy="2128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Regla -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Antasena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47AF8D-513E-72BE-1CA1-F9CF92F6804B}"/>
              </a:ext>
            </a:extLst>
          </p:cNvPr>
          <p:cNvSpPr/>
          <p:nvPr/>
        </p:nvSpPr>
        <p:spPr>
          <a:xfrm>
            <a:off x="3437286" y="3677731"/>
            <a:ext cx="1595906" cy="75584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Trade Finance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B6D767-4F42-6946-A4A0-AFEB6608E898}"/>
              </a:ext>
            </a:extLst>
          </p:cNvPr>
          <p:cNvSpPr/>
          <p:nvPr/>
        </p:nvSpPr>
        <p:spPr>
          <a:xfrm>
            <a:off x="5540756" y="5769493"/>
            <a:ext cx="962780" cy="3204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EGL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924542-21F7-B50C-9841-FAB567819B44}"/>
              </a:ext>
            </a:extLst>
          </p:cNvPr>
          <p:cNvSpPr/>
          <p:nvPr/>
        </p:nvSpPr>
        <p:spPr>
          <a:xfrm>
            <a:off x="244774" y="663785"/>
            <a:ext cx="4156422" cy="66340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Front End System (Self Service &amp; Assisted)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05366D-E5A6-599E-FC09-F6CA94A7F867}"/>
              </a:ext>
            </a:extLst>
          </p:cNvPr>
          <p:cNvSpPr/>
          <p:nvPr/>
        </p:nvSpPr>
        <p:spPr>
          <a:xfrm>
            <a:off x="933323" y="932196"/>
            <a:ext cx="731752" cy="296298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Jenius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7FFAEF-AE49-5EE8-8EB5-C128D9EE4CA8}"/>
              </a:ext>
            </a:extLst>
          </p:cNvPr>
          <p:cNvSpPr/>
          <p:nvPr/>
        </p:nvSpPr>
        <p:spPr>
          <a:xfrm>
            <a:off x="2995007" y="936832"/>
            <a:ext cx="731752" cy="296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1CD763-E08E-568C-65FD-A2C31A474455}"/>
              </a:ext>
            </a:extLst>
          </p:cNvPr>
          <p:cNvSpPr/>
          <p:nvPr/>
        </p:nvSpPr>
        <p:spPr>
          <a:xfrm>
            <a:off x="244775" y="1427440"/>
            <a:ext cx="8136530" cy="71193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 &amp; Enterprise Integration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ABC371-2236-03FE-FB9A-4B7448BD4FA5}"/>
              </a:ext>
            </a:extLst>
          </p:cNvPr>
          <p:cNvSpPr/>
          <p:nvPr/>
        </p:nvSpPr>
        <p:spPr>
          <a:xfrm>
            <a:off x="5061885" y="933961"/>
            <a:ext cx="731753" cy="276717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SMAR&amp;TS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EB7BBE-08C4-9E6B-BB85-574F156A2F8D}"/>
              </a:ext>
            </a:extLst>
          </p:cNvPr>
          <p:cNvSpPr/>
          <p:nvPr/>
        </p:nvSpPr>
        <p:spPr>
          <a:xfrm>
            <a:off x="1775180" y="933960"/>
            <a:ext cx="1120690" cy="296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Akses Bisnis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386FD3-6E04-7560-01DA-25D152B13193}"/>
              </a:ext>
            </a:extLst>
          </p:cNvPr>
          <p:cNvSpPr/>
          <p:nvPr/>
        </p:nvSpPr>
        <p:spPr>
          <a:xfrm>
            <a:off x="1047025" y="1732686"/>
            <a:ext cx="1052167" cy="3049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Middleware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CAD53B-53A4-D72C-D40A-A6CDB4252567}"/>
              </a:ext>
            </a:extLst>
          </p:cNvPr>
          <p:cNvSpPr/>
          <p:nvPr/>
        </p:nvSpPr>
        <p:spPr>
          <a:xfrm>
            <a:off x="2208728" y="1734882"/>
            <a:ext cx="1131933" cy="3058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 </a:t>
            </a: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Gateway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821028-078E-ADE8-EBD3-EC4195BA8C7A}"/>
              </a:ext>
            </a:extLst>
          </p:cNvPr>
          <p:cNvSpPr/>
          <p:nvPr/>
        </p:nvSpPr>
        <p:spPr>
          <a:xfrm>
            <a:off x="3448725" y="1734882"/>
            <a:ext cx="1137498" cy="296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Enterprise Kafka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A80B68-2C0D-C575-25B1-326F3B2C837F}"/>
              </a:ext>
            </a:extLst>
          </p:cNvPr>
          <p:cNvSpPr/>
          <p:nvPr/>
        </p:nvSpPr>
        <p:spPr>
          <a:xfrm>
            <a:off x="4688206" y="1736459"/>
            <a:ext cx="640675" cy="296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MFT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D9BF8E-1EF8-65E4-29CB-CD0333215865}"/>
              </a:ext>
            </a:extLst>
          </p:cNvPr>
          <p:cNvSpPr/>
          <p:nvPr/>
        </p:nvSpPr>
        <p:spPr>
          <a:xfrm>
            <a:off x="3418391" y="4566229"/>
            <a:ext cx="1626270" cy="6679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Loan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AEB368-5FAB-36FA-AACC-21673CF49983}"/>
              </a:ext>
            </a:extLst>
          </p:cNvPr>
          <p:cNvSpPr/>
          <p:nvPr/>
        </p:nvSpPr>
        <p:spPr>
          <a:xfrm>
            <a:off x="5491858" y="2534119"/>
            <a:ext cx="985876" cy="3567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Regla DM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88DC06-C96E-FAFF-9FA2-75E8F4983F71}"/>
              </a:ext>
            </a:extLst>
          </p:cNvPr>
          <p:cNvSpPr/>
          <p:nvPr/>
        </p:nvSpPr>
        <p:spPr>
          <a:xfrm>
            <a:off x="5436310" y="1727688"/>
            <a:ext cx="1976688" cy="3058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Treasury Interface System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2E5C7F-2D61-34D6-AA32-2FC3A82BD55D}"/>
              </a:ext>
            </a:extLst>
          </p:cNvPr>
          <p:cNvSpPr/>
          <p:nvPr/>
        </p:nvSpPr>
        <p:spPr>
          <a:xfrm>
            <a:off x="240354" y="2255528"/>
            <a:ext cx="2966023" cy="12721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Payment &amp; Remittance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FB8992-52A9-E2DB-89FD-8ED0AC33A5E7}"/>
              </a:ext>
            </a:extLst>
          </p:cNvPr>
          <p:cNvSpPr/>
          <p:nvPr/>
        </p:nvSpPr>
        <p:spPr>
          <a:xfrm>
            <a:off x="240354" y="3666074"/>
            <a:ext cx="2966023" cy="26424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Surrounding Support Application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C889C9-1758-8BAB-C6E6-720F6C587A2C}"/>
              </a:ext>
            </a:extLst>
          </p:cNvPr>
          <p:cNvSpPr/>
          <p:nvPr/>
        </p:nvSpPr>
        <p:spPr>
          <a:xfrm>
            <a:off x="2275874" y="2825923"/>
            <a:ext cx="731752" cy="1903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SWIFT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BC4E00-C27D-6CB3-DCFC-DC40784568A2}"/>
              </a:ext>
            </a:extLst>
          </p:cNvPr>
          <p:cNvSpPr/>
          <p:nvPr/>
        </p:nvSpPr>
        <p:spPr>
          <a:xfrm>
            <a:off x="2275874" y="2539599"/>
            <a:ext cx="731752" cy="1903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AF164E-F589-FEEC-23C0-3913D68335F6}"/>
              </a:ext>
            </a:extLst>
          </p:cNvPr>
          <p:cNvSpPr/>
          <p:nvPr/>
        </p:nvSpPr>
        <p:spPr>
          <a:xfrm>
            <a:off x="1373976" y="2549958"/>
            <a:ext cx="692644" cy="1866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Switching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504446-40A3-C724-D0A6-923BB459E33C}"/>
              </a:ext>
            </a:extLst>
          </p:cNvPr>
          <p:cNvSpPr/>
          <p:nvPr/>
        </p:nvSpPr>
        <p:spPr>
          <a:xfrm>
            <a:off x="483714" y="2546207"/>
            <a:ext cx="695239" cy="1943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SKN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57273F6-3E29-A596-817C-67775534C875}"/>
              </a:ext>
            </a:extLst>
          </p:cNvPr>
          <p:cNvSpPr/>
          <p:nvPr/>
        </p:nvSpPr>
        <p:spPr>
          <a:xfrm>
            <a:off x="480394" y="2848166"/>
            <a:ext cx="695239" cy="1961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RTGS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5B99D5-D44B-BF1E-FCD4-DDBA1057025A}"/>
              </a:ext>
            </a:extLst>
          </p:cNvPr>
          <p:cNvSpPr/>
          <p:nvPr/>
        </p:nvSpPr>
        <p:spPr>
          <a:xfrm>
            <a:off x="7139276" y="3198844"/>
            <a:ext cx="1108965" cy="3287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Regla –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SLIK</a:t>
            </a: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Corporate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B044A5-D130-D29E-A1CC-05D669E2B10D}"/>
              </a:ext>
            </a:extLst>
          </p:cNvPr>
          <p:cNvSpPr/>
          <p:nvPr/>
        </p:nvSpPr>
        <p:spPr>
          <a:xfrm>
            <a:off x="7133826" y="4350137"/>
            <a:ext cx="1098313" cy="2447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IRRBB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A5B2A2-CC60-4CA2-0BD1-68B4D9A8ACAA}"/>
              </a:ext>
            </a:extLst>
          </p:cNvPr>
          <p:cNvSpPr/>
          <p:nvPr/>
        </p:nvSpPr>
        <p:spPr>
          <a:xfrm>
            <a:off x="7135833" y="2877680"/>
            <a:ext cx="1106212" cy="2128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Regla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NSFR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847D23-41AE-B7DD-BCD1-F7C380178E12}"/>
              </a:ext>
            </a:extLst>
          </p:cNvPr>
          <p:cNvSpPr/>
          <p:nvPr/>
        </p:nvSpPr>
        <p:spPr>
          <a:xfrm>
            <a:off x="450631" y="3960741"/>
            <a:ext cx="691264" cy="2065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SAS AML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AEF33D-F078-C380-D6A1-D1325D6B624F}"/>
              </a:ext>
            </a:extLst>
          </p:cNvPr>
          <p:cNvSpPr/>
          <p:nvPr/>
        </p:nvSpPr>
        <p:spPr>
          <a:xfrm>
            <a:off x="1325890" y="3964655"/>
            <a:ext cx="715055" cy="197422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Fircosoft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FA3D04-FD74-B62F-BF25-5440B95BC8E0}"/>
              </a:ext>
            </a:extLst>
          </p:cNvPr>
          <p:cNvSpPr/>
          <p:nvPr/>
        </p:nvSpPr>
        <p:spPr>
          <a:xfrm>
            <a:off x="7136005" y="4065313"/>
            <a:ext cx="1098087" cy="1951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 AML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4D8FDE-C18B-AE67-81D1-DB9854C22924}"/>
              </a:ext>
            </a:extLst>
          </p:cNvPr>
          <p:cNvSpPr/>
          <p:nvPr/>
        </p:nvSpPr>
        <p:spPr>
          <a:xfrm>
            <a:off x="5502960" y="4023565"/>
            <a:ext cx="962780" cy="436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Finance DataMart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3EB5659-20E8-0B7B-9D26-A210FE7EFC26}"/>
              </a:ext>
            </a:extLst>
          </p:cNvPr>
          <p:cNvSpPr/>
          <p:nvPr/>
        </p:nvSpPr>
        <p:spPr>
          <a:xfrm>
            <a:off x="5901236" y="933960"/>
            <a:ext cx="818290" cy="281378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GBR</a:t>
            </a: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(Tokyo)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A22AA3D-93EE-334F-F11F-D56D26BD8E57}"/>
              </a:ext>
            </a:extLst>
          </p:cNvPr>
          <p:cNvSpPr/>
          <p:nvPr/>
        </p:nvSpPr>
        <p:spPr>
          <a:xfrm>
            <a:off x="6823783" y="933961"/>
            <a:ext cx="1015176" cy="281378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iSM</a:t>
            </a: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(Tokyo)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86FCDA2-7FE4-1461-76C8-72F8364079DC}"/>
              </a:ext>
            </a:extLst>
          </p:cNvPr>
          <p:cNvCxnSpPr/>
          <p:nvPr/>
        </p:nvCxnSpPr>
        <p:spPr>
          <a:xfrm>
            <a:off x="6684834" y="3198110"/>
            <a:ext cx="31543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25F91C4-36F2-19A2-B533-341D5CD384D8}"/>
              </a:ext>
            </a:extLst>
          </p:cNvPr>
          <p:cNvCxnSpPr/>
          <p:nvPr/>
        </p:nvCxnSpPr>
        <p:spPr>
          <a:xfrm>
            <a:off x="6694623" y="5888166"/>
            <a:ext cx="31543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1337BBF-E3A3-5CA0-C435-D1D96DFD60BC}"/>
              </a:ext>
            </a:extLst>
          </p:cNvPr>
          <p:cNvCxnSpPr>
            <a:cxnSpLocks/>
          </p:cNvCxnSpPr>
          <p:nvPr/>
        </p:nvCxnSpPr>
        <p:spPr>
          <a:xfrm>
            <a:off x="5045792" y="2929141"/>
            <a:ext cx="31543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0BA0805-2423-D9EC-3B9D-FF66594C5416}"/>
              </a:ext>
            </a:extLst>
          </p:cNvPr>
          <p:cNvCxnSpPr>
            <a:cxnSpLocks/>
          </p:cNvCxnSpPr>
          <p:nvPr/>
        </p:nvCxnSpPr>
        <p:spPr>
          <a:xfrm>
            <a:off x="5045792" y="4057367"/>
            <a:ext cx="31543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56507F9-3AD8-9CA3-664E-5EFF1BFB19F8}"/>
              </a:ext>
            </a:extLst>
          </p:cNvPr>
          <p:cNvSpPr/>
          <p:nvPr/>
        </p:nvSpPr>
        <p:spPr>
          <a:xfrm>
            <a:off x="486883" y="6441093"/>
            <a:ext cx="284054" cy="1746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4AA68A0-96B1-9F19-1882-CCD8DC70ABC0}"/>
              </a:ext>
            </a:extLst>
          </p:cNvPr>
          <p:cNvSpPr/>
          <p:nvPr/>
        </p:nvSpPr>
        <p:spPr>
          <a:xfrm>
            <a:off x="2046276" y="6443680"/>
            <a:ext cx="284054" cy="1746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562EAE-25A6-87FE-A793-46DB20CE4566}"/>
              </a:ext>
            </a:extLst>
          </p:cNvPr>
          <p:cNvSpPr txBox="1"/>
          <p:nvPr/>
        </p:nvSpPr>
        <p:spPr>
          <a:xfrm>
            <a:off x="766197" y="6419582"/>
            <a:ext cx="1227869" cy="248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 Application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A7ADD14-5CC5-C517-8569-021EB9595AB9}"/>
              </a:ext>
            </a:extLst>
          </p:cNvPr>
          <p:cNvSpPr txBox="1"/>
          <p:nvPr/>
        </p:nvSpPr>
        <p:spPr>
          <a:xfrm>
            <a:off x="2356699" y="6407899"/>
            <a:ext cx="17779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Enhanced Application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CDA1015-39EE-8BA9-FE00-F56BDC1844D8}"/>
              </a:ext>
            </a:extLst>
          </p:cNvPr>
          <p:cNvSpPr/>
          <p:nvPr/>
        </p:nvSpPr>
        <p:spPr>
          <a:xfrm>
            <a:off x="5711840" y="6434632"/>
            <a:ext cx="284054" cy="174661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4E3789-D362-03F8-7BDA-DD0811E88553}"/>
              </a:ext>
            </a:extLst>
          </p:cNvPr>
          <p:cNvSpPr txBox="1"/>
          <p:nvPr/>
        </p:nvSpPr>
        <p:spPr>
          <a:xfrm>
            <a:off x="6003207" y="6419582"/>
            <a:ext cx="1409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changes (require regression testing)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BA5E1BD-72AE-D3B9-4B6A-E4D778CE09C8}"/>
              </a:ext>
            </a:extLst>
          </p:cNvPr>
          <p:cNvSpPr/>
          <p:nvPr/>
        </p:nvSpPr>
        <p:spPr>
          <a:xfrm>
            <a:off x="455889" y="4226677"/>
            <a:ext cx="691727" cy="295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Siron AML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EB6C17-19DF-DEA0-0C1E-433DB9206E11}"/>
              </a:ext>
            </a:extLst>
          </p:cNvPr>
          <p:cNvSpPr/>
          <p:nvPr/>
        </p:nvSpPr>
        <p:spPr>
          <a:xfrm>
            <a:off x="446333" y="4826022"/>
            <a:ext cx="691263" cy="2174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132D9C2-2D24-0E4C-1A68-9FBDE0203364}"/>
              </a:ext>
            </a:extLst>
          </p:cNvPr>
          <p:cNvSpPr/>
          <p:nvPr/>
        </p:nvSpPr>
        <p:spPr>
          <a:xfrm>
            <a:off x="1372073" y="2838150"/>
            <a:ext cx="700189" cy="1974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E-Tax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4A81A9A-2B5A-8C48-2DF6-512AC35214E1}"/>
              </a:ext>
            </a:extLst>
          </p:cNvPr>
          <p:cNvSpPr/>
          <p:nvPr/>
        </p:nvSpPr>
        <p:spPr>
          <a:xfrm>
            <a:off x="2218268" y="4585185"/>
            <a:ext cx="806475" cy="1934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Control-M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DF06F5B-3D4C-12B1-B4F3-0D803F5941CF}"/>
              </a:ext>
            </a:extLst>
          </p:cNvPr>
          <p:cNvCxnSpPr>
            <a:cxnSpLocks/>
          </p:cNvCxnSpPr>
          <p:nvPr/>
        </p:nvCxnSpPr>
        <p:spPr>
          <a:xfrm>
            <a:off x="5044661" y="4865427"/>
            <a:ext cx="31543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63745265-CE5C-FA99-28A6-81F3C6C18AAB}"/>
              </a:ext>
            </a:extLst>
          </p:cNvPr>
          <p:cNvSpPr/>
          <p:nvPr/>
        </p:nvSpPr>
        <p:spPr>
          <a:xfrm>
            <a:off x="7134571" y="5330049"/>
            <a:ext cx="1087613" cy="2002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IRRS - LLD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448723-808F-4045-8F41-2BA7C318829E}"/>
              </a:ext>
            </a:extLst>
          </p:cNvPr>
          <p:cNvSpPr/>
          <p:nvPr/>
        </p:nvSpPr>
        <p:spPr>
          <a:xfrm>
            <a:off x="7131656" y="5017827"/>
            <a:ext cx="1087177" cy="2055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IRRS - LLL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176034-0BDB-A1DA-ADA3-074899F03C6A}"/>
              </a:ext>
            </a:extLst>
          </p:cNvPr>
          <p:cNvSpPr/>
          <p:nvPr/>
        </p:nvSpPr>
        <p:spPr>
          <a:xfrm>
            <a:off x="7125461" y="5628448"/>
            <a:ext cx="1105794" cy="2002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Obox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20AEF2E-1F96-C4D4-2B1F-3E8D23F45114}"/>
              </a:ext>
            </a:extLst>
          </p:cNvPr>
          <p:cNvSpPr/>
          <p:nvPr/>
        </p:nvSpPr>
        <p:spPr>
          <a:xfrm>
            <a:off x="7133826" y="4693380"/>
            <a:ext cx="1106212" cy="2224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LPS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132A6BA-68CF-90A9-8B13-CCCFB8B6706C}"/>
              </a:ext>
            </a:extLst>
          </p:cNvPr>
          <p:cNvSpPr/>
          <p:nvPr/>
        </p:nvSpPr>
        <p:spPr>
          <a:xfrm>
            <a:off x="1345194" y="4586295"/>
            <a:ext cx="700040" cy="192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PSDM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C8FDCD3-3073-17CE-EA6D-B418A5B40273}"/>
              </a:ext>
            </a:extLst>
          </p:cNvPr>
          <p:cNvSpPr/>
          <p:nvPr/>
        </p:nvSpPr>
        <p:spPr>
          <a:xfrm>
            <a:off x="5498744" y="4555401"/>
            <a:ext cx="962780" cy="436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Corporate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259DE0C-11C2-5F61-7C1B-7D0B2AE80302}"/>
              </a:ext>
            </a:extLst>
          </p:cNvPr>
          <p:cNvSpPr/>
          <p:nvPr/>
        </p:nvSpPr>
        <p:spPr>
          <a:xfrm>
            <a:off x="1346404" y="4226678"/>
            <a:ext cx="691727" cy="295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AML Feeder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065C203-3D71-16A1-B23F-F1FEDDC2BC9E}"/>
              </a:ext>
            </a:extLst>
          </p:cNvPr>
          <p:cNvSpPr/>
          <p:nvPr/>
        </p:nvSpPr>
        <p:spPr>
          <a:xfrm>
            <a:off x="2218698" y="4209995"/>
            <a:ext cx="806045" cy="321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Compliance Link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508996-978B-2ADF-7CF7-E955EFE2BC0A}"/>
              </a:ext>
            </a:extLst>
          </p:cNvPr>
          <p:cNvSpPr/>
          <p:nvPr/>
        </p:nvSpPr>
        <p:spPr>
          <a:xfrm>
            <a:off x="2218698" y="3958980"/>
            <a:ext cx="806045" cy="2078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Comandos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C39B6D2-EC84-ADA3-777A-00062EFB2DC1}"/>
              </a:ext>
            </a:extLst>
          </p:cNvPr>
          <p:cNvSpPr/>
          <p:nvPr/>
        </p:nvSpPr>
        <p:spPr>
          <a:xfrm>
            <a:off x="474214" y="3117828"/>
            <a:ext cx="695239" cy="341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 Payment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E97B3F2-D211-8C2C-03DD-BBCC89ECC827}"/>
              </a:ext>
            </a:extLst>
          </p:cNvPr>
          <p:cNvSpPr/>
          <p:nvPr/>
        </p:nvSpPr>
        <p:spPr>
          <a:xfrm>
            <a:off x="1373977" y="3117200"/>
            <a:ext cx="700190" cy="3348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 Payroll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6B66BA6-4490-315F-404D-D26265181A22}"/>
              </a:ext>
            </a:extLst>
          </p:cNvPr>
          <p:cNvSpPr/>
          <p:nvPr/>
        </p:nvSpPr>
        <p:spPr>
          <a:xfrm>
            <a:off x="1345194" y="4823788"/>
            <a:ext cx="695752" cy="192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C3486C8-0FD1-EC68-E29F-E5CF27764D27}"/>
              </a:ext>
            </a:extLst>
          </p:cNvPr>
          <p:cNvSpPr/>
          <p:nvPr/>
        </p:nvSpPr>
        <p:spPr>
          <a:xfrm>
            <a:off x="480393" y="4582950"/>
            <a:ext cx="652125" cy="195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SiCS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E8826B9-E872-5CE4-004A-AED93F4D03B4}"/>
              </a:ext>
            </a:extLst>
          </p:cNvPr>
          <p:cNvSpPr/>
          <p:nvPr/>
        </p:nvSpPr>
        <p:spPr>
          <a:xfrm>
            <a:off x="2219822" y="4829334"/>
            <a:ext cx="796620" cy="192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CDMS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2C5677C-C2DB-77F9-5DB9-301942A94008}"/>
              </a:ext>
            </a:extLst>
          </p:cNvPr>
          <p:cNvSpPr/>
          <p:nvPr/>
        </p:nvSpPr>
        <p:spPr>
          <a:xfrm>
            <a:off x="452981" y="5078541"/>
            <a:ext cx="679769" cy="2173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03404B-C75F-F61D-AFE1-ACCFC2190004}"/>
              </a:ext>
            </a:extLst>
          </p:cNvPr>
          <p:cNvSpPr/>
          <p:nvPr/>
        </p:nvSpPr>
        <p:spPr>
          <a:xfrm>
            <a:off x="7130309" y="5924039"/>
            <a:ext cx="1087613" cy="2002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IFRS 9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81BBD11-6150-5183-20A3-404BEAC04EC5}"/>
              </a:ext>
            </a:extLst>
          </p:cNvPr>
          <p:cNvSpPr/>
          <p:nvPr/>
        </p:nvSpPr>
        <p:spPr>
          <a:xfrm>
            <a:off x="7130310" y="3633497"/>
            <a:ext cx="1087613" cy="3355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Antasena Intraday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D6DD9FA-358B-DA65-9AC8-E24D96175536}"/>
              </a:ext>
            </a:extLst>
          </p:cNvPr>
          <p:cNvSpPr/>
          <p:nvPr/>
        </p:nvSpPr>
        <p:spPr>
          <a:xfrm>
            <a:off x="1336151" y="5070805"/>
            <a:ext cx="709083" cy="217359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HULFT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576D8E6-2513-A062-9510-C3307F3308E8}"/>
              </a:ext>
            </a:extLst>
          </p:cNvPr>
          <p:cNvSpPr/>
          <p:nvPr/>
        </p:nvSpPr>
        <p:spPr>
          <a:xfrm>
            <a:off x="2218698" y="5078541"/>
            <a:ext cx="802061" cy="2173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Springlake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6727589-3A71-BB8A-A65D-7495C7BE4C5B}"/>
              </a:ext>
            </a:extLst>
          </p:cNvPr>
          <p:cNvSpPr/>
          <p:nvPr/>
        </p:nvSpPr>
        <p:spPr>
          <a:xfrm>
            <a:off x="3646326" y="3987527"/>
            <a:ext cx="1179244" cy="2627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Doka-NG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F6614A6-641D-34B4-CE10-D891B96B6A18}"/>
              </a:ext>
            </a:extLst>
          </p:cNvPr>
          <p:cNvSpPr/>
          <p:nvPr/>
        </p:nvSpPr>
        <p:spPr>
          <a:xfrm>
            <a:off x="3644908" y="4868498"/>
            <a:ext cx="1180661" cy="245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Loan IQ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2DEF4BA-7FE6-9109-A11A-71D7E0FEC060}"/>
              </a:ext>
            </a:extLst>
          </p:cNvPr>
          <p:cNvSpPr/>
          <p:nvPr/>
        </p:nvSpPr>
        <p:spPr>
          <a:xfrm>
            <a:off x="3913722" y="6438343"/>
            <a:ext cx="284054" cy="174661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88F9380-E04B-F72B-06C6-FBB10B3E635A}"/>
              </a:ext>
            </a:extLst>
          </p:cNvPr>
          <p:cNvSpPr txBox="1"/>
          <p:nvPr/>
        </p:nvSpPr>
        <p:spPr>
          <a:xfrm>
            <a:off x="4215330" y="6425566"/>
            <a:ext cx="1307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Decommissioned/To be decommissioned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470D575-7089-F6CB-1E97-8EB5628F64BE}"/>
              </a:ext>
            </a:extLst>
          </p:cNvPr>
          <p:cNvSpPr/>
          <p:nvPr/>
        </p:nvSpPr>
        <p:spPr>
          <a:xfrm>
            <a:off x="458578" y="5352768"/>
            <a:ext cx="679769" cy="217359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D549FF8-7223-BE02-23B3-A91862FD72D2}"/>
              </a:ext>
            </a:extLst>
          </p:cNvPr>
          <p:cNvSpPr/>
          <p:nvPr/>
        </p:nvSpPr>
        <p:spPr>
          <a:xfrm>
            <a:off x="1341748" y="5345032"/>
            <a:ext cx="709083" cy="21735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Corona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CBE801B-89B4-218E-3676-5D4C28A14C7F}"/>
              </a:ext>
            </a:extLst>
          </p:cNvPr>
          <p:cNvSpPr/>
          <p:nvPr/>
        </p:nvSpPr>
        <p:spPr>
          <a:xfrm>
            <a:off x="2224295" y="5352768"/>
            <a:ext cx="802061" cy="21735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iPayCheque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F88A441-F47F-CBD6-3216-2F6468B1EA3F}"/>
              </a:ext>
            </a:extLst>
          </p:cNvPr>
          <p:cNvSpPr/>
          <p:nvPr/>
        </p:nvSpPr>
        <p:spPr>
          <a:xfrm>
            <a:off x="2275688" y="3102135"/>
            <a:ext cx="695239" cy="332525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Bank Persepsi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5C01D24-1345-825C-57C8-960C9C961AB3}"/>
              </a:ext>
            </a:extLst>
          </p:cNvPr>
          <p:cNvSpPr/>
          <p:nvPr/>
        </p:nvSpPr>
        <p:spPr>
          <a:xfrm>
            <a:off x="1331863" y="5632238"/>
            <a:ext cx="709083" cy="21735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e-Advice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B70EE73-D876-DAA0-7126-993E7232EC28}"/>
              </a:ext>
            </a:extLst>
          </p:cNvPr>
          <p:cNvSpPr/>
          <p:nvPr/>
        </p:nvSpPr>
        <p:spPr>
          <a:xfrm>
            <a:off x="1323607" y="5927002"/>
            <a:ext cx="709083" cy="21735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982AA85-CC12-2BC6-ABAE-0585E0623389}"/>
              </a:ext>
            </a:extLst>
          </p:cNvPr>
          <p:cNvSpPr/>
          <p:nvPr/>
        </p:nvSpPr>
        <p:spPr>
          <a:xfrm>
            <a:off x="455889" y="5632238"/>
            <a:ext cx="709083" cy="21735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Arteis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4163F9A-973E-0258-20CC-2066CC111075}"/>
              </a:ext>
            </a:extLst>
          </p:cNvPr>
          <p:cNvSpPr/>
          <p:nvPr/>
        </p:nvSpPr>
        <p:spPr>
          <a:xfrm>
            <a:off x="455889" y="5919476"/>
            <a:ext cx="709083" cy="21735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Arteval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092C94B-5706-2158-AF85-F18F188BD8E0}"/>
              </a:ext>
            </a:extLst>
          </p:cNvPr>
          <p:cNvSpPr/>
          <p:nvPr/>
        </p:nvSpPr>
        <p:spPr>
          <a:xfrm>
            <a:off x="2205354" y="5639326"/>
            <a:ext cx="802061" cy="59954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Corp Reg. Report:LKPBU, LHBU, LBU, LLL, LLD, PSAK 50/55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020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68DE04-159C-E58D-9C9D-6985FB54088F}"/>
              </a:ext>
            </a:extLst>
          </p:cNvPr>
          <p:cNvSpPr txBox="1"/>
          <p:nvPr/>
        </p:nvSpPr>
        <p:spPr>
          <a:xfrm>
            <a:off x="510901" y="4187293"/>
            <a:ext cx="457319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Strategic Cost Management 2023-2025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4A752-1EEE-4F33-90D4-26FB9BBA47AD}"/>
              </a:ext>
            </a:extLst>
          </p:cNvPr>
          <p:cNvSpPr txBox="1"/>
          <p:nvPr/>
        </p:nvSpPr>
        <p:spPr>
          <a:xfrm>
            <a:off x="7143314" y="4628280"/>
            <a:ext cx="316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Cost Avoidance Achieved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5D4D5-54A6-1C9C-E167-3AC6467A9DE8}"/>
              </a:ext>
            </a:extLst>
          </p:cNvPr>
          <p:cNvSpPr txBox="1"/>
          <p:nvPr/>
        </p:nvSpPr>
        <p:spPr>
          <a:xfrm>
            <a:off x="5142629" y="4614672"/>
            <a:ext cx="2240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Cost Saving Achieved</a:t>
            </a:r>
          </a:p>
        </p:txBody>
      </p:sp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4520823C-24C8-7DB9-8000-90C9464539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5" y="4611397"/>
            <a:ext cx="4741119" cy="18618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1D0AE2-8A9D-2AFB-CDED-381315FD4BA7}"/>
              </a:ext>
            </a:extLst>
          </p:cNvPr>
          <p:cNvSpPr txBox="1"/>
          <p:nvPr/>
        </p:nvSpPr>
        <p:spPr>
          <a:xfrm>
            <a:off x="5223424" y="5619928"/>
            <a:ext cx="497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 progress decommissioning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5B6523-867E-207E-C103-4103084DAA9E}"/>
              </a:ext>
            </a:extLst>
          </p:cNvPr>
          <p:cNvSpPr txBox="1"/>
          <p:nvPr/>
        </p:nvSpPr>
        <p:spPr>
          <a:xfrm>
            <a:off x="4799095" y="5058355"/>
            <a:ext cx="1912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3200" b="1" kern="0" dirty="0">
                <a:solidFill>
                  <a:srgbClr val="0070C0"/>
                </a:solidFill>
                <a:latin typeface="Arial"/>
                <a:sym typeface="Arial"/>
              </a:rPr>
              <a:t>40</a:t>
            </a:r>
            <a:r>
              <a:rPr lang="en-ID" sz="3200" b="1" kern="0" dirty="0">
                <a:solidFill>
                  <a:srgbClr val="0070C0"/>
                </a:solidFill>
                <a:latin typeface="Arial"/>
                <a:sym typeface="Arial"/>
              </a:rPr>
              <a:t> </a:t>
            </a:r>
            <a:r>
              <a:rPr lang="en-ID" sz="1600" b="1" kern="0" dirty="0">
                <a:solidFill>
                  <a:srgbClr val="0070C0"/>
                </a:solidFill>
                <a:latin typeface="Arial"/>
                <a:sym typeface="Arial"/>
              </a:rPr>
              <a:t>app</a:t>
            </a:r>
            <a:endParaRPr kumimoji="0" lang="en-ID" sz="32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676319-4BFC-FB2C-6A5A-0E2151999D24}"/>
              </a:ext>
            </a:extLst>
          </p:cNvPr>
          <p:cNvSpPr txBox="1"/>
          <p:nvPr/>
        </p:nvSpPr>
        <p:spPr>
          <a:xfrm>
            <a:off x="7155037" y="4127450"/>
            <a:ext cx="1912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3200" b="1" kern="0" dirty="0">
                <a:solidFill>
                  <a:srgbClr val="0070C0"/>
                </a:solidFill>
                <a:latin typeface="Arial"/>
                <a:sym typeface="Arial"/>
              </a:rPr>
              <a:t>8.</a:t>
            </a:r>
            <a:r>
              <a:rPr lang="en-ID" sz="3200" b="1" kern="0" dirty="0">
                <a:solidFill>
                  <a:srgbClr val="0070C0"/>
                </a:solidFill>
                <a:latin typeface="Arial"/>
                <a:sym typeface="Arial"/>
              </a:rPr>
              <a:t>948 </a:t>
            </a:r>
            <a:r>
              <a:rPr lang="en-ID" sz="1600" b="1" kern="0" dirty="0" err="1">
                <a:solidFill>
                  <a:srgbClr val="0070C0"/>
                </a:solidFill>
                <a:latin typeface="Arial"/>
                <a:sym typeface="Arial"/>
              </a:rPr>
              <a:t>mio</a:t>
            </a:r>
            <a:endParaRPr kumimoji="0" lang="en-ID" sz="32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29B58-5E2A-0F9F-F3BD-A7988322A0A9}"/>
              </a:ext>
            </a:extLst>
          </p:cNvPr>
          <p:cNvSpPr txBox="1"/>
          <p:nvPr/>
        </p:nvSpPr>
        <p:spPr>
          <a:xfrm>
            <a:off x="5120449" y="4096455"/>
            <a:ext cx="1912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3200" b="1" kern="0" dirty="0">
                <a:solidFill>
                  <a:srgbClr val="0070C0"/>
                </a:solidFill>
                <a:latin typeface="Arial"/>
                <a:sym typeface="Arial"/>
              </a:rPr>
              <a:t>8.</a:t>
            </a:r>
            <a:r>
              <a:rPr lang="en-ID" sz="3200" b="1" kern="0" dirty="0">
                <a:solidFill>
                  <a:srgbClr val="0070C0"/>
                </a:solidFill>
                <a:latin typeface="Arial"/>
                <a:sym typeface="Arial"/>
              </a:rPr>
              <a:t>167 </a:t>
            </a:r>
            <a:r>
              <a:rPr lang="en-ID" sz="1600" b="1" kern="0" dirty="0" err="1">
                <a:solidFill>
                  <a:srgbClr val="0070C0"/>
                </a:solidFill>
                <a:latin typeface="Arial"/>
                <a:sym typeface="Arial"/>
              </a:rPr>
              <a:t>mio</a:t>
            </a:r>
            <a:endParaRPr kumimoji="0" lang="en-ID" sz="32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9D4F1C-1483-7565-93E8-D3D71638B66A}"/>
              </a:ext>
            </a:extLst>
          </p:cNvPr>
          <p:cNvSpPr txBox="1"/>
          <p:nvPr/>
        </p:nvSpPr>
        <p:spPr>
          <a:xfrm>
            <a:off x="6262817" y="5081625"/>
            <a:ext cx="1912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3200" b="1" kern="0" dirty="0">
                <a:solidFill>
                  <a:srgbClr val="0070C0"/>
                </a:solidFill>
                <a:latin typeface="Arial"/>
                <a:sym typeface="Arial"/>
              </a:rPr>
              <a:t>105</a:t>
            </a:r>
            <a:r>
              <a:rPr lang="en-ID" sz="3200" b="1" kern="0" dirty="0">
                <a:solidFill>
                  <a:srgbClr val="0070C0"/>
                </a:solidFill>
                <a:latin typeface="Arial"/>
                <a:sym typeface="Arial"/>
              </a:rPr>
              <a:t> </a:t>
            </a:r>
            <a:r>
              <a:rPr lang="en-ID" sz="1600" b="1" kern="0" dirty="0">
                <a:solidFill>
                  <a:srgbClr val="0070C0"/>
                </a:solidFill>
                <a:latin typeface="Arial"/>
                <a:sym typeface="Arial"/>
              </a:rPr>
              <a:t>server</a:t>
            </a:r>
            <a:endParaRPr kumimoji="0" lang="en-ID" sz="32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C13FE2-515D-1DAE-DE7E-FFB9D988E0B9}"/>
              </a:ext>
            </a:extLst>
          </p:cNvPr>
          <p:cNvSpPr txBox="1"/>
          <p:nvPr/>
        </p:nvSpPr>
        <p:spPr>
          <a:xfrm>
            <a:off x="447339" y="190331"/>
            <a:ext cx="4784284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IT Strategic Plan 2022 - 2026</a:t>
            </a:r>
          </a:p>
        </p:txBody>
      </p:sp>
      <p:pic>
        <p:nvPicPr>
          <p:cNvPr id="17" name="Picture 1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A84FB0E7-33B9-EDA5-801A-DED6FB526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25" y="547403"/>
            <a:ext cx="9356912" cy="201074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44BA8C-1C17-7431-7A1F-1C54F2B58BC4}"/>
              </a:ext>
            </a:extLst>
          </p:cNvPr>
          <p:cNvCxnSpPr/>
          <p:nvPr/>
        </p:nvCxnSpPr>
        <p:spPr>
          <a:xfrm>
            <a:off x="7143314" y="4096455"/>
            <a:ext cx="0" cy="8567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9733D9-0ACE-7E92-F4B5-C1771D686BB2}"/>
              </a:ext>
            </a:extLst>
          </p:cNvPr>
          <p:cNvSpPr txBox="1"/>
          <p:nvPr/>
        </p:nvSpPr>
        <p:spPr>
          <a:xfrm>
            <a:off x="447339" y="2545884"/>
            <a:ext cx="8872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3 initiatives have been </a:t>
            </a:r>
            <a:r>
              <a:rPr lang="en-US" sz="1800" b="1" dirty="0">
                <a:latin typeface="+mn-lt"/>
              </a:rPr>
              <a:t>successfully implemented , </a:t>
            </a:r>
            <a:r>
              <a:rPr lang="en-US" sz="1800" dirty="0">
                <a:latin typeface="+mn-lt"/>
              </a:rPr>
              <a:t>and 1 initiative has been dropped.</a:t>
            </a:r>
            <a:endParaRPr lang="en-ID" sz="1800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4C102B-3B9D-7C2D-0747-E1CDC51A02DD}"/>
              </a:ext>
            </a:extLst>
          </p:cNvPr>
          <p:cNvSpPr txBox="1"/>
          <p:nvPr/>
        </p:nvSpPr>
        <p:spPr>
          <a:xfrm>
            <a:off x="447339" y="2910379"/>
            <a:ext cx="108562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transfer knowledge between CISO and IT Team will be gradually handed over and effective per July 1 </a:t>
            </a:r>
            <a:r>
              <a:rPr lang="en-ID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</a:t>
            </a:r>
            <a:r>
              <a:rPr lang="en-ID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2023 the </a:t>
            </a:r>
            <a:r>
              <a:rPr lang="en-ID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CISO Team will continue to execute the Cyber Security Roadmap.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25768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7540C8-2602-D4DF-73BD-28E15C9DDDF4}"/>
              </a:ext>
            </a:extLst>
          </p:cNvPr>
          <p:cNvSpPr txBox="1"/>
          <p:nvPr/>
        </p:nvSpPr>
        <p:spPr>
          <a:xfrm>
            <a:off x="25845" y="82167"/>
            <a:ext cx="59988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Architecture of CBS Consolidation (JFMF)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376FA-0877-C646-EDA5-C7329D7E8509}"/>
              </a:ext>
            </a:extLst>
          </p:cNvPr>
          <p:cNvCxnSpPr>
            <a:cxnSpLocks/>
          </p:cNvCxnSpPr>
          <p:nvPr/>
        </p:nvCxnSpPr>
        <p:spPr>
          <a:xfrm>
            <a:off x="111312" y="463004"/>
            <a:ext cx="6324521" cy="0"/>
          </a:xfrm>
          <a:prstGeom prst="line">
            <a:avLst/>
          </a:prstGeom>
          <a:ln w="3175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7A5E67-CB29-3D00-CB78-C7497995B9EB}"/>
              </a:ext>
            </a:extLst>
          </p:cNvPr>
          <p:cNvSpPr txBox="1"/>
          <p:nvPr/>
        </p:nvSpPr>
        <p:spPr>
          <a:xfrm>
            <a:off x="7268902" y="24292"/>
            <a:ext cx="4908828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/>
              </a:rPr>
              <a:t>Last Update 	   : </a:t>
            </a:r>
          </a:p>
          <a:p>
            <a:r>
              <a:rPr lang="en-US" sz="1100">
                <a:cs typeface="Calibri"/>
              </a:rPr>
              <a:t>PIC &amp; Contributor : </a:t>
            </a:r>
            <a:endParaRPr lang="en-US" sz="11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7AB126-E887-029D-CF15-38899F2FCAE4}"/>
              </a:ext>
            </a:extLst>
          </p:cNvPr>
          <p:cNvSpPr/>
          <p:nvPr/>
        </p:nvSpPr>
        <p:spPr>
          <a:xfrm>
            <a:off x="4550176" y="671274"/>
            <a:ext cx="3831128" cy="65457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SMBC HO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5F0EDA-105D-9D0D-4C9C-17CB5C5065EF}"/>
              </a:ext>
            </a:extLst>
          </p:cNvPr>
          <p:cNvSpPr/>
          <p:nvPr/>
        </p:nvSpPr>
        <p:spPr>
          <a:xfrm>
            <a:off x="95794" y="552549"/>
            <a:ext cx="8413833" cy="6237199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21200B-7BE4-1FB7-B77D-5E98AE3EAC99}"/>
              </a:ext>
            </a:extLst>
          </p:cNvPr>
          <p:cNvSpPr/>
          <p:nvPr/>
        </p:nvSpPr>
        <p:spPr>
          <a:xfrm>
            <a:off x="3449886" y="2252809"/>
            <a:ext cx="1577496" cy="185970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Core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D42305-2CB2-7F62-417D-82B74F4272CB}"/>
              </a:ext>
            </a:extLst>
          </p:cNvPr>
          <p:cNvSpPr/>
          <p:nvPr/>
        </p:nvSpPr>
        <p:spPr>
          <a:xfrm>
            <a:off x="5324211" y="5421093"/>
            <a:ext cx="1346001" cy="89481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F15948-57DF-035A-7342-E5E61684D7F8}"/>
              </a:ext>
            </a:extLst>
          </p:cNvPr>
          <p:cNvSpPr/>
          <p:nvPr/>
        </p:nvSpPr>
        <p:spPr>
          <a:xfrm>
            <a:off x="8617225" y="713174"/>
            <a:ext cx="3478981" cy="607657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A740D-DC5A-DB91-CDCD-33B490779F42}"/>
              </a:ext>
            </a:extLst>
          </p:cNvPr>
          <p:cNvSpPr txBox="1"/>
          <p:nvPr/>
        </p:nvSpPr>
        <p:spPr>
          <a:xfrm>
            <a:off x="8617224" y="524839"/>
            <a:ext cx="2878089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 Highlight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8B3949-1121-598D-6C1B-8734457BA591}"/>
              </a:ext>
            </a:extLst>
          </p:cNvPr>
          <p:cNvSpPr txBox="1"/>
          <p:nvPr/>
        </p:nvSpPr>
        <p:spPr>
          <a:xfrm>
            <a:off x="8617224" y="893363"/>
            <a:ext cx="34973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Core system &amp; product manufacturing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Core functionality od JFAST will be migrated by EQ as main CBS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Calibri"/>
              </a:rPr>
              <a:t>Non core function will be implemented in JOFIS and FES/BES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lang="en-US" sz="1200" dirty="0">
              <a:solidFill>
                <a:prstClr val="black"/>
              </a:solidFill>
              <a:latin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Reporting System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downstream and reporting system  </a:t>
            </a: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feed by </a:t>
            </a:r>
            <a:r>
              <a:rPr kumimoji="0" lang="en-US" sz="12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Management </a:t>
            </a: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layer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 data repository for consolidating information from any source including core system, some reporting system feed by semi manual.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Integration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communication between system</a:t>
            </a:r>
            <a:r>
              <a:rPr kumimoji="0" lang="id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handled by enterprise integration system according to </a:t>
            </a:r>
            <a:r>
              <a:rPr kumimoji="0" lang="id-ID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</a:t>
            </a: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type of integration such as rest API, batch data, messaging and files.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EA6E74-B57F-607E-2569-27B57F4B00B9}"/>
              </a:ext>
            </a:extLst>
          </p:cNvPr>
          <p:cNvSpPr/>
          <p:nvPr/>
        </p:nvSpPr>
        <p:spPr>
          <a:xfrm>
            <a:off x="3644909" y="2531091"/>
            <a:ext cx="1180661" cy="3446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BFEQ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9D5AD3-E8AD-5182-2991-C93CCACD10B3}"/>
              </a:ext>
            </a:extLst>
          </p:cNvPr>
          <p:cNvSpPr/>
          <p:nvPr/>
        </p:nvSpPr>
        <p:spPr>
          <a:xfrm>
            <a:off x="3646326" y="3323431"/>
            <a:ext cx="1180661" cy="31137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T24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6E2565-20FC-8E5B-018C-4B409353DCBA}"/>
              </a:ext>
            </a:extLst>
          </p:cNvPr>
          <p:cNvSpPr/>
          <p:nvPr/>
        </p:nvSpPr>
        <p:spPr>
          <a:xfrm>
            <a:off x="5319664" y="2244964"/>
            <a:ext cx="1350549" cy="297840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E0AADA-CFAA-3470-EE24-B5A550D68E65}"/>
              </a:ext>
            </a:extLst>
          </p:cNvPr>
          <p:cNvSpPr/>
          <p:nvPr/>
        </p:nvSpPr>
        <p:spPr>
          <a:xfrm>
            <a:off x="7000271" y="2252746"/>
            <a:ext cx="1381033" cy="406097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Reporting System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2B45F4-7745-DE2F-C538-6C030AADA222}"/>
              </a:ext>
            </a:extLst>
          </p:cNvPr>
          <p:cNvSpPr/>
          <p:nvPr/>
        </p:nvSpPr>
        <p:spPr>
          <a:xfrm>
            <a:off x="5502960" y="3035387"/>
            <a:ext cx="975899" cy="3211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49AD27-9C20-94DF-03F9-3C8D6954C7A0}"/>
              </a:ext>
            </a:extLst>
          </p:cNvPr>
          <p:cNvSpPr/>
          <p:nvPr/>
        </p:nvSpPr>
        <p:spPr>
          <a:xfrm>
            <a:off x="5502960" y="3510990"/>
            <a:ext cx="962780" cy="3845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Lake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BE1287-20DE-B30A-C980-04CD3192F525}"/>
              </a:ext>
            </a:extLst>
          </p:cNvPr>
          <p:cNvSpPr/>
          <p:nvPr/>
        </p:nvSpPr>
        <p:spPr>
          <a:xfrm>
            <a:off x="7135833" y="2556211"/>
            <a:ext cx="1116495" cy="2128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Regla -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Antasena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47AF8D-513E-72BE-1CA1-F9CF92F6804B}"/>
              </a:ext>
            </a:extLst>
          </p:cNvPr>
          <p:cNvSpPr/>
          <p:nvPr/>
        </p:nvSpPr>
        <p:spPr>
          <a:xfrm>
            <a:off x="3437286" y="4274079"/>
            <a:ext cx="1595906" cy="75584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Trade Finance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B6D767-4F42-6946-A4A0-AFEB6608E898}"/>
              </a:ext>
            </a:extLst>
          </p:cNvPr>
          <p:cNvSpPr/>
          <p:nvPr/>
        </p:nvSpPr>
        <p:spPr>
          <a:xfrm>
            <a:off x="5540756" y="5769493"/>
            <a:ext cx="962780" cy="3204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EGL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924542-21F7-B50C-9841-FAB567819B44}"/>
              </a:ext>
            </a:extLst>
          </p:cNvPr>
          <p:cNvSpPr/>
          <p:nvPr/>
        </p:nvSpPr>
        <p:spPr>
          <a:xfrm>
            <a:off x="244774" y="663785"/>
            <a:ext cx="4156422" cy="66340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Front End System (Self Service &amp; Assisted)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05366D-E5A6-599E-FC09-F6CA94A7F867}"/>
              </a:ext>
            </a:extLst>
          </p:cNvPr>
          <p:cNvSpPr/>
          <p:nvPr/>
        </p:nvSpPr>
        <p:spPr>
          <a:xfrm>
            <a:off x="933323" y="932196"/>
            <a:ext cx="731752" cy="296298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Jenius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7FFAEF-AE49-5EE8-8EB5-C128D9EE4CA8}"/>
              </a:ext>
            </a:extLst>
          </p:cNvPr>
          <p:cNvSpPr/>
          <p:nvPr/>
        </p:nvSpPr>
        <p:spPr>
          <a:xfrm>
            <a:off x="2995007" y="936832"/>
            <a:ext cx="731752" cy="296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1CD763-E08E-568C-65FD-A2C31A474455}"/>
              </a:ext>
            </a:extLst>
          </p:cNvPr>
          <p:cNvSpPr/>
          <p:nvPr/>
        </p:nvSpPr>
        <p:spPr>
          <a:xfrm>
            <a:off x="244775" y="1427440"/>
            <a:ext cx="8136530" cy="71193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 &amp; Enterprise Integration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ABC371-2236-03FE-FB9A-4B7448BD4FA5}"/>
              </a:ext>
            </a:extLst>
          </p:cNvPr>
          <p:cNvSpPr/>
          <p:nvPr/>
        </p:nvSpPr>
        <p:spPr>
          <a:xfrm>
            <a:off x="5061885" y="933961"/>
            <a:ext cx="731753" cy="276717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SMAR&amp;TS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EB7BBE-08C4-9E6B-BB85-574F156A2F8D}"/>
              </a:ext>
            </a:extLst>
          </p:cNvPr>
          <p:cNvSpPr/>
          <p:nvPr/>
        </p:nvSpPr>
        <p:spPr>
          <a:xfrm>
            <a:off x="1775180" y="933960"/>
            <a:ext cx="1120690" cy="296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Akses Bisnis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386FD3-6E04-7560-01DA-25D152B13193}"/>
              </a:ext>
            </a:extLst>
          </p:cNvPr>
          <p:cNvSpPr/>
          <p:nvPr/>
        </p:nvSpPr>
        <p:spPr>
          <a:xfrm>
            <a:off x="1047025" y="1732686"/>
            <a:ext cx="1052167" cy="3049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Middleware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CAD53B-53A4-D72C-D40A-A6CDB4252567}"/>
              </a:ext>
            </a:extLst>
          </p:cNvPr>
          <p:cNvSpPr/>
          <p:nvPr/>
        </p:nvSpPr>
        <p:spPr>
          <a:xfrm>
            <a:off x="2208728" y="1734882"/>
            <a:ext cx="1131933" cy="3058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 </a:t>
            </a: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Gateway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821028-078E-ADE8-EBD3-EC4195BA8C7A}"/>
              </a:ext>
            </a:extLst>
          </p:cNvPr>
          <p:cNvSpPr/>
          <p:nvPr/>
        </p:nvSpPr>
        <p:spPr>
          <a:xfrm>
            <a:off x="3448725" y="1734882"/>
            <a:ext cx="1137498" cy="296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Enterprise Kafka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A80B68-2C0D-C575-25B1-326F3B2C837F}"/>
              </a:ext>
            </a:extLst>
          </p:cNvPr>
          <p:cNvSpPr/>
          <p:nvPr/>
        </p:nvSpPr>
        <p:spPr>
          <a:xfrm>
            <a:off x="4688206" y="1736459"/>
            <a:ext cx="640675" cy="296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MFT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D9BF8E-1EF8-65E4-29CB-CD0333215865}"/>
              </a:ext>
            </a:extLst>
          </p:cNvPr>
          <p:cNvSpPr/>
          <p:nvPr/>
        </p:nvSpPr>
        <p:spPr>
          <a:xfrm>
            <a:off x="3418391" y="5268596"/>
            <a:ext cx="1626270" cy="66794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Loan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AEB368-5FAB-36FA-AACC-21673CF49983}"/>
              </a:ext>
            </a:extLst>
          </p:cNvPr>
          <p:cNvSpPr/>
          <p:nvPr/>
        </p:nvSpPr>
        <p:spPr>
          <a:xfrm>
            <a:off x="5491858" y="2534119"/>
            <a:ext cx="985876" cy="3567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Regla DM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88DC06-C96E-FAFF-9FA2-75E8F4983F71}"/>
              </a:ext>
            </a:extLst>
          </p:cNvPr>
          <p:cNvSpPr/>
          <p:nvPr/>
        </p:nvSpPr>
        <p:spPr>
          <a:xfrm>
            <a:off x="5436310" y="1727688"/>
            <a:ext cx="1976688" cy="3058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Treasury Interface System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42E5C7F-2D61-34D6-AA32-2FC3A82BD55D}"/>
              </a:ext>
            </a:extLst>
          </p:cNvPr>
          <p:cNvSpPr/>
          <p:nvPr/>
        </p:nvSpPr>
        <p:spPr>
          <a:xfrm>
            <a:off x="240354" y="2255528"/>
            <a:ext cx="2966023" cy="12721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Payment &amp; Remittance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FB8992-52A9-E2DB-89FD-8ED0AC33A5E7}"/>
              </a:ext>
            </a:extLst>
          </p:cNvPr>
          <p:cNvSpPr/>
          <p:nvPr/>
        </p:nvSpPr>
        <p:spPr>
          <a:xfrm>
            <a:off x="240354" y="3666074"/>
            <a:ext cx="2966023" cy="264241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Surrounding Support Application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C889C9-1758-8BAB-C6E6-720F6C587A2C}"/>
              </a:ext>
            </a:extLst>
          </p:cNvPr>
          <p:cNvSpPr/>
          <p:nvPr/>
        </p:nvSpPr>
        <p:spPr>
          <a:xfrm>
            <a:off x="2275874" y="2825923"/>
            <a:ext cx="731752" cy="1903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SWIFT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BC4E00-C27D-6CB3-DCFC-DC40784568A2}"/>
              </a:ext>
            </a:extLst>
          </p:cNvPr>
          <p:cNvSpPr/>
          <p:nvPr/>
        </p:nvSpPr>
        <p:spPr>
          <a:xfrm>
            <a:off x="2275874" y="2539599"/>
            <a:ext cx="731752" cy="1903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AF164E-F589-FEEC-23C0-3913D68335F6}"/>
              </a:ext>
            </a:extLst>
          </p:cNvPr>
          <p:cNvSpPr/>
          <p:nvPr/>
        </p:nvSpPr>
        <p:spPr>
          <a:xfrm>
            <a:off x="1373976" y="2549958"/>
            <a:ext cx="692644" cy="1866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Switching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504446-40A3-C724-D0A6-923BB459E33C}"/>
              </a:ext>
            </a:extLst>
          </p:cNvPr>
          <p:cNvSpPr/>
          <p:nvPr/>
        </p:nvSpPr>
        <p:spPr>
          <a:xfrm>
            <a:off x="483714" y="2546207"/>
            <a:ext cx="695239" cy="1943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SKN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57273F6-3E29-A596-817C-67775534C875}"/>
              </a:ext>
            </a:extLst>
          </p:cNvPr>
          <p:cNvSpPr/>
          <p:nvPr/>
        </p:nvSpPr>
        <p:spPr>
          <a:xfrm>
            <a:off x="480394" y="2848166"/>
            <a:ext cx="695239" cy="1961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RTGS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5B99D5-D44B-BF1E-FCD4-DDBA1057025A}"/>
              </a:ext>
            </a:extLst>
          </p:cNvPr>
          <p:cNvSpPr/>
          <p:nvPr/>
        </p:nvSpPr>
        <p:spPr>
          <a:xfrm>
            <a:off x="7139276" y="3198844"/>
            <a:ext cx="1108965" cy="3287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Regla –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SLIK</a:t>
            </a: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Corporate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B044A5-D130-D29E-A1CC-05D669E2B10D}"/>
              </a:ext>
            </a:extLst>
          </p:cNvPr>
          <p:cNvSpPr/>
          <p:nvPr/>
        </p:nvSpPr>
        <p:spPr>
          <a:xfrm>
            <a:off x="7133826" y="4350137"/>
            <a:ext cx="1098313" cy="2447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IRRBB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A5B2A2-CC60-4CA2-0BD1-68B4D9A8ACAA}"/>
              </a:ext>
            </a:extLst>
          </p:cNvPr>
          <p:cNvSpPr/>
          <p:nvPr/>
        </p:nvSpPr>
        <p:spPr>
          <a:xfrm>
            <a:off x="7135833" y="2877680"/>
            <a:ext cx="1106212" cy="2128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Regla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NSFR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847D23-41AE-B7DD-BCD1-F7C380178E12}"/>
              </a:ext>
            </a:extLst>
          </p:cNvPr>
          <p:cNvSpPr/>
          <p:nvPr/>
        </p:nvSpPr>
        <p:spPr>
          <a:xfrm>
            <a:off x="450631" y="3960741"/>
            <a:ext cx="691264" cy="2065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SAS AML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AEF33D-F078-C380-D6A1-D1325D6B624F}"/>
              </a:ext>
            </a:extLst>
          </p:cNvPr>
          <p:cNvSpPr/>
          <p:nvPr/>
        </p:nvSpPr>
        <p:spPr>
          <a:xfrm>
            <a:off x="1325890" y="3964655"/>
            <a:ext cx="715055" cy="197422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Fircosoft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FA3D04-FD74-B62F-BF25-5440B95BC8E0}"/>
              </a:ext>
            </a:extLst>
          </p:cNvPr>
          <p:cNvSpPr/>
          <p:nvPr/>
        </p:nvSpPr>
        <p:spPr>
          <a:xfrm>
            <a:off x="7136005" y="4065313"/>
            <a:ext cx="1098087" cy="1951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 AML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4D8FDE-C18B-AE67-81D1-DB9854C22924}"/>
              </a:ext>
            </a:extLst>
          </p:cNvPr>
          <p:cNvSpPr/>
          <p:nvPr/>
        </p:nvSpPr>
        <p:spPr>
          <a:xfrm>
            <a:off x="5502960" y="4023565"/>
            <a:ext cx="962780" cy="436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Finance DataMart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3EB5659-20E8-0B7B-9D26-A210FE7EFC26}"/>
              </a:ext>
            </a:extLst>
          </p:cNvPr>
          <p:cNvSpPr/>
          <p:nvPr/>
        </p:nvSpPr>
        <p:spPr>
          <a:xfrm>
            <a:off x="5901236" y="933960"/>
            <a:ext cx="818290" cy="281378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GBR</a:t>
            </a: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(Tokyo)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A22AA3D-93EE-334F-F11F-D56D26BD8E57}"/>
              </a:ext>
            </a:extLst>
          </p:cNvPr>
          <p:cNvSpPr/>
          <p:nvPr/>
        </p:nvSpPr>
        <p:spPr>
          <a:xfrm>
            <a:off x="6823783" y="933961"/>
            <a:ext cx="1015176" cy="281378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iSM</a:t>
            </a: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(Tokyo)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86FCDA2-7FE4-1461-76C8-72F8364079DC}"/>
              </a:ext>
            </a:extLst>
          </p:cNvPr>
          <p:cNvCxnSpPr/>
          <p:nvPr/>
        </p:nvCxnSpPr>
        <p:spPr>
          <a:xfrm>
            <a:off x="6684834" y="3198110"/>
            <a:ext cx="31543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25F91C4-36F2-19A2-B533-341D5CD384D8}"/>
              </a:ext>
            </a:extLst>
          </p:cNvPr>
          <p:cNvCxnSpPr/>
          <p:nvPr/>
        </p:nvCxnSpPr>
        <p:spPr>
          <a:xfrm>
            <a:off x="6694623" y="5888166"/>
            <a:ext cx="31543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1337BBF-E3A3-5CA0-C435-D1D96DFD60BC}"/>
              </a:ext>
            </a:extLst>
          </p:cNvPr>
          <p:cNvCxnSpPr>
            <a:cxnSpLocks/>
          </p:cNvCxnSpPr>
          <p:nvPr/>
        </p:nvCxnSpPr>
        <p:spPr>
          <a:xfrm>
            <a:off x="5045792" y="2929141"/>
            <a:ext cx="31543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0BA0805-2423-D9EC-3B9D-FF66594C5416}"/>
              </a:ext>
            </a:extLst>
          </p:cNvPr>
          <p:cNvCxnSpPr>
            <a:cxnSpLocks/>
          </p:cNvCxnSpPr>
          <p:nvPr/>
        </p:nvCxnSpPr>
        <p:spPr>
          <a:xfrm>
            <a:off x="5045792" y="4653715"/>
            <a:ext cx="31543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56507F9-3AD8-9CA3-664E-5EFF1BFB19F8}"/>
              </a:ext>
            </a:extLst>
          </p:cNvPr>
          <p:cNvSpPr/>
          <p:nvPr/>
        </p:nvSpPr>
        <p:spPr>
          <a:xfrm>
            <a:off x="486883" y="6496511"/>
            <a:ext cx="284054" cy="1746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4AA68A0-96B1-9F19-1882-CCD8DC70ABC0}"/>
              </a:ext>
            </a:extLst>
          </p:cNvPr>
          <p:cNvSpPr/>
          <p:nvPr/>
        </p:nvSpPr>
        <p:spPr>
          <a:xfrm>
            <a:off x="2046276" y="6443680"/>
            <a:ext cx="284054" cy="1746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562EAE-25A6-87FE-A793-46DB20CE4566}"/>
              </a:ext>
            </a:extLst>
          </p:cNvPr>
          <p:cNvSpPr txBox="1"/>
          <p:nvPr/>
        </p:nvSpPr>
        <p:spPr>
          <a:xfrm>
            <a:off x="766197" y="6419582"/>
            <a:ext cx="1227869" cy="248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 Application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A7ADD14-5CC5-C517-8569-021EB9595AB9}"/>
              </a:ext>
            </a:extLst>
          </p:cNvPr>
          <p:cNvSpPr txBox="1"/>
          <p:nvPr/>
        </p:nvSpPr>
        <p:spPr>
          <a:xfrm>
            <a:off x="2356699" y="6407899"/>
            <a:ext cx="17779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Enhanced Application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CDA1015-39EE-8BA9-FE00-F56BDC1844D8}"/>
              </a:ext>
            </a:extLst>
          </p:cNvPr>
          <p:cNvSpPr/>
          <p:nvPr/>
        </p:nvSpPr>
        <p:spPr>
          <a:xfrm>
            <a:off x="5711840" y="6434632"/>
            <a:ext cx="284054" cy="174661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4E3789-D362-03F8-7BDA-DD0811E88553}"/>
              </a:ext>
            </a:extLst>
          </p:cNvPr>
          <p:cNvSpPr txBox="1"/>
          <p:nvPr/>
        </p:nvSpPr>
        <p:spPr>
          <a:xfrm>
            <a:off x="6003207" y="6419582"/>
            <a:ext cx="1409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changes (require regression testing)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BA5E1BD-72AE-D3B9-4B6A-E4D778CE09C8}"/>
              </a:ext>
            </a:extLst>
          </p:cNvPr>
          <p:cNvSpPr/>
          <p:nvPr/>
        </p:nvSpPr>
        <p:spPr>
          <a:xfrm>
            <a:off x="455889" y="4226677"/>
            <a:ext cx="691727" cy="295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Siron AML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EB6C17-19DF-DEA0-0C1E-433DB9206E11}"/>
              </a:ext>
            </a:extLst>
          </p:cNvPr>
          <p:cNvSpPr/>
          <p:nvPr/>
        </p:nvSpPr>
        <p:spPr>
          <a:xfrm>
            <a:off x="446333" y="4826022"/>
            <a:ext cx="691263" cy="2174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132D9C2-2D24-0E4C-1A68-9FBDE0203364}"/>
              </a:ext>
            </a:extLst>
          </p:cNvPr>
          <p:cNvSpPr/>
          <p:nvPr/>
        </p:nvSpPr>
        <p:spPr>
          <a:xfrm>
            <a:off x="1372073" y="2838150"/>
            <a:ext cx="700189" cy="1974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E-Tax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4A81A9A-2B5A-8C48-2DF6-512AC35214E1}"/>
              </a:ext>
            </a:extLst>
          </p:cNvPr>
          <p:cNvSpPr/>
          <p:nvPr/>
        </p:nvSpPr>
        <p:spPr>
          <a:xfrm>
            <a:off x="2218268" y="4585185"/>
            <a:ext cx="806475" cy="1934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Control-M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DF06F5B-3D4C-12B1-B4F3-0D803F5941CF}"/>
              </a:ext>
            </a:extLst>
          </p:cNvPr>
          <p:cNvCxnSpPr>
            <a:cxnSpLocks/>
          </p:cNvCxnSpPr>
          <p:nvPr/>
        </p:nvCxnSpPr>
        <p:spPr>
          <a:xfrm>
            <a:off x="5044661" y="5236486"/>
            <a:ext cx="31543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63745265-CE5C-FA99-28A6-81F3C6C18AAB}"/>
              </a:ext>
            </a:extLst>
          </p:cNvPr>
          <p:cNvSpPr/>
          <p:nvPr/>
        </p:nvSpPr>
        <p:spPr>
          <a:xfrm>
            <a:off x="7134571" y="5330049"/>
            <a:ext cx="1087613" cy="2002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IRRS - LLD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448723-808F-4045-8F41-2BA7C318829E}"/>
              </a:ext>
            </a:extLst>
          </p:cNvPr>
          <p:cNvSpPr/>
          <p:nvPr/>
        </p:nvSpPr>
        <p:spPr>
          <a:xfrm>
            <a:off x="7131656" y="5017827"/>
            <a:ext cx="1087177" cy="2055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IRRS - LLL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176034-0BDB-A1DA-ADA3-074899F03C6A}"/>
              </a:ext>
            </a:extLst>
          </p:cNvPr>
          <p:cNvSpPr/>
          <p:nvPr/>
        </p:nvSpPr>
        <p:spPr>
          <a:xfrm>
            <a:off x="7125461" y="5628448"/>
            <a:ext cx="1105794" cy="2002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Obox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20AEF2E-1F96-C4D4-2B1F-3E8D23F45114}"/>
              </a:ext>
            </a:extLst>
          </p:cNvPr>
          <p:cNvSpPr/>
          <p:nvPr/>
        </p:nvSpPr>
        <p:spPr>
          <a:xfrm>
            <a:off x="7133826" y="4693380"/>
            <a:ext cx="1106212" cy="2224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LPS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132A6BA-68CF-90A9-8B13-CCCFB8B6706C}"/>
              </a:ext>
            </a:extLst>
          </p:cNvPr>
          <p:cNvSpPr/>
          <p:nvPr/>
        </p:nvSpPr>
        <p:spPr>
          <a:xfrm>
            <a:off x="1345194" y="4586295"/>
            <a:ext cx="700040" cy="192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PSDM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C8FDCD3-3073-17CE-EA6D-B418A5B40273}"/>
              </a:ext>
            </a:extLst>
          </p:cNvPr>
          <p:cNvSpPr/>
          <p:nvPr/>
        </p:nvSpPr>
        <p:spPr>
          <a:xfrm>
            <a:off x="5498744" y="4555401"/>
            <a:ext cx="962780" cy="436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Corporate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259DE0C-11C2-5F61-7C1B-7D0B2AE80302}"/>
              </a:ext>
            </a:extLst>
          </p:cNvPr>
          <p:cNvSpPr/>
          <p:nvPr/>
        </p:nvSpPr>
        <p:spPr>
          <a:xfrm>
            <a:off x="1346404" y="4226678"/>
            <a:ext cx="691727" cy="2951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AML Feeder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065C203-3D71-16A1-B23F-F1FEDDC2BC9E}"/>
              </a:ext>
            </a:extLst>
          </p:cNvPr>
          <p:cNvSpPr/>
          <p:nvPr/>
        </p:nvSpPr>
        <p:spPr>
          <a:xfrm>
            <a:off x="2218698" y="4209995"/>
            <a:ext cx="806045" cy="321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Compliance Link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508996-978B-2ADF-7CF7-E955EFE2BC0A}"/>
              </a:ext>
            </a:extLst>
          </p:cNvPr>
          <p:cNvSpPr/>
          <p:nvPr/>
        </p:nvSpPr>
        <p:spPr>
          <a:xfrm>
            <a:off x="2218698" y="3958980"/>
            <a:ext cx="806045" cy="2078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Comandos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C39B6D2-EC84-ADA3-777A-00062EFB2DC1}"/>
              </a:ext>
            </a:extLst>
          </p:cNvPr>
          <p:cNvSpPr/>
          <p:nvPr/>
        </p:nvSpPr>
        <p:spPr>
          <a:xfrm>
            <a:off x="474214" y="3117828"/>
            <a:ext cx="695239" cy="341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 Payment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E97B3F2-D211-8C2C-03DD-BBCC89ECC827}"/>
              </a:ext>
            </a:extLst>
          </p:cNvPr>
          <p:cNvSpPr/>
          <p:nvPr/>
        </p:nvSpPr>
        <p:spPr>
          <a:xfrm>
            <a:off x="1373977" y="3117200"/>
            <a:ext cx="700190" cy="3348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 Payroll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6B66BA6-4490-315F-404D-D26265181A22}"/>
              </a:ext>
            </a:extLst>
          </p:cNvPr>
          <p:cNvSpPr/>
          <p:nvPr/>
        </p:nvSpPr>
        <p:spPr>
          <a:xfrm>
            <a:off x="1345194" y="4823788"/>
            <a:ext cx="695752" cy="192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C3486C8-0FD1-EC68-E29F-E5CF27764D27}"/>
              </a:ext>
            </a:extLst>
          </p:cNvPr>
          <p:cNvSpPr/>
          <p:nvPr/>
        </p:nvSpPr>
        <p:spPr>
          <a:xfrm>
            <a:off x="480393" y="4582950"/>
            <a:ext cx="652125" cy="195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SiCS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E8826B9-E872-5CE4-004A-AED93F4D03B4}"/>
              </a:ext>
            </a:extLst>
          </p:cNvPr>
          <p:cNvSpPr/>
          <p:nvPr/>
        </p:nvSpPr>
        <p:spPr>
          <a:xfrm>
            <a:off x="2219822" y="4829334"/>
            <a:ext cx="796620" cy="192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CDMS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2C5677C-C2DB-77F9-5DB9-301942A94008}"/>
              </a:ext>
            </a:extLst>
          </p:cNvPr>
          <p:cNvSpPr/>
          <p:nvPr/>
        </p:nvSpPr>
        <p:spPr>
          <a:xfrm>
            <a:off x="452981" y="5078541"/>
            <a:ext cx="679769" cy="2173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03404B-C75F-F61D-AFE1-ACCFC2190004}"/>
              </a:ext>
            </a:extLst>
          </p:cNvPr>
          <p:cNvSpPr/>
          <p:nvPr/>
        </p:nvSpPr>
        <p:spPr>
          <a:xfrm>
            <a:off x="7130309" y="5924039"/>
            <a:ext cx="1087613" cy="2002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IFRS 9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81BBD11-6150-5183-20A3-404BEAC04EC5}"/>
              </a:ext>
            </a:extLst>
          </p:cNvPr>
          <p:cNvSpPr/>
          <p:nvPr/>
        </p:nvSpPr>
        <p:spPr>
          <a:xfrm>
            <a:off x="7130310" y="3633497"/>
            <a:ext cx="1087613" cy="3355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Antasena Intraday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D6DD9FA-358B-DA65-9AC8-E24D96175536}"/>
              </a:ext>
            </a:extLst>
          </p:cNvPr>
          <p:cNvSpPr/>
          <p:nvPr/>
        </p:nvSpPr>
        <p:spPr>
          <a:xfrm>
            <a:off x="1336151" y="5070805"/>
            <a:ext cx="709083" cy="217359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HULFT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576D8E6-2513-A062-9510-C3307F3308E8}"/>
              </a:ext>
            </a:extLst>
          </p:cNvPr>
          <p:cNvSpPr/>
          <p:nvPr/>
        </p:nvSpPr>
        <p:spPr>
          <a:xfrm>
            <a:off x="2218698" y="5078541"/>
            <a:ext cx="802061" cy="2173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Springlake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6727589-3A71-BB8A-A65D-7495C7BE4C5B}"/>
              </a:ext>
            </a:extLst>
          </p:cNvPr>
          <p:cNvSpPr/>
          <p:nvPr/>
        </p:nvSpPr>
        <p:spPr>
          <a:xfrm>
            <a:off x="3646326" y="4583875"/>
            <a:ext cx="1179244" cy="2627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Doka-NG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F6614A6-641D-34B4-CE10-D891B96B6A18}"/>
              </a:ext>
            </a:extLst>
          </p:cNvPr>
          <p:cNvSpPr/>
          <p:nvPr/>
        </p:nvSpPr>
        <p:spPr>
          <a:xfrm>
            <a:off x="3644908" y="5570865"/>
            <a:ext cx="1180661" cy="245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Loan IQ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2DEF4BA-7FE6-9109-A11A-71D7E0FEC060}"/>
              </a:ext>
            </a:extLst>
          </p:cNvPr>
          <p:cNvSpPr/>
          <p:nvPr/>
        </p:nvSpPr>
        <p:spPr>
          <a:xfrm>
            <a:off x="3913722" y="6438343"/>
            <a:ext cx="284054" cy="174661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88F9380-E04B-F72B-06C6-FBB10B3E635A}"/>
              </a:ext>
            </a:extLst>
          </p:cNvPr>
          <p:cNvSpPr txBox="1"/>
          <p:nvPr/>
        </p:nvSpPr>
        <p:spPr>
          <a:xfrm>
            <a:off x="4215330" y="6425566"/>
            <a:ext cx="1307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Decommissioned/To be decommissioned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470D575-7089-F6CB-1E97-8EB5628F64BE}"/>
              </a:ext>
            </a:extLst>
          </p:cNvPr>
          <p:cNvSpPr/>
          <p:nvPr/>
        </p:nvSpPr>
        <p:spPr>
          <a:xfrm>
            <a:off x="458578" y="5352768"/>
            <a:ext cx="679769" cy="217359"/>
          </a:xfrm>
          <a:prstGeom prst="rect">
            <a:avLst/>
          </a:prstGeom>
          <a:solidFill>
            <a:srgbClr val="B5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D549FF8-7223-BE02-23B3-A91862FD72D2}"/>
              </a:ext>
            </a:extLst>
          </p:cNvPr>
          <p:cNvSpPr/>
          <p:nvPr/>
        </p:nvSpPr>
        <p:spPr>
          <a:xfrm>
            <a:off x="1341748" y="5345032"/>
            <a:ext cx="709083" cy="21735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Corona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CBE801B-89B4-218E-3676-5D4C28A14C7F}"/>
              </a:ext>
            </a:extLst>
          </p:cNvPr>
          <p:cNvSpPr/>
          <p:nvPr/>
        </p:nvSpPr>
        <p:spPr>
          <a:xfrm>
            <a:off x="2224295" y="5352768"/>
            <a:ext cx="802061" cy="21735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iPayCheque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F88A441-F47F-CBD6-3216-2F6468B1EA3F}"/>
              </a:ext>
            </a:extLst>
          </p:cNvPr>
          <p:cNvSpPr/>
          <p:nvPr/>
        </p:nvSpPr>
        <p:spPr>
          <a:xfrm>
            <a:off x="2275688" y="3102135"/>
            <a:ext cx="695239" cy="332525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Bank Persepsi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5C01D24-1345-825C-57C8-960C9C961AB3}"/>
              </a:ext>
            </a:extLst>
          </p:cNvPr>
          <p:cNvSpPr/>
          <p:nvPr/>
        </p:nvSpPr>
        <p:spPr>
          <a:xfrm>
            <a:off x="1331863" y="5632238"/>
            <a:ext cx="709083" cy="21735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e-Advice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B70EE73-D876-DAA0-7126-993E7232EC28}"/>
              </a:ext>
            </a:extLst>
          </p:cNvPr>
          <p:cNvSpPr/>
          <p:nvPr/>
        </p:nvSpPr>
        <p:spPr>
          <a:xfrm>
            <a:off x="1323607" y="5927002"/>
            <a:ext cx="709083" cy="21735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982AA85-CC12-2BC6-ABAE-0585E0623389}"/>
              </a:ext>
            </a:extLst>
          </p:cNvPr>
          <p:cNvSpPr/>
          <p:nvPr/>
        </p:nvSpPr>
        <p:spPr>
          <a:xfrm>
            <a:off x="455889" y="5632238"/>
            <a:ext cx="709083" cy="21735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Arteis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4163F9A-973E-0258-20CC-2066CC111075}"/>
              </a:ext>
            </a:extLst>
          </p:cNvPr>
          <p:cNvSpPr/>
          <p:nvPr/>
        </p:nvSpPr>
        <p:spPr>
          <a:xfrm>
            <a:off x="455889" y="5919476"/>
            <a:ext cx="709083" cy="21735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Arteval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092C94B-5706-2158-AF85-F18F188BD8E0}"/>
              </a:ext>
            </a:extLst>
          </p:cNvPr>
          <p:cNvSpPr/>
          <p:nvPr/>
        </p:nvSpPr>
        <p:spPr>
          <a:xfrm>
            <a:off x="2205354" y="5639326"/>
            <a:ext cx="802061" cy="59954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Corp Reg. Report:LKPBU, LHBU, LBU, LLL, LLD, PSAK 50/55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12D9930-139E-CEDB-F740-5E4A2C89A9C3}"/>
              </a:ext>
            </a:extLst>
          </p:cNvPr>
          <p:cNvSpPr/>
          <p:nvPr/>
        </p:nvSpPr>
        <p:spPr>
          <a:xfrm>
            <a:off x="3648303" y="3714781"/>
            <a:ext cx="1180661" cy="311379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SAP Mobilizer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9D5C71A-7BDB-E350-225E-EAB93479BD48}"/>
              </a:ext>
            </a:extLst>
          </p:cNvPr>
          <p:cNvSpPr/>
          <p:nvPr/>
        </p:nvSpPr>
        <p:spPr>
          <a:xfrm>
            <a:off x="3648419" y="2922067"/>
            <a:ext cx="1180661" cy="34464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JFAST</a:t>
            </a:r>
          </a:p>
        </p:txBody>
      </p:sp>
    </p:spTree>
    <p:extLst>
      <p:ext uri="{BB962C8B-B14F-4D97-AF65-F5344CB8AC3E}">
        <p14:creationId xmlns:p14="http://schemas.microsoft.com/office/powerpoint/2010/main" val="4061862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7540C8-2602-D4DF-73BD-28E15C9DDDF4}"/>
              </a:ext>
            </a:extLst>
          </p:cNvPr>
          <p:cNvSpPr txBox="1"/>
          <p:nvPr/>
        </p:nvSpPr>
        <p:spPr>
          <a:xfrm>
            <a:off x="25845" y="82167"/>
            <a:ext cx="59988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OPICS – TBO Phase 2: Current Architecture Bonds Transaction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376FA-0877-C646-EDA5-C7329D7E8509}"/>
              </a:ext>
            </a:extLst>
          </p:cNvPr>
          <p:cNvCxnSpPr>
            <a:cxnSpLocks/>
          </p:cNvCxnSpPr>
          <p:nvPr/>
        </p:nvCxnSpPr>
        <p:spPr>
          <a:xfrm>
            <a:off x="111312" y="463004"/>
            <a:ext cx="6324521" cy="0"/>
          </a:xfrm>
          <a:prstGeom prst="line">
            <a:avLst/>
          </a:prstGeom>
          <a:ln w="3175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9862CD0-39B0-7C33-D053-049362471CA8}"/>
              </a:ext>
            </a:extLst>
          </p:cNvPr>
          <p:cNvSpPr txBox="1"/>
          <p:nvPr/>
        </p:nvSpPr>
        <p:spPr>
          <a:xfrm>
            <a:off x="7268902" y="24292"/>
            <a:ext cx="4908828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/>
              </a:rPr>
              <a:t>Last Update 	   : 26-May -2023</a:t>
            </a:r>
          </a:p>
          <a:p>
            <a:r>
              <a:rPr lang="en-US" sz="1100">
                <a:cs typeface="Calibri"/>
              </a:rPr>
              <a:t>PIC &amp; Contributor : Liston  &amp; IT Planning Architect, Project Team</a:t>
            </a:r>
            <a:endParaRPr lang="en-US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7FF63-150E-D53D-73AB-0E304E1444EE}"/>
              </a:ext>
            </a:extLst>
          </p:cNvPr>
          <p:cNvSpPr txBox="1"/>
          <p:nvPr/>
        </p:nvSpPr>
        <p:spPr>
          <a:xfrm>
            <a:off x="218946" y="6575778"/>
            <a:ext cx="610925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>
                <a:solidFill>
                  <a:srgbClr val="002060"/>
                </a:solidFill>
              </a:rPr>
              <a:t>Source: https://jira.btpn.skyfencenet.com/wiki/spaces/DT/pages/3960569884/2023-05-15+OPICS+Termination+TBO+Phase+2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B295EF-54F7-2675-3A50-29856B6D56DA}"/>
              </a:ext>
            </a:extLst>
          </p:cNvPr>
          <p:cNvSpPr/>
          <p:nvPr/>
        </p:nvSpPr>
        <p:spPr>
          <a:xfrm>
            <a:off x="8617225" y="713174"/>
            <a:ext cx="3478981" cy="607657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926DE-EB40-9631-D844-AE3C80E7B101}"/>
              </a:ext>
            </a:extLst>
          </p:cNvPr>
          <p:cNvSpPr txBox="1"/>
          <p:nvPr/>
        </p:nvSpPr>
        <p:spPr>
          <a:xfrm>
            <a:off x="8617224" y="524839"/>
            <a:ext cx="2878089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 Highlight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425CD5-C1A7-C73E-E557-7B4E10E9EB24}"/>
              </a:ext>
            </a:extLst>
          </p:cNvPr>
          <p:cNvSpPr txBox="1"/>
          <p:nvPr/>
        </p:nvSpPr>
        <p:spPr>
          <a:xfrm>
            <a:off x="8617224" y="893363"/>
            <a:ext cx="34973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prstClr val="black"/>
                </a:solidFill>
                <a:latin typeface="Calibri"/>
              </a:rPr>
              <a:t>Use Case business: Bond Transaction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sz="1200" b="1">
                <a:solidFill>
                  <a:prstClr val="black"/>
                </a:solidFill>
                <a:latin typeface="Calibri"/>
              </a:rPr>
              <a:t>Interbank</a:t>
            </a:r>
            <a:r>
              <a:rPr lang="en-US" sz="12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442913" lvl="1" indent="-228600">
              <a:buFont typeface="+mj-lt"/>
              <a:buAutoNum type="arabicParenR"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Bond Transaction</a:t>
            </a:r>
          </a:p>
          <a:p>
            <a:pPr marL="720725" lvl="2" indent="-228600">
              <a:buFont typeface="Wingdings" panose="05000000000000000000" pitchFamily="2" charset="2"/>
              <a:buChar char="ü"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On trade date</a:t>
            </a:r>
          </a:p>
          <a:p>
            <a:pPr marL="720725" lvl="2" indent="-228600">
              <a:buFont typeface="Wingdings" panose="05000000000000000000" pitchFamily="2" charset="2"/>
              <a:buChar char="ü"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On value Date</a:t>
            </a:r>
          </a:p>
          <a:p>
            <a:pPr marL="720725" lvl="2" indent="-228600">
              <a:buFont typeface="Wingdings" panose="05000000000000000000" pitchFamily="2" charset="2"/>
              <a:buChar char="ü"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Receive Coupon and Maturity Bond</a:t>
            </a:r>
          </a:p>
          <a:p>
            <a:pPr marL="442913" lvl="1" indent="-228600">
              <a:buFont typeface="+mj-lt"/>
              <a:buAutoNum type="arabicParenR"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Repo Reverse Repo with BI</a:t>
            </a:r>
          </a:p>
          <a:p>
            <a:pPr marL="685800" lvl="1" indent="-228600">
              <a:buFont typeface="Wingdings" panose="05000000000000000000" pitchFamily="2" charset="2"/>
              <a:buChar char="ü"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Trade Date</a:t>
            </a:r>
          </a:p>
          <a:p>
            <a:pPr marL="685800" lvl="1" indent="-228600">
              <a:buFont typeface="Wingdings" panose="05000000000000000000" pitchFamily="2" charset="2"/>
              <a:buChar char="ü"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Coupon Payment in Repo Period</a:t>
            </a:r>
          </a:p>
          <a:p>
            <a:pPr marL="685800" lvl="1" indent="-228600">
              <a:buFont typeface="Wingdings" panose="05000000000000000000" pitchFamily="2" charset="2"/>
              <a:buChar char="ü"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 Maturity Date</a:t>
            </a:r>
          </a:p>
          <a:p>
            <a:pPr marL="685800" lvl="1" indent="-228600">
              <a:buFont typeface="Wingdings" panose="05000000000000000000" pitchFamily="2" charset="2"/>
              <a:buChar char="ü"/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  <a:p>
            <a:pPr marL="228600" indent="-228600">
              <a:buFont typeface="+mj-lt"/>
              <a:buAutoNum type="alphaLcParenR"/>
              <a:defRPr/>
            </a:pPr>
            <a:r>
              <a:rPr lang="en-US" sz="1200" b="1">
                <a:solidFill>
                  <a:prstClr val="black"/>
                </a:solidFill>
                <a:latin typeface="Calibri"/>
              </a:rPr>
              <a:t>Retail</a:t>
            </a:r>
          </a:p>
          <a:p>
            <a:pPr marL="442913" lvl="1" indent="-228600">
              <a:buFont typeface="+mj-lt"/>
              <a:buAutoNum type="arabicParenR"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Bond Transaction</a:t>
            </a:r>
          </a:p>
          <a:p>
            <a:pPr marL="720725" lvl="2" indent="-228600">
              <a:buFont typeface="Wingdings" panose="05000000000000000000" pitchFamily="2" charset="2"/>
              <a:buChar char="ü"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On trade date</a:t>
            </a:r>
          </a:p>
          <a:p>
            <a:pPr marL="720725" lvl="2" indent="-228600">
              <a:buFont typeface="Wingdings" panose="05000000000000000000" pitchFamily="2" charset="2"/>
              <a:buChar char="ü"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On value Date</a:t>
            </a:r>
          </a:p>
          <a:p>
            <a:pPr marL="720725" lvl="2" indent="-228600">
              <a:buFont typeface="Wingdings" panose="05000000000000000000" pitchFamily="2" charset="2"/>
              <a:buChar char="ü"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Receive Coupon and Maturity Bond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="1">
                <a:solidFill>
                  <a:prstClr val="black"/>
                </a:solidFill>
                <a:latin typeface="Calibri"/>
              </a:rPr>
              <a:t>Integration Systems: Web </a:t>
            </a:r>
            <a:r>
              <a:rPr lang="en-US" sz="1200" b="1" err="1">
                <a:solidFill>
                  <a:prstClr val="black"/>
                </a:solidFill>
                <a:latin typeface="Calibri"/>
              </a:rPr>
              <a:t>Eai</a:t>
            </a:r>
            <a:endParaRPr lang="en-US" sz="1200">
              <a:solidFill>
                <a:prstClr val="black"/>
              </a:solidFill>
              <a:latin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RTGS, BI-S4, BI Reporting, SWIFT: manually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EGL, EDW (MIS Finance, </a:t>
            </a:r>
            <a:r>
              <a:rPr lang="en-US" sz="1200" err="1">
                <a:solidFill>
                  <a:prstClr val="black"/>
                </a:solidFill>
                <a:latin typeface="Calibri"/>
              </a:rPr>
              <a:t>Antasena</a:t>
            </a:r>
            <a:r>
              <a:rPr lang="en-US" sz="1200">
                <a:solidFill>
                  <a:prstClr val="black"/>
                </a:solidFill>
                <a:latin typeface="Calibri"/>
              </a:rPr>
              <a:t>, IRRBB), BFEQ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200" err="1">
                <a:solidFill>
                  <a:prstClr val="black"/>
                </a:solidFill>
                <a:latin typeface="Calibri"/>
              </a:rPr>
              <a:t>WMS</a:t>
            </a:r>
            <a:r>
              <a:rPr lang="en-US" sz="120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KAFKAWeb</a:t>
            </a:r>
            <a:r>
              <a:rPr lang="en-US" sz="120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 </a:t>
            </a:r>
            <a:r>
              <a:rPr lang="en-US" sz="1200" err="1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Eai</a:t>
            </a:r>
            <a:endParaRPr lang="en-US" sz="1200">
              <a:solidFill>
                <a:prstClr val="black"/>
              </a:solidFill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="1">
                <a:solidFill>
                  <a:prstClr val="black"/>
                </a:solidFill>
                <a:latin typeface="Calibri"/>
              </a:rPr>
              <a:t>ITSP PORTFOLIO ID</a:t>
            </a:r>
            <a:r>
              <a:rPr lang="en-US" sz="1200">
                <a:solidFill>
                  <a:prstClr val="black"/>
                </a:solidFill>
                <a:latin typeface="Calibri"/>
              </a:rPr>
              <a:t>: 42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34362-5566-3884-52EF-573E64CB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727"/>
            <a:ext cx="8548452" cy="587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88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7540C8-2602-D4DF-73BD-28E15C9DDDF4}"/>
              </a:ext>
            </a:extLst>
          </p:cNvPr>
          <p:cNvSpPr txBox="1"/>
          <p:nvPr/>
        </p:nvSpPr>
        <p:spPr>
          <a:xfrm>
            <a:off x="25845" y="82167"/>
            <a:ext cx="59988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Architecture of Treasury System Consolidation (2/2)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376FA-0877-C646-EDA5-C7329D7E8509}"/>
              </a:ext>
            </a:extLst>
          </p:cNvPr>
          <p:cNvCxnSpPr>
            <a:cxnSpLocks/>
          </p:cNvCxnSpPr>
          <p:nvPr/>
        </p:nvCxnSpPr>
        <p:spPr>
          <a:xfrm>
            <a:off x="111312" y="463004"/>
            <a:ext cx="6324521" cy="0"/>
          </a:xfrm>
          <a:prstGeom prst="line">
            <a:avLst/>
          </a:prstGeom>
          <a:ln w="3175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9862CD0-39B0-7C33-D053-049362471CA8}"/>
              </a:ext>
            </a:extLst>
          </p:cNvPr>
          <p:cNvSpPr txBox="1"/>
          <p:nvPr/>
        </p:nvSpPr>
        <p:spPr>
          <a:xfrm>
            <a:off x="7268902" y="24292"/>
            <a:ext cx="4908828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/>
              </a:rPr>
              <a:t>Last Update 	   : 26 May 2023</a:t>
            </a:r>
          </a:p>
          <a:p>
            <a:r>
              <a:rPr lang="en-US" sz="1100">
                <a:cs typeface="Calibri"/>
              </a:rPr>
              <a:t>PIC &amp; Contributor : Liston &amp; IT Planning Architect, Project Team</a:t>
            </a:r>
            <a:endParaRPr lang="en-US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7FF63-150E-D53D-73AB-0E304E1444EE}"/>
              </a:ext>
            </a:extLst>
          </p:cNvPr>
          <p:cNvSpPr txBox="1"/>
          <p:nvPr/>
        </p:nvSpPr>
        <p:spPr>
          <a:xfrm>
            <a:off x="218946" y="6575778"/>
            <a:ext cx="610925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>
                <a:solidFill>
                  <a:srgbClr val="002060"/>
                </a:solidFill>
              </a:rPr>
              <a:t>https://</a:t>
            </a:r>
            <a:r>
              <a:rPr lang="en-US" sz="700" err="1">
                <a:solidFill>
                  <a:srgbClr val="002060"/>
                </a:solidFill>
              </a:rPr>
              <a:t>jira.btpn.skyfencenet.com</a:t>
            </a:r>
            <a:r>
              <a:rPr lang="en-US" sz="700">
                <a:solidFill>
                  <a:srgbClr val="002060"/>
                </a:solidFill>
              </a:rPr>
              <a:t>/wiki/spaces/DT/pages/3960569884/2023-05-15+OPICS+Termination+TBO+Phase+2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B295EF-54F7-2675-3A50-29856B6D56DA}"/>
              </a:ext>
            </a:extLst>
          </p:cNvPr>
          <p:cNvSpPr/>
          <p:nvPr/>
        </p:nvSpPr>
        <p:spPr>
          <a:xfrm>
            <a:off x="8617225" y="713174"/>
            <a:ext cx="3478981" cy="607657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926DE-EB40-9631-D844-AE3C80E7B101}"/>
              </a:ext>
            </a:extLst>
          </p:cNvPr>
          <p:cNvSpPr txBox="1"/>
          <p:nvPr/>
        </p:nvSpPr>
        <p:spPr>
          <a:xfrm>
            <a:off x="8617224" y="524839"/>
            <a:ext cx="2878089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 Highlight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425CD5-C1A7-C73E-E557-7B4E10E9EB24}"/>
              </a:ext>
            </a:extLst>
          </p:cNvPr>
          <p:cNvSpPr txBox="1"/>
          <p:nvPr/>
        </p:nvSpPr>
        <p:spPr>
          <a:xfrm>
            <a:off x="8617224" y="893363"/>
            <a:ext cx="349739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prstClr val="black"/>
                </a:solidFill>
                <a:latin typeface="Calibri"/>
              </a:rPr>
              <a:t>Use Case business: Bond Transaction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en-US" sz="1200" b="1">
                <a:solidFill>
                  <a:prstClr val="black"/>
                </a:solidFill>
                <a:latin typeface="Calibri"/>
              </a:rPr>
              <a:t>Interbank</a:t>
            </a:r>
            <a:r>
              <a:rPr lang="en-US" sz="120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442913" lvl="1" indent="-228600">
              <a:buFont typeface="+mj-lt"/>
              <a:buAutoNum type="arabicParenR"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Bond Transaction</a:t>
            </a:r>
          </a:p>
          <a:p>
            <a:pPr marL="720725" lvl="2" indent="-228600">
              <a:buFont typeface="Wingdings" panose="05000000000000000000" pitchFamily="2" charset="2"/>
              <a:buChar char="ü"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On trade date</a:t>
            </a:r>
          </a:p>
          <a:p>
            <a:pPr marL="720725" lvl="2" indent="-228600">
              <a:buFont typeface="Wingdings" panose="05000000000000000000" pitchFamily="2" charset="2"/>
              <a:buChar char="ü"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On value Date</a:t>
            </a:r>
          </a:p>
          <a:p>
            <a:pPr marL="720725" lvl="2" indent="-228600">
              <a:buFont typeface="Wingdings" panose="05000000000000000000" pitchFamily="2" charset="2"/>
              <a:buChar char="ü"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Receive Coupon and Maturity Bond</a:t>
            </a:r>
          </a:p>
          <a:p>
            <a:pPr marL="442913" lvl="1" indent="-228600">
              <a:buFont typeface="+mj-lt"/>
              <a:buAutoNum type="arabicParenR"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Repo Reverse Repo with BI</a:t>
            </a:r>
          </a:p>
          <a:p>
            <a:pPr marL="685800" lvl="1" indent="-228600">
              <a:buFont typeface="Wingdings" panose="05000000000000000000" pitchFamily="2" charset="2"/>
              <a:buChar char="ü"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 Trade Date</a:t>
            </a:r>
          </a:p>
          <a:p>
            <a:pPr marL="685800" lvl="1" indent="-228600">
              <a:buFont typeface="Wingdings" panose="05000000000000000000" pitchFamily="2" charset="2"/>
              <a:buChar char="ü"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Coupon Payment in Repo Period</a:t>
            </a:r>
          </a:p>
          <a:p>
            <a:pPr marL="685800" lvl="1" indent="-228600">
              <a:buFont typeface="Wingdings" panose="05000000000000000000" pitchFamily="2" charset="2"/>
              <a:buChar char="ü"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 Maturity Date</a:t>
            </a:r>
          </a:p>
          <a:p>
            <a:pPr marL="685800" lvl="1" indent="-228600">
              <a:buFont typeface="Wingdings" panose="05000000000000000000" pitchFamily="2" charset="2"/>
              <a:buChar char="ü"/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  <a:p>
            <a:pPr marL="228600" indent="-228600">
              <a:buFont typeface="+mj-lt"/>
              <a:buAutoNum type="alphaLcParenR"/>
              <a:defRPr/>
            </a:pPr>
            <a:r>
              <a:rPr lang="en-US" sz="1200" b="1">
                <a:solidFill>
                  <a:prstClr val="black"/>
                </a:solidFill>
                <a:latin typeface="Calibri"/>
              </a:rPr>
              <a:t>Retail</a:t>
            </a:r>
          </a:p>
          <a:p>
            <a:pPr marL="442913" lvl="1" indent="-228600">
              <a:buFont typeface="+mj-lt"/>
              <a:buAutoNum type="arabicParenR"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Bond Transaction</a:t>
            </a:r>
          </a:p>
          <a:p>
            <a:pPr marL="720725" lvl="2" indent="-228600">
              <a:buFont typeface="Wingdings" panose="05000000000000000000" pitchFamily="2" charset="2"/>
              <a:buChar char="ü"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On trade date</a:t>
            </a:r>
          </a:p>
          <a:p>
            <a:pPr marL="720725" lvl="2" indent="-228600">
              <a:buFont typeface="Wingdings" panose="05000000000000000000" pitchFamily="2" charset="2"/>
              <a:buChar char="ü"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On value Date</a:t>
            </a:r>
          </a:p>
          <a:p>
            <a:pPr marL="720725" lvl="2" indent="-228600">
              <a:buFont typeface="Wingdings" panose="05000000000000000000" pitchFamily="2" charset="2"/>
              <a:buChar char="ü"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Receive Coupon and Maturity Bond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="1" u="sng">
                <a:solidFill>
                  <a:prstClr val="black"/>
                </a:solidFill>
                <a:latin typeface="Calibri"/>
              </a:rPr>
              <a:t>OPICS</a:t>
            </a:r>
            <a:r>
              <a:rPr lang="en-US" sz="1200" u="sng">
                <a:solidFill>
                  <a:prstClr val="black"/>
                </a:solidFill>
                <a:latin typeface="Calibri"/>
              </a:rPr>
              <a:t> would be replaced by </a:t>
            </a:r>
            <a:r>
              <a:rPr lang="en-US" sz="1200" b="1" u="sng">
                <a:solidFill>
                  <a:prstClr val="black"/>
                </a:solidFill>
                <a:latin typeface="Calibri"/>
              </a:rPr>
              <a:t>OBS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="1">
                <a:solidFill>
                  <a:prstClr val="black"/>
                </a:solidFill>
                <a:latin typeface="Calibri"/>
              </a:rPr>
              <a:t>Integration Systems: TIS</a:t>
            </a:r>
            <a:endParaRPr lang="en-US" sz="1200">
              <a:solidFill>
                <a:prstClr val="black"/>
              </a:solidFill>
              <a:latin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RTGS, BI-S4, BI Reporting, SWIFT: manually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EGL, EDW (MIS Finance, </a:t>
            </a:r>
            <a:r>
              <a:rPr lang="en-US" sz="1200" err="1">
                <a:solidFill>
                  <a:prstClr val="black"/>
                </a:solidFill>
                <a:latin typeface="Calibri"/>
              </a:rPr>
              <a:t>Antasena</a:t>
            </a:r>
            <a:r>
              <a:rPr lang="en-US" sz="1200">
                <a:solidFill>
                  <a:prstClr val="black"/>
                </a:solidFill>
                <a:latin typeface="Calibri"/>
              </a:rPr>
              <a:t>, IRRBB), BFEQ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200">
                <a:solidFill>
                  <a:prstClr val="black"/>
                </a:solidFill>
                <a:latin typeface="Calibri"/>
              </a:rPr>
              <a:t>WMS</a:t>
            </a:r>
            <a:r>
              <a:rPr lang="en-US" sz="1200">
                <a:solidFill>
                  <a:prstClr val="black"/>
                </a:solidFill>
                <a:latin typeface="Calibri"/>
                <a:sym typeface="Wingdings" panose="05000000000000000000" pitchFamily="2" charset="2"/>
              </a:rPr>
              <a:t>KAFKATISOBS</a:t>
            </a:r>
            <a:endParaRPr lang="en-US" sz="1200">
              <a:solidFill>
                <a:prstClr val="black"/>
              </a:solidFill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="1">
                <a:solidFill>
                  <a:prstClr val="black"/>
                </a:solidFill>
                <a:latin typeface="Calibri"/>
              </a:rPr>
              <a:t>ITSP PORTFOLIO ID</a:t>
            </a:r>
            <a:r>
              <a:rPr lang="en-US" sz="1200">
                <a:solidFill>
                  <a:prstClr val="black"/>
                </a:solidFill>
                <a:latin typeface="Calibri"/>
              </a:rPr>
              <a:t>: 42</a:t>
            </a:r>
          </a:p>
        </p:txBody>
      </p:sp>
      <p:pic>
        <p:nvPicPr>
          <p:cNvPr id="7" name="Picture 6" descr="A picture containing text, screenshot, diagram, plan&#10;&#10;Description automatically generated">
            <a:extLst>
              <a:ext uri="{FF2B5EF4-FFF2-40B4-BE49-F238E27FC236}">
                <a16:creationId xmlns:a16="http://schemas.microsoft.com/office/drawing/2014/main" id="{58DBDC71-F22B-C115-A503-490976A8A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5" y="701565"/>
            <a:ext cx="8112295" cy="569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7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>
            <a:extLst>
              <a:ext uri="{FF2B5EF4-FFF2-40B4-BE49-F238E27FC236}">
                <a16:creationId xmlns:a16="http://schemas.microsoft.com/office/drawing/2014/main" id="{996ABDA1-2439-50DE-1D10-5138EE450B6D}"/>
              </a:ext>
            </a:extLst>
          </p:cNvPr>
          <p:cNvSpPr/>
          <p:nvPr/>
        </p:nvSpPr>
        <p:spPr>
          <a:xfrm>
            <a:off x="156122" y="580467"/>
            <a:ext cx="8155709" cy="6195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446D4-778E-81A4-C93F-ABE30E8109B3}"/>
              </a:ext>
            </a:extLst>
          </p:cNvPr>
          <p:cNvSpPr/>
          <p:nvPr/>
        </p:nvSpPr>
        <p:spPr>
          <a:xfrm>
            <a:off x="2837276" y="1320087"/>
            <a:ext cx="3162177" cy="118677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Integration System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540C8-2602-D4DF-73BD-28E15C9DDDF4}"/>
              </a:ext>
            </a:extLst>
          </p:cNvPr>
          <p:cNvSpPr txBox="1"/>
          <p:nvPr/>
        </p:nvSpPr>
        <p:spPr>
          <a:xfrm>
            <a:off x="25845" y="82167"/>
            <a:ext cx="73447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OPICS – TBO PHASE 2: Current Architecture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376FA-0877-C646-EDA5-C7329D7E8509}"/>
              </a:ext>
            </a:extLst>
          </p:cNvPr>
          <p:cNvCxnSpPr>
            <a:cxnSpLocks/>
          </p:cNvCxnSpPr>
          <p:nvPr/>
        </p:nvCxnSpPr>
        <p:spPr>
          <a:xfrm flipV="1">
            <a:off x="111312" y="451499"/>
            <a:ext cx="7157590" cy="11505"/>
          </a:xfrm>
          <a:prstGeom prst="line">
            <a:avLst/>
          </a:prstGeom>
          <a:ln w="3175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00A9D5-80C7-D737-1ACF-46F11B64E233}"/>
              </a:ext>
            </a:extLst>
          </p:cNvPr>
          <p:cNvSpPr txBox="1"/>
          <p:nvPr/>
        </p:nvSpPr>
        <p:spPr>
          <a:xfrm>
            <a:off x="7268902" y="24292"/>
            <a:ext cx="4908828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/>
              </a:rPr>
              <a:t>Last Update 	   : 24 May 2023</a:t>
            </a:r>
          </a:p>
          <a:p>
            <a:r>
              <a:rPr lang="en-US" sz="1100">
                <a:cs typeface="Calibri"/>
              </a:rPr>
              <a:t>PIC &amp; Contributor : Liston &amp; IT Planning Architect, Project Team</a:t>
            </a:r>
            <a:endParaRPr lang="en-US" sz="11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6B0697E-5A1D-7012-848B-BF688E69DB5D}"/>
              </a:ext>
            </a:extLst>
          </p:cNvPr>
          <p:cNvSpPr/>
          <p:nvPr/>
        </p:nvSpPr>
        <p:spPr>
          <a:xfrm>
            <a:off x="8617225" y="713174"/>
            <a:ext cx="3478981" cy="607657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F564FE7-0416-C2AA-11AC-C762B0424B80}"/>
              </a:ext>
            </a:extLst>
          </p:cNvPr>
          <p:cNvSpPr txBox="1"/>
          <p:nvPr/>
        </p:nvSpPr>
        <p:spPr>
          <a:xfrm>
            <a:off x="8617224" y="524839"/>
            <a:ext cx="2878089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 Highlight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532949-9821-DDFA-A967-BDF0EF22AD8B}"/>
              </a:ext>
            </a:extLst>
          </p:cNvPr>
          <p:cNvSpPr/>
          <p:nvPr/>
        </p:nvSpPr>
        <p:spPr>
          <a:xfrm>
            <a:off x="374220" y="3191063"/>
            <a:ext cx="1411527" cy="13053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Core Banking System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933D6-073B-B07B-A814-8CE1F63CE1F4}"/>
              </a:ext>
            </a:extLst>
          </p:cNvPr>
          <p:cNvSpPr/>
          <p:nvPr/>
        </p:nvSpPr>
        <p:spPr>
          <a:xfrm>
            <a:off x="130621" y="580463"/>
            <a:ext cx="8320106" cy="6237199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1377DE-3769-9FC1-71EF-01571B3F9C70}"/>
              </a:ext>
            </a:extLst>
          </p:cNvPr>
          <p:cNvSpPr/>
          <p:nvPr/>
        </p:nvSpPr>
        <p:spPr>
          <a:xfrm>
            <a:off x="340067" y="1320087"/>
            <a:ext cx="1997734" cy="11867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Channel &amp; Distribution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(Self Service &amp; Assisted)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704C59D-FF81-C115-6646-65C42A5C6197}"/>
              </a:ext>
            </a:extLst>
          </p:cNvPr>
          <p:cNvSpPr/>
          <p:nvPr/>
        </p:nvSpPr>
        <p:spPr>
          <a:xfrm>
            <a:off x="2214828" y="3199057"/>
            <a:ext cx="2429164" cy="13053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Information Layer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F763C93-7AAE-2082-1E3B-7E0D86043EB6}"/>
              </a:ext>
            </a:extLst>
          </p:cNvPr>
          <p:cNvSpPr/>
          <p:nvPr/>
        </p:nvSpPr>
        <p:spPr>
          <a:xfrm>
            <a:off x="3569718" y="3548314"/>
            <a:ext cx="924479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MIS Finance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BEF58CF-7D0A-C6B2-3648-E191D9AFBD78}"/>
              </a:ext>
            </a:extLst>
          </p:cNvPr>
          <p:cNvSpPr txBox="1"/>
          <p:nvPr/>
        </p:nvSpPr>
        <p:spPr>
          <a:xfrm>
            <a:off x="8654130" y="1004820"/>
            <a:ext cx="3381748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OPICS server handle Bond transaction</a:t>
            </a:r>
          </a:p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Bond transaction from WMS would be integrated via KAFKA.</a:t>
            </a:r>
          </a:p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WEB EAI get </a:t>
            </a:r>
            <a:r>
              <a:rPr lang="en-US" sz="1200" b="1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Wms</a:t>
            </a: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 data from Kafka and send it to OPICS by File. </a:t>
            </a:r>
          </a:p>
          <a:p>
            <a:pPr marL="442913" lvl="1" indent="-174625">
              <a:buFont typeface="Wingdings" panose="05000000000000000000" pitchFamily="2" charset="2"/>
              <a:buChar char="Ø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WEB EAI will send “RECEIVED” status to KAFKA for WMS</a:t>
            </a:r>
          </a:p>
          <a:p>
            <a:pPr marL="442913" lvl="1" indent="-174625">
              <a:buFont typeface="Wingdings" panose="05000000000000000000" pitchFamily="2" charset="2"/>
              <a:buChar char="Ø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WEB EAI provide page for status  of received </a:t>
            </a:r>
            <a:r>
              <a:rPr lang="en-US" sz="1200" b="1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wms</a:t>
            </a: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 data</a:t>
            </a:r>
          </a:p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Regulatory reporting:</a:t>
            </a:r>
          </a:p>
          <a:p>
            <a:pPr marL="357188" lvl="1" indent="-174625">
              <a:buFont typeface="Wingdings" panose="05000000000000000000" pitchFamily="2" charset="2"/>
              <a:buChar char="Ø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 TIS provide data to EDW/DATALAKE</a:t>
            </a:r>
          </a:p>
          <a:p>
            <a:pPr marL="228600" indent="-228600">
              <a:buAutoNum type="arabicPeriod"/>
            </a:pPr>
            <a:endParaRPr lang="en-US" sz="1050" b="1" spc="300">
              <a:solidFill>
                <a:srgbClr val="487465"/>
              </a:solidFill>
              <a:latin typeface="Arial Narrow" panose="020B0606020202030204" pitchFamily="34" charset="0"/>
              <a:ea typeface="+mj-ea"/>
              <a:cs typeface="Alef" panose="00000500000000000000" pitchFamily="2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DA371F-A096-8A4E-DD21-08146026DA92}"/>
              </a:ext>
            </a:extLst>
          </p:cNvPr>
          <p:cNvSpPr/>
          <p:nvPr/>
        </p:nvSpPr>
        <p:spPr>
          <a:xfrm>
            <a:off x="923583" y="1766359"/>
            <a:ext cx="869303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WMS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8BA918-F5F2-2FA2-DF62-28BB14DB0B66}"/>
              </a:ext>
            </a:extLst>
          </p:cNvPr>
          <p:cNvSpPr/>
          <p:nvPr/>
        </p:nvSpPr>
        <p:spPr>
          <a:xfrm>
            <a:off x="6328283" y="1339523"/>
            <a:ext cx="1859044" cy="116733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Treasury System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F38C37-CD80-25D3-1D1E-0616DA279C8A}"/>
              </a:ext>
            </a:extLst>
          </p:cNvPr>
          <p:cNvSpPr/>
          <p:nvPr/>
        </p:nvSpPr>
        <p:spPr>
          <a:xfrm>
            <a:off x="3015392" y="1612280"/>
            <a:ext cx="742408" cy="355065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Kafka Enterprise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FCD060-EDD4-A727-E5BE-C3793C4BF65E}"/>
              </a:ext>
            </a:extLst>
          </p:cNvPr>
          <p:cNvCxnSpPr>
            <a:cxnSpLocks/>
            <a:stCxn id="13" idx="3"/>
            <a:endCxn id="175" idx="0"/>
          </p:cNvCxnSpPr>
          <p:nvPr/>
        </p:nvCxnSpPr>
        <p:spPr>
          <a:xfrm>
            <a:off x="3757800" y="1789813"/>
            <a:ext cx="1734376" cy="3270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DE85B6-5877-AA03-40BC-63A61A288F19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1792886" y="1789813"/>
            <a:ext cx="1222506" cy="1169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C08ED36-09A5-36C6-983C-C30617F2278A}"/>
              </a:ext>
            </a:extLst>
          </p:cNvPr>
          <p:cNvSpPr/>
          <p:nvPr/>
        </p:nvSpPr>
        <p:spPr>
          <a:xfrm>
            <a:off x="6793734" y="2005519"/>
            <a:ext cx="869303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OPICS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5D1880-020F-2187-6C09-444E90114C68}"/>
              </a:ext>
            </a:extLst>
          </p:cNvPr>
          <p:cNvSpPr/>
          <p:nvPr/>
        </p:nvSpPr>
        <p:spPr>
          <a:xfrm>
            <a:off x="2306789" y="3547860"/>
            <a:ext cx="913361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FA059D-65FF-2ED7-D644-FDD0B74742B8}"/>
              </a:ext>
            </a:extLst>
          </p:cNvPr>
          <p:cNvSpPr/>
          <p:nvPr/>
        </p:nvSpPr>
        <p:spPr>
          <a:xfrm>
            <a:off x="4969957" y="3172855"/>
            <a:ext cx="1353474" cy="133151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Regulatory Reporting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6BB85E5-D391-1A5D-4BF4-82370B552DCB}"/>
              </a:ext>
            </a:extLst>
          </p:cNvPr>
          <p:cNvSpPr/>
          <p:nvPr/>
        </p:nvSpPr>
        <p:spPr>
          <a:xfrm>
            <a:off x="5192159" y="3459331"/>
            <a:ext cx="924479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ANTASENA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2522BB-2F75-FD6F-5181-E9800E74F73C}"/>
              </a:ext>
            </a:extLst>
          </p:cNvPr>
          <p:cNvSpPr/>
          <p:nvPr/>
        </p:nvSpPr>
        <p:spPr>
          <a:xfrm>
            <a:off x="5200509" y="3958782"/>
            <a:ext cx="924479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IRRBB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EA31134-F863-2233-32C7-5B8E1C2E3FB6}"/>
              </a:ext>
            </a:extLst>
          </p:cNvPr>
          <p:cNvSpPr/>
          <p:nvPr/>
        </p:nvSpPr>
        <p:spPr>
          <a:xfrm>
            <a:off x="646390" y="3690398"/>
            <a:ext cx="869303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BFEQ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060E9B-C388-B03E-B29D-512A7C22FB58}"/>
              </a:ext>
            </a:extLst>
          </p:cNvPr>
          <p:cNvCxnSpPr>
            <a:cxnSpLocks/>
            <a:stCxn id="175" idx="1"/>
            <a:endCxn id="44" idx="0"/>
          </p:cNvCxnSpPr>
          <p:nvPr/>
        </p:nvCxnSpPr>
        <p:spPr>
          <a:xfrm rot="10800000" flipV="1">
            <a:off x="1081042" y="2257310"/>
            <a:ext cx="3976482" cy="14330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8E5C390-9EB7-79CA-2EA5-6825FA0D1E53}"/>
              </a:ext>
            </a:extLst>
          </p:cNvPr>
          <p:cNvCxnSpPr>
            <a:cxnSpLocks/>
            <a:stCxn id="35" idx="3"/>
            <a:endCxn id="90" idx="1"/>
          </p:cNvCxnSpPr>
          <p:nvPr/>
        </p:nvCxnSpPr>
        <p:spPr>
          <a:xfrm>
            <a:off x="3220150" y="3688260"/>
            <a:ext cx="349568" cy="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7551388-DE3C-4DEF-8218-3770EF37D7CE}"/>
              </a:ext>
            </a:extLst>
          </p:cNvPr>
          <p:cNvCxnSpPr>
            <a:cxnSpLocks/>
            <a:stCxn id="90" idx="3"/>
            <a:endCxn id="41" idx="1"/>
          </p:cNvCxnSpPr>
          <p:nvPr/>
        </p:nvCxnSpPr>
        <p:spPr>
          <a:xfrm flipV="1">
            <a:off x="4494197" y="3599731"/>
            <a:ext cx="697962" cy="889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81">
            <a:extLst>
              <a:ext uri="{FF2B5EF4-FFF2-40B4-BE49-F238E27FC236}">
                <a16:creationId xmlns:a16="http://schemas.microsoft.com/office/drawing/2014/main" id="{1D89D60B-BF93-1E44-6487-06185FCF059C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5654399" y="3740131"/>
            <a:ext cx="8350" cy="218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FF62644E-A249-B958-4C4A-54596B34F452}"/>
              </a:ext>
            </a:extLst>
          </p:cNvPr>
          <p:cNvSpPr/>
          <p:nvPr/>
        </p:nvSpPr>
        <p:spPr>
          <a:xfrm>
            <a:off x="5057524" y="2116911"/>
            <a:ext cx="869303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Eai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1132C54E-0D70-FA2A-6B8E-531CFA9A21D2}"/>
              </a:ext>
            </a:extLst>
          </p:cNvPr>
          <p:cNvCxnSpPr>
            <a:cxnSpLocks/>
            <a:stCxn id="175" idx="2"/>
            <a:endCxn id="35" idx="0"/>
          </p:cNvCxnSpPr>
          <p:nvPr/>
        </p:nvCxnSpPr>
        <p:spPr>
          <a:xfrm rot="5400000">
            <a:off x="3552749" y="1608432"/>
            <a:ext cx="1150149" cy="2728706"/>
          </a:xfrm>
          <a:prstGeom prst="bentConnector3">
            <a:avLst>
              <a:gd name="adj1" fmla="val 395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166792E-137B-8A02-FE9A-ABCE84E4516E}"/>
              </a:ext>
            </a:extLst>
          </p:cNvPr>
          <p:cNvSpPr/>
          <p:nvPr/>
        </p:nvSpPr>
        <p:spPr>
          <a:xfrm>
            <a:off x="6780764" y="3172855"/>
            <a:ext cx="1407129" cy="133151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Finance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22B90A-9614-33A6-1F40-CC80602BE501}"/>
              </a:ext>
            </a:extLst>
          </p:cNvPr>
          <p:cNvSpPr/>
          <p:nvPr/>
        </p:nvSpPr>
        <p:spPr>
          <a:xfrm>
            <a:off x="7117968" y="3607365"/>
            <a:ext cx="725112" cy="276816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EGL</a:t>
            </a:r>
          </a:p>
        </p:txBody>
      </p:sp>
      <p:cxnSp>
        <p:nvCxnSpPr>
          <p:cNvPr id="61" name="Straight Arrow Connector 24">
            <a:extLst>
              <a:ext uri="{FF2B5EF4-FFF2-40B4-BE49-F238E27FC236}">
                <a16:creationId xmlns:a16="http://schemas.microsoft.com/office/drawing/2014/main" id="{8F9B1A2C-FB4E-B32A-2F12-E9F71AC538D0}"/>
              </a:ext>
            </a:extLst>
          </p:cNvPr>
          <p:cNvCxnSpPr>
            <a:cxnSpLocks/>
            <a:stCxn id="175" idx="3"/>
            <a:endCxn id="31" idx="1"/>
          </p:cNvCxnSpPr>
          <p:nvPr/>
        </p:nvCxnSpPr>
        <p:spPr>
          <a:xfrm flipV="1">
            <a:off x="5926827" y="2145919"/>
            <a:ext cx="866907" cy="1113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81">
            <a:extLst>
              <a:ext uri="{FF2B5EF4-FFF2-40B4-BE49-F238E27FC236}">
                <a16:creationId xmlns:a16="http://schemas.microsoft.com/office/drawing/2014/main" id="{1CA64562-C648-37D6-8655-3DB3B01D307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94238" y="1497894"/>
            <a:ext cx="55521" cy="4717054"/>
          </a:xfrm>
          <a:prstGeom prst="bentConnector3">
            <a:avLst>
              <a:gd name="adj1" fmla="val 1676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42F9AB28-0EAD-0D86-F8DA-05939B9F896A}"/>
              </a:ext>
            </a:extLst>
          </p:cNvPr>
          <p:cNvSpPr txBox="1"/>
          <p:nvPr/>
        </p:nvSpPr>
        <p:spPr>
          <a:xfrm>
            <a:off x="8714458" y="4099182"/>
            <a:ext cx="332142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rgbClr val="487465"/>
                </a:solidFill>
                <a:latin typeface="Arial Narrow" panose="020B0606020202030204" pitchFamily="34" charset="0"/>
                <a:ea typeface="+mj-ea"/>
                <a:cs typeface="Alef" panose="00000500000000000000" pitchFamily="2" charset="-79"/>
              </a:rPr>
              <a:t>OBS:</a:t>
            </a:r>
          </a:p>
          <a:p>
            <a:r>
              <a:rPr lang="en-US" sz="1050" b="1">
                <a:solidFill>
                  <a:srgbClr val="487465"/>
                </a:solidFill>
                <a:latin typeface="Arial Narrow" panose="020B0606020202030204" pitchFamily="34" charset="0"/>
                <a:ea typeface="+mj-ea"/>
                <a:cs typeface="Alef" panose="00000500000000000000" pitchFamily="2" charset="-79"/>
              </a:rPr>
              <a:t>Input transaction data of retail customer in Bulk by security ID and Price.  But it does not proceed in further.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A0E91-27A5-3435-0F1D-1BD2FE7AFD31}"/>
              </a:ext>
            </a:extLst>
          </p:cNvPr>
          <p:cNvSpPr txBox="1"/>
          <p:nvPr/>
        </p:nvSpPr>
        <p:spPr>
          <a:xfrm>
            <a:off x="8684294" y="5116052"/>
            <a:ext cx="33214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050" b="1">
                <a:solidFill>
                  <a:prstClr val="black"/>
                </a:solidFill>
                <a:latin typeface="Calibri"/>
              </a:rPr>
              <a:t>ITSP PORTFOLIO ID</a:t>
            </a:r>
            <a:r>
              <a:rPr lang="en-US" sz="1050">
                <a:solidFill>
                  <a:prstClr val="black"/>
                </a:solidFill>
                <a:latin typeface="Calibri"/>
              </a:rPr>
              <a:t>: 42</a:t>
            </a:r>
          </a:p>
        </p:txBody>
      </p:sp>
    </p:spTree>
    <p:extLst>
      <p:ext uri="{BB962C8B-B14F-4D97-AF65-F5344CB8AC3E}">
        <p14:creationId xmlns:p14="http://schemas.microsoft.com/office/powerpoint/2010/main" val="3111573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>
            <a:extLst>
              <a:ext uri="{FF2B5EF4-FFF2-40B4-BE49-F238E27FC236}">
                <a16:creationId xmlns:a16="http://schemas.microsoft.com/office/drawing/2014/main" id="{996ABDA1-2439-50DE-1D10-5138EE450B6D}"/>
              </a:ext>
            </a:extLst>
          </p:cNvPr>
          <p:cNvSpPr/>
          <p:nvPr/>
        </p:nvSpPr>
        <p:spPr>
          <a:xfrm>
            <a:off x="156122" y="580467"/>
            <a:ext cx="8155709" cy="6195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446D4-778E-81A4-C93F-ABE30E8109B3}"/>
              </a:ext>
            </a:extLst>
          </p:cNvPr>
          <p:cNvSpPr/>
          <p:nvPr/>
        </p:nvSpPr>
        <p:spPr>
          <a:xfrm>
            <a:off x="2837276" y="1320087"/>
            <a:ext cx="3162177" cy="118677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Integration System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540C8-2602-D4DF-73BD-28E15C9DDDF4}"/>
              </a:ext>
            </a:extLst>
          </p:cNvPr>
          <p:cNvSpPr txBox="1"/>
          <p:nvPr/>
        </p:nvSpPr>
        <p:spPr>
          <a:xfrm>
            <a:off x="25845" y="82167"/>
            <a:ext cx="73447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OPICS – TBO PHASE 2: Future Architecture Bonds Transaction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376FA-0877-C646-EDA5-C7329D7E8509}"/>
              </a:ext>
            </a:extLst>
          </p:cNvPr>
          <p:cNvCxnSpPr>
            <a:cxnSpLocks/>
          </p:cNvCxnSpPr>
          <p:nvPr/>
        </p:nvCxnSpPr>
        <p:spPr>
          <a:xfrm flipV="1">
            <a:off x="111312" y="451499"/>
            <a:ext cx="7157590" cy="11505"/>
          </a:xfrm>
          <a:prstGeom prst="line">
            <a:avLst/>
          </a:prstGeom>
          <a:ln w="3175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00A9D5-80C7-D737-1ACF-46F11B64E233}"/>
              </a:ext>
            </a:extLst>
          </p:cNvPr>
          <p:cNvSpPr txBox="1"/>
          <p:nvPr/>
        </p:nvSpPr>
        <p:spPr>
          <a:xfrm>
            <a:off x="7268902" y="24292"/>
            <a:ext cx="4908828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/>
              </a:rPr>
              <a:t>Last Update 	   : 24 May 2023</a:t>
            </a:r>
          </a:p>
          <a:p>
            <a:r>
              <a:rPr lang="en-US" sz="1100">
                <a:cs typeface="Calibri"/>
              </a:rPr>
              <a:t>PIC &amp; Contributor : Liston &amp; IT Planning Architect, Project Team</a:t>
            </a:r>
            <a:endParaRPr lang="en-US" sz="11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6B0697E-5A1D-7012-848B-BF688E69DB5D}"/>
              </a:ext>
            </a:extLst>
          </p:cNvPr>
          <p:cNvSpPr/>
          <p:nvPr/>
        </p:nvSpPr>
        <p:spPr>
          <a:xfrm>
            <a:off x="8617225" y="713174"/>
            <a:ext cx="3478981" cy="607657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F564FE7-0416-C2AA-11AC-C762B0424B80}"/>
              </a:ext>
            </a:extLst>
          </p:cNvPr>
          <p:cNvSpPr txBox="1"/>
          <p:nvPr/>
        </p:nvSpPr>
        <p:spPr>
          <a:xfrm>
            <a:off x="8617224" y="524839"/>
            <a:ext cx="2878089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 Highlight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532949-9821-DDFA-A967-BDF0EF22AD8B}"/>
              </a:ext>
            </a:extLst>
          </p:cNvPr>
          <p:cNvSpPr/>
          <p:nvPr/>
        </p:nvSpPr>
        <p:spPr>
          <a:xfrm>
            <a:off x="374220" y="3191063"/>
            <a:ext cx="1411527" cy="13053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Core Banking System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933D6-073B-B07B-A814-8CE1F63CE1F4}"/>
              </a:ext>
            </a:extLst>
          </p:cNvPr>
          <p:cNvSpPr/>
          <p:nvPr/>
        </p:nvSpPr>
        <p:spPr>
          <a:xfrm>
            <a:off x="130621" y="580463"/>
            <a:ext cx="8320106" cy="6237199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1377DE-3769-9FC1-71EF-01571B3F9C70}"/>
              </a:ext>
            </a:extLst>
          </p:cNvPr>
          <p:cNvSpPr/>
          <p:nvPr/>
        </p:nvSpPr>
        <p:spPr>
          <a:xfrm>
            <a:off x="340067" y="1320087"/>
            <a:ext cx="1997734" cy="11867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Channel &amp; Distribution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(Self Service &amp; Assisted)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704C59D-FF81-C115-6646-65C42A5C6197}"/>
              </a:ext>
            </a:extLst>
          </p:cNvPr>
          <p:cNvSpPr/>
          <p:nvPr/>
        </p:nvSpPr>
        <p:spPr>
          <a:xfrm>
            <a:off x="2214828" y="3199057"/>
            <a:ext cx="2429164" cy="13053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Information Layer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F763C93-7AAE-2082-1E3B-7E0D86043EB6}"/>
              </a:ext>
            </a:extLst>
          </p:cNvPr>
          <p:cNvSpPr/>
          <p:nvPr/>
        </p:nvSpPr>
        <p:spPr>
          <a:xfrm>
            <a:off x="3569718" y="3537527"/>
            <a:ext cx="924479" cy="291587"/>
          </a:xfrm>
          <a:prstGeom prst="rect">
            <a:avLst/>
          </a:prstGeom>
          <a:solidFill>
            <a:srgbClr val="FFFF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MIS Finance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BEF58CF-7D0A-C6B2-3648-E191D9AFBD78}"/>
              </a:ext>
            </a:extLst>
          </p:cNvPr>
          <p:cNvSpPr txBox="1"/>
          <p:nvPr/>
        </p:nvSpPr>
        <p:spPr>
          <a:xfrm>
            <a:off x="8654130" y="1004820"/>
            <a:ext cx="3381748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OBS would be replaced OPICS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Bond transaction from WMS would be integrated via KAFKA.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TIS get </a:t>
            </a:r>
            <a:r>
              <a:rPr lang="en-US" sz="1200" dirty="0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Wms</a:t>
            </a:r>
            <a:r>
              <a:rPr lang="en-US" sz="1200" dirty="0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 data from Kafka and send it to OBS by File. </a:t>
            </a:r>
          </a:p>
          <a:p>
            <a:pPr marL="442913" lvl="1" indent="-174625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TIS will send “RECEIVED” status to KAFKA for WMS</a:t>
            </a:r>
          </a:p>
          <a:p>
            <a:pPr marL="442913" lvl="1" indent="-174625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TIS provide page for status  of received </a:t>
            </a:r>
            <a:r>
              <a:rPr lang="en-US" sz="1200" dirty="0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wms</a:t>
            </a:r>
            <a:r>
              <a:rPr lang="en-US" sz="1200" dirty="0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 data</a:t>
            </a: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Regulatory reporting:</a:t>
            </a:r>
          </a:p>
          <a:p>
            <a:pPr marL="357188" lvl="1" indent="-174625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 TIS provide data to EDW/DATALAKE</a:t>
            </a:r>
          </a:p>
          <a:p>
            <a:pPr marL="228600" indent="-228600">
              <a:buAutoNum type="arabicPeriod"/>
            </a:pPr>
            <a:endParaRPr lang="en-US" sz="1050" spc="300" dirty="0">
              <a:solidFill>
                <a:srgbClr val="487465"/>
              </a:solidFill>
              <a:latin typeface="Arial Narrow" panose="020B0606020202030204" pitchFamily="34" charset="0"/>
              <a:ea typeface="+mj-ea"/>
              <a:cs typeface="Alef" panose="00000500000000000000" pitchFamily="2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DA371F-A096-8A4E-DD21-08146026DA92}"/>
              </a:ext>
            </a:extLst>
          </p:cNvPr>
          <p:cNvSpPr/>
          <p:nvPr/>
        </p:nvSpPr>
        <p:spPr>
          <a:xfrm>
            <a:off x="923583" y="1766359"/>
            <a:ext cx="869303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WMS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8BA918-F5F2-2FA2-DF62-28BB14DB0B66}"/>
              </a:ext>
            </a:extLst>
          </p:cNvPr>
          <p:cNvSpPr/>
          <p:nvPr/>
        </p:nvSpPr>
        <p:spPr>
          <a:xfrm>
            <a:off x="6328283" y="1339523"/>
            <a:ext cx="1859044" cy="116733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Treasury System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F38C37-CD80-25D3-1D1E-0616DA279C8A}"/>
              </a:ext>
            </a:extLst>
          </p:cNvPr>
          <p:cNvSpPr/>
          <p:nvPr/>
        </p:nvSpPr>
        <p:spPr>
          <a:xfrm>
            <a:off x="3015392" y="1612280"/>
            <a:ext cx="742408" cy="355065"/>
          </a:xfrm>
          <a:prstGeom prst="rect">
            <a:avLst/>
          </a:prstGeom>
          <a:solidFill>
            <a:srgbClr val="FFC0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Kafka Enterprise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FCD060-EDD4-A727-E5BE-C3793C4BF65E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3757800" y="1786437"/>
            <a:ext cx="274157" cy="337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DE85B6-5877-AA03-40BC-63A61A288F19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1792886" y="1789813"/>
            <a:ext cx="1222506" cy="11694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C08ED36-09A5-36C6-983C-C30617F2278A}"/>
              </a:ext>
            </a:extLst>
          </p:cNvPr>
          <p:cNvSpPr/>
          <p:nvPr/>
        </p:nvSpPr>
        <p:spPr>
          <a:xfrm>
            <a:off x="6799701" y="2116911"/>
            <a:ext cx="869303" cy="2808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OPICS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5D1880-020F-2187-6C09-444E90114C68}"/>
              </a:ext>
            </a:extLst>
          </p:cNvPr>
          <p:cNvSpPr/>
          <p:nvPr/>
        </p:nvSpPr>
        <p:spPr>
          <a:xfrm>
            <a:off x="2306789" y="3547860"/>
            <a:ext cx="913361" cy="2808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EDW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FA059D-65FF-2ED7-D644-FDD0B74742B8}"/>
              </a:ext>
            </a:extLst>
          </p:cNvPr>
          <p:cNvSpPr/>
          <p:nvPr/>
        </p:nvSpPr>
        <p:spPr>
          <a:xfrm>
            <a:off x="4969957" y="3172855"/>
            <a:ext cx="1353474" cy="133151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Regulatory Reporting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6BB85E5-D391-1A5D-4BF4-82370B552DCB}"/>
              </a:ext>
            </a:extLst>
          </p:cNvPr>
          <p:cNvSpPr/>
          <p:nvPr/>
        </p:nvSpPr>
        <p:spPr>
          <a:xfrm>
            <a:off x="5192159" y="3459331"/>
            <a:ext cx="924479" cy="2808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ANTASENA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2522BB-2F75-FD6F-5181-E9800E74F73C}"/>
              </a:ext>
            </a:extLst>
          </p:cNvPr>
          <p:cNvSpPr/>
          <p:nvPr/>
        </p:nvSpPr>
        <p:spPr>
          <a:xfrm>
            <a:off x="5200509" y="3958782"/>
            <a:ext cx="924479" cy="2808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IRRBB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EA31134-F863-2233-32C7-5B8E1C2E3FB6}"/>
              </a:ext>
            </a:extLst>
          </p:cNvPr>
          <p:cNvSpPr/>
          <p:nvPr/>
        </p:nvSpPr>
        <p:spPr>
          <a:xfrm>
            <a:off x="646390" y="3690398"/>
            <a:ext cx="869303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BFEQ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060E9B-C388-B03E-B29D-512A7C22FB58}"/>
              </a:ext>
            </a:extLst>
          </p:cNvPr>
          <p:cNvCxnSpPr>
            <a:cxnSpLocks/>
            <a:stCxn id="24" idx="1"/>
            <a:endCxn id="44" idx="0"/>
          </p:cNvCxnSpPr>
          <p:nvPr/>
        </p:nvCxnSpPr>
        <p:spPr>
          <a:xfrm rot="10800000" flipV="1">
            <a:off x="1081043" y="2277388"/>
            <a:ext cx="1921773" cy="1413010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8E5C390-9EB7-79CA-2EA5-6825FA0D1E53}"/>
              </a:ext>
            </a:extLst>
          </p:cNvPr>
          <p:cNvCxnSpPr>
            <a:cxnSpLocks/>
            <a:stCxn id="35" idx="3"/>
            <a:endCxn id="90" idx="1"/>
          </p:cNvCxnSpPr>
          <p:nvPr/>
        </p:nvCxnSpPr>
        <p:spPr>
          <a:xfrm flipV="1">
            <a:off x="3220150" y="3683321"/>
            <a:ext cx="349568" cy="4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7551388-DE3C-4DEF-8218-3770EF37D7CE}"/>
              </a:ext>
            </a:extLst>
          </p:cNvPr>
          <p:cNvCxnSpPr>
            <a:cxnSpLocks/>
            <a:stCxn id="90" idx="3"/>
            <a:endCxn id="41" idx="1"/>
          </p:cNvCxnSpPr>
          <p:nvPr/>
        </p:nvCxnSpPr>
        <p:spPr>
          <a:xfrm flipV="1">
            <a:off x="4494197" y="3599731"/>
            <a:ext cx="697962" cy="835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81">
            <a:extLst>
              <a:ext uri="{FF2B5EF4-FFF2-40B4-BE49-F238E27FC236}">
                <a16:creationId xmlns:a16="http://schemas.microsoft.com/office/drawing/2014/main" id="{1D89D60B-BF93-1E44-6487-06185FCF059C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5654399" y="3740131"/>
            <a:ext cx="8350" cy="218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FF62644E-A249-B958-4C4A-54596B34F452}"/>
              </a:ext>
            </a:extLst>
          </p:cNvPr>
          <p:cNvSpPr/>
          <p:nvPr/>
        </p:nvSpPr>
        <p:spPr>
          <a:xfrm>
            <a:off x="5057524" y="2116911"/>
            <a:ext cx="869303" cy="2808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Eai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66792E-137B-8A02-FE9A-ABCE84E4516E}"/>
              </a:ext>
            </a:extLst>
          </p:cNvPr>
          <p:cNvSpPr/>
          <p:nvPr/>
        </p:nvSpPr>
        <p:spPr>
          <a:xfrm>
            <a:off x="6780764" y="3172855"/>
            <a:ext cx="1407129" cy="133151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Finance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22B90A-9614-33A6-1F40-CC80602BE501}"/>
              </a:ext>
            </a:extLst>
          </p:cNvPr>
          <p:cNvSpPr/>
          <p:nvPr/>
        </p:nvSpPr>
        <p:spPr>
          <a:xfrm>
            <a:off x="7117968" y="3607365"/>
            <a:ext cx="725112" cy="276816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EGL</a:t>
            </a:r>
          </a:p>
        </p:txBody>
      </p:sp>
      <p:cxnSp>
        <p:nvCxnSpPr>
          <p:cNvPr id="95" name="Straight Arrow Connector 81">
            <a:extLst>
              <a:ext uri="{FF2B5EF4-FFF2-40B4-BE49-F238E27FC236}">
                <a16:creationId xmlns:a16="http://schemas.microsoft.com/office/drawing/2014/main" id="{1CA64562-C648-37D6-8655-3DB3B01D3075}"/>
              </a:ext>
            </a:extLst>
          </p:cNvPr>
          <p:cNvCxnSpPr>
            <a:cxnSpLocks/>
            <a:stCxn id="33" idx="2"/>
            <a:endCxn id="7" idx="2"/>
          </p:cNvCxnSpPr>
          <p:nvPr/>
        </p:nvCxnSpPr>
        <p:spPr>
          <a:xfrm rot="5400000" flipH="1" flipV="1">
            <a:off x="5469559" y="2415024"/>
            <a:ext cx="541808" cy="3480122"/>
          </a:xfrm>
          <a:prstGeom prst="bentConnector3">
            <a:avLst>
              <a:gd name="adj1" fmla="val -421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42F9AB28-0EAD-0D86-F8DA-05939B9F896A}"/>
              </a:ext>
            </a:extLst>
          </p:cNvPr>
          <p:cNvSpPr txBox="1"/>
          <p:nvPr/>
        </p:nvSpPr>
        <p:spPr>
          <a:xfrm>
            <a:off x="8722897" y="3290061"/>
            <a:ext cx="33214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487465"/>
                </a:solidFill>
                <a:latin typeface="Arial Narrow" panose="020B0606020202030204" pitchFamily="34" charset="0"/>
                <a:ea typeface="+mj-ea"/>
                <a:cs typeface="Alef" panose="00000500000000000000" pitchFamily="2" charset="-79"/>
              </a:rPr>
              <a:t>OBS &amp; OPICS would not be expected use together due to the complexity on providing data for regulatory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290C3B-BDAB-4BA8-AFA7-43803F06B5C1}"/>
              </a:ext>
            </a:extLst>
          </p:cNvPr>
          <p:cNvSpPr/>
          <p:nvPr/>
        </p:nvSpPr>
        <p:spPr>
          <a:xfrm>
            <a:off x="6799702" y="1614072"/>
            <a:ext cx="869303" cy="2808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EE7788-7702-886E-1311-CF4C43484059}"/>
              </a:ext>
            </a:extLst>
          </p:cNvPr>
          <p:cNvSpPr/>
          <p:nvPr/>
        </p:nvSpPr>
        <p:spPr>
          <a:xfrm>
            <a:off x="5107709" y="1772817"/>
            <a:ext cx="755670" cy="24071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IBM MQ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4E8CF9-D20D-6C5A-9973-DBE6A91459D3}"/>
              </a:ext>
            </a:extLst>
          </p:cNvPr>
          <p:cNvSpPr/>
          <p:nvPr/>
        </p:nvSpPr>
        <p:spPr>
          <a:xfrm>
            <a:off x="4031957" y="1646037"/>
            <a:ext cx="742408" cy="2808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TIS</a:t>
            </a:r>
          </a:p>
        </p:txBody>
      </p:sp>
      <p:cxnSp>
        <p:nvCxnSpPr>
          <p:cNvPr id="17" name="Straight Arrow Connector 24">
            <a:extLst>
              <a:ext uri="{FF2B5EF4-FFF2-40B4-BE49-F238E27FC236}">
                <a16:creationId xmlns:a16="http://schemas.microsoft.com/office/drawing/2014/main" id="{C1C23902-FB81-F2C8-805F-944880B72863}"/>
              </a:ext>
            </a:extLst>
          </p:cNvPr>
          <p:cNvCxnSpPr>
            <a:cxnSpLocks/>
            <a:stCxn id="15" idx="3"/>
            <a:endCxn id="52" idx="1"/>
          </p:cNvCxnSpPr>
          <p:nvPr/>
        </p:nvCxnSpPr>
        <p:spPr>
          <a:xfrm flipV="1">
            <a:off x="4774365" y="1507181"/>
            <a:ext cx="346606" cy="2792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4">
            <a:extLst>
              <a:ext uri="{FF2B5EF4-FFF2-40B4-BE49-F238E27FC236}">
                <a16:creationId xmlns:a16="http://schemas.microsoft.com/office/drawing/2014/main" id="{10EF47F2-9E5D-90BE-C490-F254FF1ED815}"/>
              </a:ext>
            </a:extLst>
          </p:cNvPr>
          <p:cNvCxnSpPr>
            <a:cxnSpLocks/>
            <a:stCxn id="11" idx="2"/>
            <a:endCxn id="14" idx="3"/>
          </p:cNvCxnSpPr>
          <p:nvPr/>
        </p:nvCxnSpPr>
        <p:spPr>
          <a:xfrm rot="5400000" flipH="1">
            <a:off x="6548017" y="1208535"/>
            <a:ext cx="1700" cy="1370975"/>
          </a:xfrm>
          <a:prstGeom prst="bentConnector4">
            <a:avLst>
              <a:gd name="adj1" fmla="val -10202059"/>
              <a:gd name="adj2" fmla="val 71915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398F15D-0543-B071-5ED2-08A4031FC08D}"/>
              </a:ext>
            </a:extLst>
          </p:cNvPr>
          <p:cNvSpPr/>
          <p:nvPr/>
        </p:nvSpPr>
        <p:spPr>
          <a:xfrm>
            <a:off x="3002815" y="2136988"/>
            <a:ext cx="742408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MDW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167C55-C988-7ED8-343C-4F8AC58646CC}"/>
              </a:ext>
            </a:extLst>
          </p:cNvPr>
          <p:cNvSpPr/>
          <p:nvPr/>
        </p:nvSpPr>
        <p:spPr>
          <a:xfrm>
            <a:off x="4022187" y="2129562"/>
            <a:ext cx="742408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 GTW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34A22D-F8D0-0398-8C8A-7EAEA77C2B50}"/>
              </a:ext>
            </a:extLst>
          </p:cNvPr>
          <p:cNvSpPr/>
          <p:nvPr/>
        </p:nvSpPr>
        <p:spPr>
          <a:xfrm>
            <a:off x="3543721" y="4145189"/>
            <a:ext cx="913361" cy="2808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ETL CENTRIS</a:t>
            </a:r>
          </a:p>
        </p:txBody>
      </p:sp>
      <p:cxnSp>
        <p:nvCxnSpPr>
          <p:cNvPr id="39" name="Straight Arrow Connector 24">
            <a:extLst>
              <a:ext uri="{FF2B5EF4-FFF2-40B4-BE49-F238E27FC236}">
                <a16:creationId xmlns:a16="http://schemas.microsoft.com/office/drawing/2014/main" id="{1A59FDC5-50DE-8DA0-CD0B-2BD08170BA8F}"/>
              </a:ext>
            </a:extLst>
          </p:cNvPr>
          <p:cNvCxnSpPr>
            <a:cxnSpLocks/>
            <a:stCxn id="27" idx="1"/>
            <a:endCxn id="24" idx="3"/>
          </p:cNvCxnSpPr>
          <p:nvPr/>
        </p:nvCxnSpPr>
        <p:spPr>
          <a:xfrm rot="10800000" flipV="1">
            <a:off x="3745223" y="2269962"/>
            <a:ext cx="276964" cy="742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24">
            <a:extLst>
              <a:ext uri="{FF2B5EF4-FFF2-40B4-BE49-F238E27FC236}">
                <a16:creationId xmlns:a16="http://schemas.microsoft.com/office/drawing/2014/main" id="{97A6993C-B07F-D2FA-EB94-8855C2E1C102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4301798" y="2028199"/>
            <a:ext cx="202727" cy="1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EFFA0E0-0BF7-21AA-D3F7-2778E2D92368}"/>
              </a:ext>
            </a:extLst>
          </p:cNvPr>
          <p:cNvSpPr/>
          <p:nvPr/>
        </p:nvSpPr>
        <p:spPr>
          <a:xfrm>
            <a:off x="5120971" y="1366781"/>
            <a:ext cx="742408" cy="2808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MFT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5" name="Straight Arrow Connector 24">
            <a:extLst>
              <a:ext uri="{FF2B5EF4-FFF2-40B4-BE49-F238E27FC236}">
                <a16:creationId xmlns:a16="http://schemas.microsoft.com/office/drawing/2014/main" id="{F4BF6B78-302F-5ABC-25A7-25216370481E}"/>
              </a:ext>
            </a:extLst>
          </p:cNvPr>
          <p:cNvCxnSpPr>
            <a:cxnSpLocks/>
            <a:stCxn id="52" idx="3"/>
            <a:endCxn id="11" idx="1"/>
          </p:cNvCxnSpPr>
          <p:nvPr/>
        </p:nvCxnSpPr>
        <p:spPr>
          <a:xfrm>
            <a:off x="5863379" y="1507181"/>
            <a:ext cx="936323" cy="247291"/>
          </a:xfrm>
          <a:prstGeom prst="bentConnector3">
            <a:avLst>
              <a:gd name="adj1" fmla="val 3619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24">
            <a:extLst>
              <a:ext uri="{FF2B5EF4-FFF2-40B4-BE49-F238E27FC236}">
                <a16:creationId xmlns:a16="http://schemas.microsoft.com/office/drawing/2014/main" id="{288FB78F-F53E-EC98-C740-AE9E64DC8113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4764595" y="1893171"/>
            <a:ext cx="343114" cy="18501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F9384C9-8E63-AF66-BEB3-277761B5D7C9}"/>
              </a:ext>
            </a:extLst>
          </p:cNvPr>
          <p:cNvSpPr/>
          <p:nvPr/>
        </p:nvSpPr>
        <p:spPr>
          <a:xfrm>
            <a:off x="2337801" y="4163283"/>
            <a:ext cx="913361" cy="2808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DATALAKE</a:t>
            </a:r>
          </a:p>
        </p:txBody>
      </p:sp>
      <p:cxnSp>
        <p:nvCxnSpPr>
          <p:cNvPr id="125" name="Straight Arrow Connector 24">
            <a:extLst>
              <a:ext uri="{FF2B5EF4-FFF2-40B4-BE49-F238E27FC236}">
                <a16:creationId xmlns:a16="http://schemas.microsoft.com/office/drawing/2014/main" id="{D4C89299-C70C-9E5A-7258-4959DADAFC64}"/>
              </a:ext>
            </a:extLst>
          </p:cNvPr>
          <p:cNvCxnSpPr>
            <a:cxnSpLocks/>
            <a:stCxn id="35" idx="2"/>
            <a:endCxn id="33" idx="0"/>
          </p:cNvCxnSpPr>
          <p:nvPr/>
        </p:nvCxnSpPr>
        <p:spPr>
          <a:xfrm rot="16200000" flipH="1">
            <a:off x="3223672" y="3368458"/>
            <a:ext cx="316529" cy="12369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3386D20-F219-5520-D82F-C261CD4541B1}"/>
              </a:ext>
            </a:extLst>
          </p:cNvPr>
          <p:cNvSpPr/>
          <p:nvPr/>
        </p:nvSpPr>
        <p:spPr>
          <a:xfrm>
            <a:off x="486883" y="6548581"/>
            <a:ext cx="284054" cy="196481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1800632-8990-EDB1-D6A1-F99BE5A27F70}"/>
              </a:ext>
            </a:extLst>
          </p:cNvPr>
          <p:cNvSpPr/>
          <p:nvPr/>
        </p:nvSpPr>
        <p:spPr>
          <a:xfrm>
            <a:off x="2043112" y="6590497"/>
            <a:ext cx="284054" cy="174661"/>
          </a:xfrm>
          <a:prstGeom prst="rect">
            <a:avLst/>
          </a:prstGeom>
          <a:solidFill>
            <a:srgbClr val="FFC0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86952C6-A55A-63C5-2639-20D3D9D1527A}"/>
              </a:ext>
            </a:extLst>
          </p:cNvPr>
          <p:cNvSpPr txBox="1"/>
          <p:nvPr/>
        </p:nvSpPr>
        <p:spPr>
          <a:xfrm>
            <a:off x="766197" y="6521178"/>
            <a:ext cx="1227869" cy="248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 is/no change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9E0318-8B7F-14C7-72F9-859F3C76B20C}"/>
              </a:ext>
            </a:extLst>
          </p:cNvPr>
          <p:cNvSpPr txBox="1"/>
          <p:nvPr/>
        </p:nvSpPr>
        <p:spPr>
          <a:xfrm>
            <a:off x="2352667" y="6538461"/>
            <a:ext cx="17779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Minor changes/configuration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216D07C-E811-BC69-3575-84141910EEB3}"/>
              </a:ext>
            </a:extLst>
          </p:cNvPr>
          <p:cNvSpPr/>
          <p:nvPr/>
        </p:nvSpPr>
        <p:spPr>
          <a:xfrm>
            <a:off x="4407185" y="6609016"/>
            <a:ext cx="284054" cy="174661"/>
          </a:xfrm>
          <a:prstGeom prst="rect">
            <a:avLst/>
          </a:prstGeom>
          <a:solidFill>
            <a:srgbClr val="FFFF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59A890F-4161-3063-4DB8-D9E2D3174869}"/>
              </a:ext>
            </a:extLst>
          </p:cNvPr>
          <p:cNvSpPr txBox="1"/>
          <p:nvPr/>
        </p:nvSpPr>
        <p:spPr>
          <a:xfrm>
            <a:off x="4716740" y="6501561"/>
            <a:ext cx="17779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Major changes/enhancement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FD7D84B-EF02-3AB8-886F-529A90E4E27D}"/>
              </a:ext>
            </a:extLst>
          </p:cNvPr>
          <p:cNvSpPr/>
          <p:nvPr/>
        </p:nvSpPr>
        <p:spPr>
          <a:xfrm>
            <a:off x="6529737" y="6553554"/>
            <a:ext cx="284054" cy="17466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F42CD12-4699-065D-4937-3169E8051528}"/>
              </a:ext>
            </a:extLst>
          </p:cNvPr>
          <p:cNvSpPr txBox="1"/>
          <p:nvPr/>
        </p:nvSpPr>
        <p:spPr>
          <a:xfrm>
            <a:off x="6839292" y="6519987"/>
            <a:ext cx="17779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decommissioned</a:t>
            </a:r>
          </a:p>
        </p:txBody>
      </p:sp>
      <p:cxnSp>
        <p:nvCxnSpPr>
          <p:cNvPr id="22" name="Straight Arrow Connector 55">
            <a:extLst>
              <a:ext uri="{FF2B5EF4-FFF2-40B4-BE49-F238E27FC236}">
                <a16:creationId xmlns:a16="http://schemas.microsoft.com/office/drawing/2014/main" id="{CFFBA1AC-D85E-9587-352F-29AAC5D85310}"/>
              </a:ext>
            </a:extLst>
          </p:cNvPr>
          <p:cNvCxnSpPr>
            <a:cxnSpLocks/>
            <a:stCxn id="12" idx="2"/>
            <a:endCxn id="88" idx="0"/>
          </p:cNvCxnSpPr>
          <p:nvPr/>
        </p:nvCxnSpPr>
        <p:spPr>
          <a:xfrm rot="5400000">
            <a:off x="3577789" y="2358481"/>
            <a:ext cx="692198" cy="988955"/>
          </a:xfrm>
          <a:prstGeom prst="bentConnector3">
            <a:avLst>
              <a:gd name="adj1" fmla="val 50000"/>
            </a:avLst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0EC27599-7533-8CBC-5F49-4DF152000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130" y="4869431"/>
            <a:ext cx="3434030" cy="186448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DACCEA-839C-E4C7-2178-AE7DA0A21CDB}"/>
              </a:ext>
            </a:extLst>
          </p:cNvPr>
          <p:cNvSpPr txBox="1"/>
          <p:nvPr/>
        </p:nvSpPr>
        <p:spPr>
          <a:xfrm>
            <a:off x="1994066" y="5086723"/>
            <a:ext cx="48452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sz="1100" b="1" dirty="0">
                <a:solidFill>
                  <a:srgbClr val="487465"/>
                </a:solidFill>
                <a:latin typeface="Arial Narrow" panose="020B0606020202030204" pitchFamily="34" charset="0"/>
                <a:ea typeface="+mj-ea"/>
                <a:cs typeface="Alef" panose="00000500000000000000" pitchFamily="2" charset="-79"/>
              </a:rPr>
              <a:t>The assessment/discussion is in progress for the requirement planned product and new product.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US" sz="1100" b="1" dirty="0">
                <a:solidFill>
                  <a:srgbClr val="487465"/>
                </a:solidFill>
                <a:latin typeface="Arial Narrow" panose="020B0606020202030204" pitchFamily="34" charset="0"/>
                <a:ea typeface="+mj-ea"/>
                <a:cs typeface="Alef" panose="00000500000000000000" pitchFamily="2" charset="-79"/>
              </a:rPr>
              <a:t>The assessment result would be added into the scope, and it may or may not impact to the timeline and effort.</a:t>
            </a:r>
          </a:p>
        </p:txBody>
      </p:sp>
    </p:spTree>
    <p:extLst>
      <p:ext uri="{BB962C8B-B14F-4D97-AF65-F5344CB8AC3E}">
        <p14:creationId xmlns:p14="http://schemas.microsoft.com/office/powerpoint/2010/main" val="1612652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7540C8-2602-D4DF-73BD-28E15C9DDDF4}"/>
              </a:ext>
            </a:extLst>
          </p:cNvPr>
          <p:cNvSpPr txBox="1"/>
          <p:nvPr/>
        </p:nvSpPr>
        <p:spPr>
          <a:xfrm>
            <a:off x="25845" y="82167"/>
            <a:ext cx="66005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Payment Consolidation: Current System Architecture Payment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376FA-0877-C646-EDA5-C7329D7E8509}"/>
              </a:ext>
            </a:extLst>
          </p:cNvPr>
          <p:cNvCxnSpPr>
            <a:cxnSpLocks/>
          </p:cNvCxnSpPr>
          <p:nvPr/>
        </p:nvCxnSpPr>
        <p:spPr>
          <a:xfrm flipV="1">
            <a:off x="111312" y="451499"/>
            <a:ext cx="7157590" cy="11505"/>
          </a:xfrm>
          <a:prstGeom prst="line">
            <a:avLst/>
          </a:prstGeom>
          <a:ln w="3175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00A9D5-80C7-D737-1ACF-46F11B64E233}"/>
              </a:ext>
            </a:extLst>
          </p:cNvPr>
          <p:cNvSpPr txBox="1"/>
          <p:nvPr/>
        </p:nvSpPr>
        <p:spPr>
          <a:xfrm>
            <a:off x="7268902" y="24292"/>
            <a:ext cx="4908828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/>
              </a:rPr>
              <a:t>Last Update 	   : 24 May 2023</a:t>
            </a:r>
          </a:p>
          <a:p>
            <a:r>
              <a:rPr lang="en-US" sz="1100">
                <a:cs typeface="Calibri"/>
              </a:rPr>
              <a:t>PIC &amp; Contributor : Liston &amp; Payment consolidation team</a:t>
            </a:r>
            <a:endParaRPr lang="en-US" sz="11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6B0697E-5A1D-7012-848B-BF688E69DB5D}"/>
              </a:ext>
            </a:extLst>
          </p:cNvPr>
          <p:cNvSpPr/>
          <p:nvPr/>
        </p:nvSpPr>
        <p:spPr>
          <a:xfrm>
            <a:off x="8617225" y="713174"/>
            <a:ext cx="3478981" cy="607657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F564FE7-0416-C2AA-11AC-C762B0424B80}"/>
              </a:ext>
            </a:extLst>
          </p:cNvPr>
          <p:cNvSpPr txBox="1"/>
          <p:nvPr/>
        </p:nvSpPr>
        <p:spPr>
          <a:xfrm>
            <a:off x="8617224" y="524839"/>
            <a:ext cx="2878089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 Highlight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532949-9821-DDFA-A967-BDF0EF22AD8B}"/>
              </a:ext>
            </a:extLst>
          </p:cNvPr>
          <p:cNvSpPr/>
          <p:nvPr/>
        </p:nvSpPr>
        <p:spPr>
          <a:xfrm>
            <a:off x="3137634" y="3401830"/>
            <a:ext cx="1897641" cy="962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Core Banking System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9FFA7-8F07-80FB-A9FF-9D7DED1D9A57}"/>
              </a:ext>
            </a:extLst>
          </p:cNvPr>
          <p:cNvSpPr/>
          <p:nvPr/>
        </p:nvSpPr>
        <p:spPr>
          <a:xfrm>
            <a:off x="2991738" y="5011538"/>
            <a:ext cx="2110605" cy="106885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Support System </a:t>
            </a:r>
          </a:p>
          <a:p>
            <a:pPr algn="ctr"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(decrypt/encrypt)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933D6-073B-B07B-A814-8CE1F63CE1F4}"/>
              </a:ext>
            </a:extLst>
          </p:cNvPr>
          <p:cNvSpPr/>
          <p:nvPr/>
        </p:nvSpPr>
        <p:spPr>
          <a:xfrm>
            <a:off x="130621" y="580463"/>
            <a:ext cx="8320106" cy="6237199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AAEA6F-30B0-9F52-948B-6B281DD02E67}"/>
              </a:ext>
            </a:extLst>
          </p:cNvPr>
          <p:cNvSpPr/>
          <p:nvPr/>
        </p:nvSpPr>
        <p:spPr>
          <a:xfrm>
            <a:off x="3610991" y="3769251"/>
            <a:ext cx="962256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BFEQ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189FCDA-03AD-529D-B8EA-9007D472D9F2}"/>
              </a:ext>
            </a:extLst>
          </p:cNvPr>
          <p:cNvSpPr/>
          <p:nvPr/>
        </p:nvSpPr>
        <p:spPr>
          <a:xfrm>
            <a:off x="5521439" y="5064234"/>
            <a:ext cx="2814329" cy="106885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AML/KYC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F930599-81C0-7A21-3449-EC99B2857EF9}"/>
              </a:ext>
            </a:extLst>
          </p:cNvPr>
          <p:cNvSpPr/>
          <p:nvPr/>
        </p:nvSpPr>
        <p:spPr>
          <a:xfrm>
            <a:off x="7484467" y="5310075"/>
            <a:ext cx="695646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Fircosoft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1377DE-3769-9FC1-71EF-01571B3F9C70}"/>
              </a:ext>
            </a:extLst>
          </p:cNvPr>
          <p:cNvSpPr/>
          <p:nvPr/>
        </p:nvSpPr>
        <p:spPr>
          <a:xfrm>
            <a:off x="241153" y="697889"/>
            <a:ext cx="8089071" cy="77751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Channel &amp; Distribution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(Self Service &amp; Assisted)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704C59D-FF81-C115-6646-65C42A5C6197}"/>
              </a:ext>
            </a:extLst>
          </p:cNvPr>
          <p:cNvSpPr/>
          <p:nvPr/>
        </p:nvSpPr>
        <p:spPr>
          <a:xfrm>
            <a:off x="1676575" y="1752586"/>
            <a:ext cx="5033641" cy="103063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Enterprise Integration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0C00D2F-3B5E-4A00-6216-B4DCC5A0B61D}"/>
              </a:ext>
            </a:extLst>
          </p:cNvPr>
          <p:cNvSpPr/>
          <p:nvPr/>
        </p:nvSpPr>
        <p:spPr>
          <a:xfrm>
            <a:off x="3125630" y="2426333"/>
            <a:ext cx="921259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Kafka Enterprise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F763C93-7AAE-2082-1E3B-7E0D86043EB6}"/>
              </a:ext>
            </a:extLst>
          </p:cNvPr>
          <p:cNvSpPr/>
          <p:nvPr/>
        </p:nvSpPr>
        <p:spPr>
          <a:xfrm>
            <a:off x="5485142" y="2220318"/>
            <a:ext cx="924479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 </a:t>
            </a: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Gateway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E817B5D-F8EC-70E2-AAF3-F7A4942CAA0F}"/>
              </a:ext>
            </a:extLst>
          </p:cNvPr>
          <p:cNvSpPr/>
          <p:nvPr/>
        </p:nvSpPr>
        <p:spPr>
          <a:xfrm>
            <a:off x="5671970" y="3085678"/>
            <a:ext cx="2658256" cy="15993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Payment &amp; Remittance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95CB122-EB40-6F07-53AE-5ECCA2358BF4}"/>
              </a:ext>
            </a:extLst>
          </p:cNvPr>
          <p:cNvSpPr/>
          <p:nvPr/>
        </p:nvSpPr>
        <p:spPr>
          <a:xfrm>
            <a:off x="6196852" y="3407869"/>
            <a:ext cx="731752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FIRST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9D5C0C-C4D1-ABD2-5A99-D834D1AD808F}"/>
              </a:ext>
            </a:extLst>
          </p:cNvPr>
          <p:cNvSpPr/>
          <p:nvPr/>
        </p:nvSpPr>
        <p:spPr>
          <a:xfrm>
            <a:off x="7368895" y="3851439"/>
            <a:ext cx="845140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 Payment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07F5AF0-C16C-41BD-DA9C-995BDF3C5C93}"/>
              </a:ext>
            </a:extLst>
          </p:cNvPr>
          <p:cNvSpPr/>
          <p:nvPr/>
        </p:nvSpPr>
        <p:spPr>
          <a:xfrm>
            <a:off x="6107977" y="4277105"/>
            <a:ext cx="845140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 Payroll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F482D90-A16C-8248-185A-1D9B174C9E58}"/>
              </a:ext>
            </a:extLst>
          </p:cNvPr>
          <p:cNvSpPr/>
          <p:nvPr/>
        </p:nvSpPr>
        <p:spPr>
          <a:xfrm>
            <a:off x="3610991" y="5562672"/>
            <a:ext cx="971917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Auto Smarts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AD4139F-D20D-BE11-BB98-409D60D0607D}"/>
              </a:ext>
            </a:extLst>
          </p:cNvPr>
          <p:cNvSpPr/>
          <p:nvPr/>
        </p:nvSpPr>
        <p:spPr>
          <a:xfrm>
            <a:off x="3020043" y="973245"/>
            <a:ext cx="731752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36607E2-7F1E-87EE-7BB8-7CA1AD3ADDFA}"/>
              </a:ext>
            </a:extLst>
          </p:cNvPr>
          <p:cNvSpPr/>
          <p:nvPr/>
        </p:nvSpPr>
        <p:spPr>
          <a:xfrm>
            <a:off x="6422779" y="990678"/>
            <a:ext cx="731752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E-TAX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C4B2F97-23E3-6118-BB54-A7AAD7F818F7}"/>
              </a:ext>
            </a:extLst>
          </p:cNvPr>
          <p:cNvSpPr/>
          <p:nvPr/>
        </p:nvSpPr>
        <p:spPr>
          <a:xfrm>
            <a:off x="241153" y="4078305"/>
            <a:ext cx="2404374" cy="198362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Third Party Payment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</a:t>
            </a:r>
          </a:p>
        </p:txBody>
      </p:sp>
      <p:cxnSp>
        <p:nvCxnSpPr>
          <p:cNvPr id="99" name="Straight Arrow Connector 102">
            <a:extLst>
              <a:ext uri="{FF2B5EF4-FFF2-40B4-BE49-F238E27FC236}">
                <a16:creationId xmlns:a16="http://schemas.microsoft.com/office/drawing/2014/main" id="{68086554-2AF4-8CE8-B58A-5D3E681E8BA6}"/>
              </a:ext>
            </a:extLst>
          </p:cNvPr>
          <p:cNvCxnSpPr>
            <a:cxnSpLocks/>
            <a:endCxn id="158" idx="2"/>
          </p:cNvCxnSpPr>
          <p:nvPr/>
        </p:nvCxnSpPr>
        <p:spPr>
          <a:xfrm rot="16200000" flipV="1">
            <a:off x="783528" y="1273262"/>
            <a:ext cx="910072" cy="876024"/>
          </a:xfrm>
          <a:prstGeom prst="bentConnector3">
            <a:avLst>
              <a:gd name="adj1" fmla="val -716"/>
            </a:avLst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2CBDD9D8-34CD-D10C-2D60-FC693DB8B515}"/>
              </a:ext>
            </a:extLst>
          </p:cNvPr>
          <p:cNvSpPr/>
          <p:nvPr/>
        </p:nvSpPr>
        <p:spPr>
          <a:xfrm>
            <a:off x="5358084" y="990678"/>
            <a:ext cx="731752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0BAAE7D-23D7-78E6-1A74-78A76260C37A}"/>
              </a:ext>
            </a:extLst>
          </p:cNvPr>
          <p:cNvSpPr/>
          <p:nvPr/>
        </p:nvSpPr>
        <p:spPr>
          <a:xfrm>
            <a:off x="1063180" y="4476876"/>
            <a:ext cx="756414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SWIFT SAA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AAE05F0-9051-012D-2512-ADA9946B5767}"/>
              </a:ext>
            </a:extLst>
          </p:cNvPr>
          <p:cNvSpPr/>
          <p:nvPr/>
        </p:nvSpPr>
        <p:spPr>
          <a:xfrm>
            <a:off x="4313096" y="2428219"/>
            <a:ext cx="742863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MFT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CF61AF4-C65D-AE6F-3C83-8801C8C43991}"/>
              </a:ext>
            </a:extLst>
          </p:cNvPr>
          <p:cNvSpPr/>
          <p:nvPr/>
        </p:nvSpPr>
        <p:spPr>
          <a:xfrm>
            <a:off x="4120204" y="983412"/>
            <a:ext cx="731753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SMAR&amp;TS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2154A01-A0F2-7BA8-206A-67CA36B33A93}"/>
              </a:ext>
            </a:extLst>
          </p:cNvPr>
          <p:cNvSpPr/>
          <p:nvPr/>
        </p:nvSpPr>
        <p:spPr>
          <a:xfrm>
            <a:off x="1712625" y="980781"/>
            <a:ext cx="869303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AKSES BISNIS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A9DAED6-4B7B-0EB6-C721-80A4D38C8593}"/>
              </a:ext>
            </a:extLst>
          </p:cNvPr>
          <p:cNvSpPr/>
          <p:nvPr/>
        </p:nvSpPr>
        <p:spPr>
          <a:xfrm>
            <a:off x="7461868" y="991316"/>
            <a:ext cx="659263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JENIUS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17D126-1E22-80E7-8571-4221F2BE85BD}"/>
              </a:ext>
            </a:extLst>
          </p:cNvPr>
          <p:cNvSpPr/>
          <p:nvPr/>
        </p:nvSpPr>
        <p:spPr>
          <a:xfrm>
            <a:off x="2054937" y="2436449"/>
            <a:ext cx="914269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Middleware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A6F7DB9-4052-0BA0-0794-8AD5D73CBA9C}"/>
              </a:ext>
            </a:extLst>
          </p:cNvPr>
          <p:cNvSpPr/>
          <p:nvPr/>
        </p:nvSpPr>
        <p:spPr>
          <a:xfrm>
            <a:off x="2078323" y="1886881"/>
            <a:ext cx="856356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Switching</a:t>
            </a:r>
          </a:p>
        </p:txBody>
      </p:sp>
      <p:cxnSp>
        <p:nvCxnSpPr>
          <p:cNvPr id="108" name="Straight Arrow Connector 102">
            <a:extLst>
              <a:ext uri="{FF2B5EF4-FFF2-40B4-BE49-F238E27FC236}">
                <a16:creationId xmlns:a16="http://schemas.microsoft.com/office/drawing/2014/main" id="{7F49EA69-BF5C-6790-738E-D120C3CFC01D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4469824" y="1264212"/>
            <a:ext cx="16257" cy="650231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2">
            <a:extLst>
              <a:ext uri="{FF2B5EF4-FFF2-40B4-BE49-F238E27FC236}">
                <a16:creationId xmlns:a16="http://schemas.microsoft.com/office/drawing/2014/main" id="{0AB23B9C-3D41-D851-4DEF-6BB6FD58E9CD}"/>
              </a:ext>
            </a:extLst>
          </p:cNvPr>
          <p:cNvCxnSpPr>
            <a:cxnSpLocks/>
          </p:cNvCxnSpPr>
          <p:nvPr/>
        </p:nvCxnSpPr>
        <p:spPr>
          <a:xfrm>
            <a:off x="5485744" y="2779763"/>
            <a:ext cx="710957" cy="635439"/>
          </a:xfrm>
          <a:prstGeom prst="bentConnector3">
            <a:avLst>
              <a:gd name="adj1" fmla="val 633"/>
            </a:avLst>
          </a:prstGeom>
          <a:ln w="12700"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2">
            <a:extLst>
              <a:ext uri="{FF2B5EF4-FFF2-40B4-BE49-F238E27FC236}">
                <a16:creationId xmlns:a16="http://schemas.microsoft.com/office/drawing/2014/main" id="{5D385350-89FF-9400-B99E-563BC545F57F}"/>
              </a:ext>
            </a:extLst>
          </p:cNvPr>
          <p:cNvCxnSpPr>
            <a:cxnSpLocks/>
            <a:stCxn id="88" idx="1"/>
            <a:endCxn id="101" idx="0"/>
          </p:cNvCxnSpPr>
          <p:nvPr/>
        </p:nvCxnSpPr>
        <p:spPr>
          <a:xfrm rot="10800000" flipV="1">
            <a:off x="1441387" y="2267902"/>
            <a:ext cx="235188" cy="2208974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02">
            <a:extLst>
              <a:ext uri="{FF2B5EF4-FFF2-40B4-BE49-F238E27FC236}">
                <a16:creationId xmlns:a16="http://schemas.microsoft.com/office/drawing/2014/main" id="{A9BA8F83-9992-142E-BA6E-41B34C6F986F}"/>
              </a:ext>
            </a:extLst>
          </p:cNvPr>
          <p:cNvCxnSpPr>
            <a:cxnSpLocks/>
            <a:endCxn id="100" idx="2"/>
          </p:cNvCxnSpPr>
          <p:nvPr/>
        </p:nvCxnSpPr>
        <p:spPr>
          <a:xfrm flipH="1" flipV="1">
            <a:off x="5723960" y="1271478"/>
            <a:ext cx="3557" cy="64383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02">
            <a:extLst>
              <a:ext uri="{FF2B5EF4-FFF2-40B4-BE49-F238E27FC236}">
                <a16:creationId xmlns:a16="http://schemas.microsoft.com/office/drawing/2014/main" id="{3DB632E2-7556-F0A8-2D45-49E664DB09FC}"/>
              </a:ext>
            </a:extLst>
          </p:cNvPr>
          <p:cNvCxnSpPr>
            <a:cxnSpLocks/>
            <a:stCxn id="93" idx="0"/>
            <a:endCxn id="105" idx="2"/>
          </p:cNvCxnSpPr>
          <p:nvPr/>
        </p:nvCxnSpPr>
        <p:spPr>
          <a:xfrm rot="5400000" flipH="1" flipV="1">
            <a:off x="6501821" y="2561761"/>
            <a:ext cx="2579323" cy="35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02">
            <a:extLst>
              <a:ext uri="{FF2B5EF4-FFF2-40B4-BE49-F238E27FC236}">
                <a16:creationId xmlns:a16="http://schemas.microsoft.com/office/drawing/2014/main" id="{806F0B74-F3D8-79A4-2EC7-2FA67063BD6A}"/>
              </a:ext>
            </a:extLst>
          </p:cNvPr>
          <p:cNvCxnSpPr>
            <a:cxnSpLocks/>
            <a:endCxn id="96" idx="2"/>
          </p:cNvCxnSpPr>
          <p:nvPr/>
        </p:nvCxnSpPr>
        <p:spPr>
          <a:xfrm rot="16200000" flipV="1">
            <a:off x="3064007" y="1575957"/>
            <a:ext cx="643834" cy="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02">
            <a:extLst>
              <a:ext uri="{FF2B5EF4-FFF2-40B4-BE49-F238E27FC236}">
                <a16:creationId xmlns:a16="http://schemas.microsoft.com/office/drawing/2014/main" id="{935AEC89-85A8-61FE-6AC0-511CD41D5620}"/>
              </a:ext>
            </a:extLst>
          </p:cNvPr>
          <p:cNvCxnSpPr>
            <a:cxnSpLocks/>
          </p:cNvCxnSpPr>
          <p:nvPr/>
        </p:nvCxnSpPr>
        <p:spPr>
          <a:xfrm flipV="1">
            <a:off x="2122467" y="1266336"/>
            <a:ext cx="14789" cy="63553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02">
            <a:extLst>
              <a:ext uri="{FF2B5EF4-FFF2-40B4-BE49-F238E27FC236}">
                <a16:creationId xmlns:a16="http://schemas.microsoft.com/office/drawing/2014/main" id="{B6E28453-7B44-35F1-7749-63D158D467F0}"/>
              </a:ext>
            </a:extLst>
          </p:cNvPr>
          <p:cNvCxnSpPr>
            <a:cxnSpLocks/>
            <a:endCxn id="88" idx="2"/>
          </p:cNvCxnSpPr>
          <p:nvPr/>
        </p:nvCxnSpPr>
        <p:spPr>
          <a:xfrm rot="16200000" flipV="1">
            <a:off x="3856174" y="3120440"/>
            <a:ext cx="674447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02">
            <a:extLst>
              <a:ext uri="{FF2B5EF4-FFF2-40B4-BE49-F238E27FC236}">
                <a16:creationId xmlns:a16="http://schemas.microsoft.com/office/drawing/2014/main" id="{679F99C3-CEA4-F713-027C-4439B2F0A376}"/>
              </a:ext>
            </a:extLst>
          </p:cNvPr>
          <p:cNvCxnSpPr>
            <a:cxnSpLocks/>
            <a:stCxn id="85" idx="0"/>
            <a:endCxn id="92" idx="1"/>
          </p:cNvCxnSpPr>
          <p:nvPr/>
        </p:nvCxnSpPr>
        <p:spPr>
          <a:xfrm rot="16200000" flipV="1">
            <a:off x="5804746" y="3940376"/>
            <a:ext cx="1515965" cy="731752"/>
          </a:xfrm>
          <a:prstGeom prst="bentConnector4">
            <a:avLst>
              <a:gd name="adj1" fmla="val 14905"/>
              <a:gd name="adj2" fmla="val 223541"/>
            </a:avLst>
          </a:prstGeom>
          <a:ln w="12700"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8440171-D1D2-3D2F-1CB0-098D97A4D66D}"/>
              </a:ext>
            </a:extLst>
          </p:cNvPr>
          <p:cNvSpPr/>
          <p:nvPr/>
        </p:nvSpPr>
        <p:spPr>
          <a:xfrm>
            <a:off x="6186224" y="3821736"/>
            <a:ext cx="731752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SiCS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05307EF-30D0-9B86-6A83-60CC705B3F59}"/>
              </a:ext>
            </a:extLst>
          </p:cNvPr>
          <p:cNvSpPr/>
          <p:nvPr/>
        </p:nvSpPr>
        <p:spPr>
          <a:xfrm>
            <a:off x="6318513" y="5719789"/>
            <a:ext cx="1032378" cy="346093"/>
          </a:xfrm>
          <a:prstGeom prst="rect">
            <a:avLst/>
          </a:prstGeom>
          <a:solidFill>
            <a:srgbClr val="66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Compliance Link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CAAD870-7A7A-DF6F-F077-393E7B052690}"/>
              </a:ext>
            </a:extLst>
          </p:cNvPr>
          <p:cNvSpPr/>
          <p:nvPr/>
        </p:nvSpPr>
        <p:spPr>
          <a:xfrm>
            <a:off x="5623239" y="5265496"/>
            <a:ext cx="731752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SIRON AML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7C3166E-EC54-9E9B-0A6B-20837F39603D}"/>
              </a:ext>
            </a:extLst>
          </p:cNvPr>
          <p:cNvSpPr/>
          <p:nvPr/>
        </p:nvSpPr>
        <p:spPr>
          <a:xfrm>
            <a:off x="366775" y="5204074"/>
            <a:ext cx="731752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RTGS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002D5DB-9438-047C-45F4-6E03573FDAB1}"/>
              </a:ext>
            </a:extLst>
          </p:cNvPr>
          <p:cNvSpPr/>
          <p:nvPr/>
        </p:nvSpPr>
        <p:spPr>
          <a:xfrm>
            <a:off x="1781390" y="5194330"/>
            <a:ext cx="731752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SKN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C9C2C6B-D32E-8694-4ED0-3332380E1DBC}"/>
              </a:ext>
            </a:extLst>
          </p:cNvPr>
          <p:cNvSpPr/>
          <p:nvPr/>
        </p:nvSpPr>
        <p:spPr>
          <a:xfrm>
            <a:off x="1036229" y="5658529"/>
            <a:ext cx="919934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CI Connector BI-Fast</a:t>
            </a:r>
          </a:p>
        </p:txBody>
      </p:sp>
      <p:cxnSp>
        <p:nvCxnSpPr>
          <p:cNvPr id="123" name="Straight Arrow Connector 102">
            <a:extLst>
              <a:ext uri="{FF2B5EF4-FFF2-40B4-BE49-F238E27FC236}">
                <a16:creationId xmlns:a16="http://schemas.microsoft.com/office/drawing/2014/main" id="{143E6A9A-7342-F2BB-FFD3-178E21650DB2}"/>
              </a:ext>
            </a:extLst>
          </p:cNvPr>
          <p:cNvCxnSpPr>
            <a:cxnSpLocks/>
          </p:cNvCxnSpPr>
          <p:nvPr/>
        </p:nvCxnSpPr>
        <p:spPr>
          <a:xfrm flipV="1">
            <a:off x="2478223" y="2948574"/>
            <a:ext cx="0" cy="161000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>
            <a:extLst>
              <a:ext uri="{FF2B5EF4-FFF2-40B4-BE49-F238E27FC236}">
                <a16:creationId xmlns:a16="http://schemas.microsoft.com/office/drawing/2014/main" id="{C8F821C2-4046-B4DA-4D2F-E7E3E65B740E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10216" y="2267902"/>
            <a:ext cx="960747" cy="1620479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02">
            <a:extLst>
              <a:ext uri="{FF2B5EF4-FFF2-40B4-BE49-F238E27FC236}">
                <a16:creationId xmlns:a16="http://schemas.microsoft.com/office/drawing/2014/main" id="{19C93A9E-043F-5584-5DFD-08F6E70CD35F}"/>
              </a:ext>
            </a:extLst>
          </p:cNvPr>
          <p:cNvCxnSpPr>
            <a:cxnSpLocks/>
            <a:stCxn id="85" idx="1"/>
            <a:endCxn id="122" idx="2"/>
          </p:cNvCxnSpPr>
          <p:nvPr/>
        </p:nvCxnSpPr>
        <p:spPr>
          <a:xfrm rot="10800000" flipV="1">
            <a:off x="1496197" y="5598663"/>
            <a:ext cx="4025243" cy="340665"/>
          </a:xfrm>
          <a:prstGeom prst="bentConnector4">
            <a:avLst>
              <a:gd name="adj1" fmla="val 5048"/>
              <a:gd name="adj2" fmla="val 175179"/>
            </a:avLst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02">
            <a:extLst>
              <a:ext uri="{FF2B5EF4-FFF2-40B4-BE49-F238E27FC236}">
                <a16:creationId xmlns:a16="http://schemas.microsoft.com/office/drawing/2014/main" id="{688E77DA-00CA-D1D0-9D12-4014BA4D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90375" y="1579305"/>
            <a:ext cx="797095" cy="248053"/>
          </a:xfrm>
          <a:prstGeom prst="bentConnector3">
            <a:avLst>
              <a:gd name="adj1" fmla="val -1349"/>
            </a:avLst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DB3F512-862C-E131-DAEC-43C018C8F6EE}"/>
              </a:ext>
            </a:extLst>
          </p:cNvPr>
          <p:cNvGrpSpPr/>
          <p:nvPr/>
        </p:nvGrpSpPr>
        <p:grpSpPr>
          <a:xfrm>
            <a:off x="5795837" y="3649373"/>
            <a:ext cx="281304" cy="255920"/>
            <a:chOff x="5995123" y="3770640"/>
            <a:chExt cx="281304" cy="255920"/>
          </a:xfrm>
        </p:grpSpPr>
        <p:sp>
          <p:nvSpPr>
            <p:cNvPr id="128" name="Teardrop 127">
              <a:extLst>
                <a:ext uri="{FF2B5EF4-FFF2-40B4-BE49-F238E27FC236}">
                  <a16:creationId xmlns:a16="http://schemas.microsoft.com/office/drawing/2014/main" id="{5C846B72-BC72-FBB3-330F-08AD16F75919}"/>
                </a:ext>
              </a:extLst>
            </p:cNvPr>
            <p:cNvSpPr/>
            <p:nvPr/>
          </p:nvSpPr>
          <p:spPr>
            <a:xfrm rot="20213166">
              <a:off x="5995123" y="3770640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C21A8E8-1854-2F9D-A1EF-5E8AB29C75EB}"/>
                </a:ext>
              </a:extLst>
            </p:cNvPr>
            <p:cNvSpPr/>
            <p:nvPr/>
          </p:nvSpPr>
          <p:spPr>
            <a:xfrm>
              <a:off x="6045447" y="3802412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C208518-8926-656C-A486-3C354752676E}"/>
              </a:ext>
            </a:extLst>
          </p:cNvPr>
          <p:cNvGrpSpPr/>
          <p:nvPr/>
        </p:nvGrpSpPr>
        <p:grpSpPr>
          <a:xfrm>
            <a:off x="4123455" y="1453396"/>
            <a:ext cx="281304" cy="255920"/>
            <a:chOff x="3738635" y="1325593"/>
            <a:chExt cx="281304" cy="255920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B6533DBD-33C7-6A64-28E3-3D638FE62149}"/>
                </a:ext>
              </a:extLst>
            </p:cNvPr>
            <p:cNvSpPr/>
            <p:nvPr/>
          </p:nvSpPr>
          <p:spPr>
            <a:xfrm rot="19732515">
              <a:off x="3738635" y="1325593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6394BC4-4CAC-1B51-4DAD-F5D7BCC04D57}"/>
                </a:ext>
              </a:extLst>
            </p:cNvPr>
            <p:cNvSpPr/>
            <p:nvPr/>
          </p:nvSpPr>
          <p:spPr>
            <a:xfrm>
              <a:off x="3788959" y="1357365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1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153D593-7A66-2001-166F-1F8B7E85C11B}"/>
              </a:ext>
            </a:extLst>
          </p:cNvPr>
          <p:cNvGrpSpPr/>
          <p:nvPr/>
        </p:nvGrpSpPr>
        <p:grpSpPr>
          <a:xfrm>
            <a:off x="7013879" y="3765078"/>
            <a:ext cx="281304" cy="255920"/>
            <a:chOff x="7013394" y="3652678"/>
            <a:chExt cx="281304" cy="255920"/>
          </a:xfrm>
        </p:grpSpPr>
        <p:sp>
          <p:nvSpPr>
            <p:cNvPr id="134" name="Teardrop 133">
              <a:extLst>
                <a:ext uri="{FF2B5EF4-FFF2-40B4-BE49-F238E27FC236}">
                  <a16:creationId xmlns:a16="http://schemas.microsoft.com/office/drawing/2014/main" id="{FE46F358-A095-FFF0-B559-FB20A01E9FC3}"/>
                </a:ext>
              </a:extLst>
            </p:cNvPr>
            <p:cNvSpPr/>
            <p:nvPr/>
          </p:nvSpPr>
          <p:spPr>
            <a:xfrm rot="12172882">
              <a:off x="7013394" y="3652678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FEDFC35-A5E0-9FE0-239B-43703FC113C5}"/>
                </a:ext>
              </a:extLst>
            </p:cNvPr>
            <p:cNvSpPr/>
            <p:nvPr/>
          </p:nvSpPr>
          <p:spPr>
            <a:xfrm>
              <a:off x="7063718" y="368445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3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BC7D8F6-E0CF-5701-DB1F-3D04F7B424FC}"/>
              </a:ext>
            </a:extLst>
          </p:cNvPr>
          <p:cNvGrpSpPr/>
          <p:nvPr/>
        </p:nvGrpSpPr>
        <p:grpSpPr>
          <a:xfrm>
            <a:off x="1290538" y="5005314"/>
            <a:ext cx="281304" cy="255920"/>
            <a:chOff x="1962276" y="4834729"/>
            <a:chExt cx="281304" cy="255920"/>
          </a:xfrm>
        </p:grpSpPr>
        <p:sp>
          <p:nvSpPr>
            <p:cNvPr id="137" name="Teardrop 136">
              <a:extLst>
                <a:ext uri="{FF2B5EF4-FFF2-40B4-BE49-F238E27FC236}">
                  <a16:creationId xmlns:a16="http://schemas.microsoft.com/office/drawing/2014/main" id="{EBF99AF8-BF97-988D-21F9-03F9D12C3017}"/>
                </a:ext>
              </a:extLst>
            </p:cNvPr>
            <p:cNvSpPr/>
            <p:nvPr/>
          </p:nvSpPr>
          <p:spPr>
            <a:xfrm rot="8247177">
              <a:off x="1962276" y="4834729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E7084B2A-2621-ED9F-4F89-1C3D87843D6B}"/>
                </a:ext>
              </a:extLst>
            </p:cNvPr>
            <p:cNvSpPr/>
            <p:nvPr/>
          </p:nvSpPr>
          <p:spPr>
            <a:xfrm>
              <a:off x="2012600" y="4866501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4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9AFF881-3E31-0BAB-DAA6-5AD4BF212132}"/>
              </a:ext>
            </a:extLst>
          </p:cNvPr>
          <p:cNvGrpSpPr/>
          <p:nvPr/>
        </p:nvGrpSpPr>
        <p:grpSpPr>
          <a:xfrm>
            <a:off x="680760" y="4474993"/>
            <a:ext cx="281304" cy="255920"/>
            <a:chOff x="586389" y="4727862"/>
            <a:chExt cx="281304" cy="255920"/>
          </a:xfrm>
        </p:grpSpPr>
        <p:sp>
          <p:nvSpPr>
            <p:cNvPr id="140" name="Teardrop 139">
              <a:extLst>
                <a:ext uri="{FF2B5EF4-FFF2-40B4-BE49-F238E27FC236}">
                  <a16:creationId xmlns:a16="http://schemas.microsoft.com/office/drawing/2014/main" id="{9EF3A65C-5D84-2764-A974-80F376E7B419}"/>
                </a:ext>
              </a:extLst>
            </p:cNvPr>
            <p:cNvSpPr/>
            <p:nvPr/>
          </p:nvSpPr>
          <p:spPr>
            <a:xfrm rot="1562256">
              <a:off x="586389" y="4727862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B5FAC80-5F77-8D4E-A8AE-0A4FDAD75D41}"/>
                </a:ext>
              </a:extLst>
            </p:cNvPr>
            <p:cNvSpPr/>
            <p:nvPr/>
          </p:nvSpPr>
          <p:spPr>
            <a:xfrm>
              <a:off x="636713" y="4759634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5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E5E28F7-E56D-503E-EE80-3005412F2192}"/>
              </a:ext>
            </a:extLst>
          </p:cNvPr>
          <p:cNvGrpSpPr/>
          <p:nvPr/>
        </p:nvGrpSpPr>
        <p:grpSpPr>
          <a:xfrm>
            <a:off x="535698" y="1445797"/>
            <a:ext cx="281304" cy="255920"/>
            <a:chOff x="535698" y="1316487"/>
            <a:chExt cx="281304" cy="255920"/>
          </a:xfrm>
        </p:grpSpPr>
        <p:sp>
          <p:nvSpPr>
            <p:cNvPr id="143" name="Teardrop 142">
              <a:extLst>
                <a:ext uri="{FF2B5EF4-FFF2-40B4-BE49-F238E27FC236}">
                  <a16:creationId xmlns:a16="http://schemas.microsoft.com/office/drawing/2014/main" id="{E80163A4-D12E-4DE0-DFD1-22AB4E240F24}"/>
                </a:ext>
              </a:extLst>
            </p:cNvPr>
            <p:cNvSpPr/>
            <p:nvPr/>
          </p:nvSpPr>
          <p:spPr>
            <a:xfrm rot="19762074">
              <a:off x="535698" y="1316487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4C080C-5DB3-8450-C891-8550DE8CF0CE}"/>
                </a:ext>
              </a:extLst>
            </p:cNvPr>
            <p:cNvSpPr/>
            <p:nvPr/>
          </p:nvSpPr>
          <p:spPr>
            <a:xfrm>
              <a:off x="586022" y="1348259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4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546A461-77D0-2124-36A9-FA8047919838}"/>
              </a:ext>
            </a:extLst>
          </p:cNvPr>
          <p:cNvGrpSpPr/>
          <p:nvPr/>
        </p:nvGrpSpPr>
        <p:grpSpPr>
          <a:xfrm>
            <a:off x="7852501" y="1436489"/>
            <a:ext cx="255920" cy="281304"/>
            <a:chOff x="7852501" y="1371831"/>
            <a:chExt cx="255920" cy="281304"/>
          </a:xfrm>
        </p:grpSpPr>
        <p:sp>
          <p:nvSpPr>
            <p:cNvPr id="146" name="Teardrop 145">
              <a:extLst>
                <a:ext uri="{FF2B5EF4-FFF2-40B4-BE49-F238E27FC236}">
                  <a16:creationId xmlns:a16="http://schemas.microsoft.com/office/drawing/2014/main" id="{FA292BA1-1172-77AD-24C9-FF54506F7F5E}"/>
                </a:ext>
              </a:extLst>
            </p:cNvPr>
            <p:cNvSpPr/>
            <p:nvPr/>
          </p:nvSpPr>
          <p:spPr>
            <a:xfrm rot="17200156">
              <a:off x="7839809" y="1384523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98FA11B-57E3-950D-FCE9-1D2D2D1ACBFF}"/>
                </a:ext>
              </a:extLst>
            </p:cNvPr>
            <p:cNvSpPr/>
            <p:nvPr/>
          </p:nvSpPr>
          <p:spPr>
            <a:xfrm>
              <a:off x="7890133" y="1416295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6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1F8A902-5E5A-BFF9-7F5D-8254DC361D8E}"/>
              </a:ext>
            </a:extLst>
          </p:cNvPr>
          <p:cNvGrpSpPr/>
          <p:nvPr/>
        </p:nvGrpSpPr>
        <p:grpSpPr>
          <a:xfrm>
            <a:off x="5341045" y="1446946"/>
            <a:ext cx="281304" cy="255920"/>
            <a:chOff x="535698" y="1316487"/>
            <a:chExt cx="281304" cy="255920"/>
          </a:xfrm>
        </p:grpSpPr>
        <p:sp>
          <p:nvSpPr>
            <p:cNvPr id="149" name="Teardrop 148">
              <a:extLst>
                <a:ext uri="{FF2B5EF4-FFF2-40B4-BE49-F238E27FC236}">
                  <a16:creationId xmlns:a16="http://schemas.microsoft.com/office/drawing/2014/main" id="{A1412C2B-29CF-24E5-9AA8-E32CF296D070}"/>
                </a:ext>
              </a:extLst>
            </p:cNvPr>
            <p:cNvSpPr/>
            <p:nvPr/>
          </p:nvSpPr>
          <p:spPr>
            <a:xfrm rot="19762074">
              <a:off x="535698" y="1316487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286C5DA5-176E-AD39-41BE-6C0BA3E1F5C1}"/>
                </a:ext>
              </a:extLst>
            </p:cNvPr>
            <p:cNvSpPr/>
            <p:nvPr/>
          </p:nvSpPr>
          <p:spPr>
            <a:xfrm>
              <a:off x="586022" y="1348259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6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E30EAD6-B0FC-201D-A954-AD4DD2CDA3F7}"/>
              </a:ext>
            </a:extLst>
          </p:cNvPr>
          <p:cNvGrpSpPr/>
          <p:nvPr/>
        </p:nvGrpSpPr>
        <p:grpSpPr>
          <a:xfrm>
            <a:off x="1763256" y="1439339"/>
            <a:ext cx="281304" cy="255920"/>
            <a:chOff x="535698" y="1316487"/>
            <a:chExt cx="281304" cy="255920"/>
          </a:xfrm>
        </p:grpSpPr>
        <p:sp>
          <p:nvSpPr>
            <p:cNvPr id="152" name="Teardrop 151">
              <a:extLst>
                <a:ext uri="{FF2B5EF4-FFF2-40B4-BE49-F238E27FC236}">
                  <a16:creationId xmlns:a16="http://schemas.microsoft.com/office/drawing/2014/main" id="{176FFBBE-D404-5379-41FE-D394A024FB4B}"/>
                </a:ext>
              </a:extLst>
            </p:cNvPr>
            <p:cNvSpPr/>
            <p:nvPr/>
          </p:nvSpPr>
          <p:spPr>
            <a:xfrm rot="19762074">
              <a:off x="535698" y="1316487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C7731D7-9448-D317-C8D0-E3FD3A07DC6B}"/>
                </a:ext>
              </a:extLst>
            </p:cNvPr>
            <p:cNvSpPr/>
            <p:nvPr/>
          </p:nvSpPr>
          <p:spPr>
            <a:xfrm>
              <a:off x="586022" y="1348259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6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A0E6776-4AD7-4F28-63A5-8739FB4BBAC4}"/>
              </a:ext>
            </a:extLst>
          </p:cNvPr>
          <p:cNvGrpSpPr/>
          <p:nvPr/>
        </p:nvGrpSpPr>
        <p:grpSpPr>
          <a:xfrm>
            <a:off x="3064697" y="1433763"/>
            <a:ext cx="281304" cy="255920"/>
            <a:chOff x="3738635" y="1325593"/>
            <a:chExt cx="281304" cy="255920"/>
          </a:xfrm>
        </p:grpSpPr>
        <p:sp>
          <p:nvSpPr>
            <p:cNvPr id="155" name="Teardrop 154">
              <a:extLst>
                <a:ext uri="{FF2B5EF4-FFF2-40B4-BE49-F238E27FC236}">
                  <a16:creationId xmlns:a16="http://schemas.microsoft.com/office/drawing/2014/main" id="{5D20FD93-5CCE-956D-3B73-84BFB00DA709}"/>
                </a:ext>
              </a:extLst>
            </p:cNvPr>
            <p:cNvSpPr/>
            <p:nvPr/>
          </p:nvSpPr>
          <p:spPr>
            <a:xfrm rot="19732515">
              <a:off x="3738635" y="1325593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1C4C66E-1417-8C18-A752-BA523B13CAB4}"/>
                </a:ext>
              </a:extLst>
            </p:cNvPr>
            <p:cNvSpPr/>
            <p:nvPr/>
          </p:nvSpPr>
          <p:spPr>
            <a:xfrm>
              <a:off x="3788959" y="1357365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7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157" name="Straight Arrow Connector 102">
            <a:extLst>
              <a:ext uri="{FF2B5EF4-FFF2-40B4-BE49-F238E27FC236}">
                <a16:creationId xmlns:a16="http://schemas.microsoft.com/office/drawing/2014/main" id="{5F09D537-1E7D-5358-8A8D-568FC22D13EA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2776196" y="2472862"/>
            <a:ext cx="215543" cy="3073106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8679365-9F09-1574-120C-240F0601DBA7}"/>
              </a:ext>
            </a:extLst>
          </p:cNvPr>
          <p:cNvSpPr/>
          <p:nvPr/>
        </p:nvSpPr>
        <p:spPr>
          <a:xfrm>
            <a:off x="341490" y="976658"/>
            <a:ext cx="918124" cy="27958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Mobile Banking/ATM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800C838-86EA-A3B2-F501-0C51184016C1}"/>
              </a:ext>
            </a:extLst>
          </p:cNvPr>
          <p:cNvGrpSpPr/>
          <p:nvPr/>
        </p:nvGrpSpPr>
        <p:grpSpPr>
          <a:xfrm>
            <a:off x="3284392" y="5478674"/>
            <a:ext cx="255920" cy="281304"/>
            <a:chOff x="3336846" y="5553919"/>
            <a:chExt cx="255920" cy="281304"/>
          </a:xfrm>
        </p:grpSpPr>
        <p:sp>
          <p:nvSpPr>
            <p:cNvPr id="160" name="Teardrop 159">
              <a:extLst>
                <a:ext uri="{FF2B5EF4-FFF2-40B4-BE49-F238E27FC236}">
                  <a16:creationId xmlns:a16="http://schemas.microsoft.com/office/drawing/2014/main" id="{B21FC9B3-89A7-AC8F-7EB5-BA6B184DA626}"/>
                </a:ext>
              </a:extLst>
            </p:cNvPr>
            <p:cNvSpPr/>
            <p:nvPr/>
          </p:nvSpPr>
          <p:spPr>
            <a:xfrm rot="4764585">
              <a:off x="3324154" y="5566611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3E49359-B2DD-C16B-522E-458EF194182B}"/>
                </a:ext>
              </a:extLst>
            </p:cNvPr>
            <p:cNvSpPr/>
            <p:nvPr/>
          </p:nvSpPr>
          <p:spPr>
            <a:xfrm>
              <a:off x="3374478" y="559838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8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9CD73233-7DBD-7A13-7382-53A8A9DAF5B1}"/>
              </a:ext>
            </a:extLst>
          </p:cNvPr>
          <p:cNvGrpSpPr/>
          <p:nvPr/>
        </p:nvGrpSpPr>
        <p:grpSpPr>
          <a:xfrm>
            <a:off x="6434757" y="1416586"/>
            <a:ext cx="281304" cy="255920"/>
            <a:chOff x="6434757" y="1573598"/>
            <a:chExt cx="281304" cy="255920"/>
          </a:xfrm>
        </p:grpSpPr>
        <p:sp>
          <p:nvSpPr>
            <p:cNvPr id="163" name="Teardrop 162">
              <a:extLst>
                <a:ext uri="{FF2B5EF4-FFF2-40B4-BE49-F238E27FC236}">
                  <a16:creationId xmlns:a16="http://schemas.microsoft.com/office/drawing/2014/main" id="{B9F66BBF-332F-07C4-66CF-BA4C5F96A30C}"/>
                </a:ext>
              </a:extLst>
            </p:cNvPr>
            <p:cNvSpPr/>
            <p:nvPr/>
          </p:nvSpPr>
          <p:spPr>
            <a:xfrm rot="19762074">
              <a:off x="6434757" y="1573598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0CB3EB43-43C6-72F3-2865-3E22D87BD776}"/>
                </a:ext>
              </a:extLst>
            </p:cNvPr>
            <p:cNvSpPr/>
            <p:nvPr/>
          </p:nvSpPr>
          <p:spPr>
            <a:xfrm>
              <a:off x="6485081" y="160537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4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8BEF58CF-7D0A-C6B2-3648-E191D9AFBD78}"/>
              </a:ext>
            </a:extLst>
          </p:cNvPr>
          <p:cNvSpPr txBox="1"/>
          <p:nvPr/>
        </p:nvSpPr>
        <p:spPr>
          <a:xfrm>
            <a:off x="8654325" y="1471840"/>
            <a:ext cx="3381748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Instruction from Smarts: </a:t>
            </a:r>
            <a:r>
              <a:rPr lang="en-US" sz="1200" b="1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smarts</a:t>
            </a:r>
            <a:r>
              <a:rPr lang="en-US" sz="1200" b="1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Control-MFirst</a:t>
            </a:r>
            <a:endParaRPr lang="en-US" sz="1200" b="1">
              <a:solidFill>
                <a:srgbClr val="487465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First: </a:t>
            </a:r>
          </a:p>
          <a:p>
            <a:pPr marL="357188" lvl="1" indent="-174625">
              <a:buFont typeface="Wingdings" panose="05000000000000000000" pitchFamily="2" charset="2"/>
              <a:buChar char="Ø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Receives instruction from </a:t>
            </a:r>
            <a:r>
              <a:rPr lang="en-US" sz="1200" b="1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Smar&amp;ts</a:t>
            </a:r>
            <a:endParaRPr lang="en-US" sz="1200" b="1">
              <a:solidFill>
                <a:srgbClr val="487465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357188" lvl="1" indent="-174625">
              <a:buFont typeface="Wingdings" panose="05000000000000000000" pitchFamily="2" charset="2"/>
              <a:buChar char="Ø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validate </a:t>
            </a:r>
            <a:r>
              <a:rPr lang="en-US" sz="1200" b="1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datascreeningCompliance</a:t>
            </a: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 Link</a:t>
            </a:r>
          </a:p>
          <a:p>
            <a:pPr marL="357188" lvl="1" indent="-174625">
              <a:buFont typeface="Wingdings" panose="05000000000000000000" pitchFamily="2" charset="2"/>
              <a:buChar char="Ø"/>
            </a:pPr>
            <a:r>
              <a:rPr lang="en-US" sz="1200" b="1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FirstMFT</a:t>
            </a: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/MDWBFEQ</a:t>
            </a:r>
          </a:p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SICS: provide standard/special charges for FES and FIRST</a:t>
            </a:r>
          </a:p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Domestic transaction:</a:t>
            </a:r>
          </a:p>
          <a:p>
            <a:pPr marL="357188" lvl="1" indent="-174625">
              <a:buFont typeface="Wingdings" panose="05000000000000000000" pitchFamily="2" charset="2"/>
              <a:buChar char="Ø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Incoming BI-Fast: ATM/Mobile </a:t>
            </a:r>
            <a:r>
              <a:rPr lang="en-US" sz="1200" b="1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bankingSwitchingCI</a:t>
            </a: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 Connector </a:t>
            </a:r>
            <a:r>
              <a:rPr lang="en-US" sz="1200" b="1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BI-FastMDWBFEQ</a:t>
            </a:r>
            <a:endParaRPr lang="en-US" sz="1200" b="1">
              <a:solidFill>
                <a:srgbClr val="487465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357188" lvl="1" indent="-174625">
              <a:buFont typeface="Wingdings" panose="05000000000000000000" pitchFamily="2" charset="2"/>
              <a:buChar char="Ø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SKN/RTGS</a:t>
            </a:r>
          </a:p>
          <a:p>
            <a:pPr marL="357188" lvl="1" indent="-174625">
              <a:buFont typeface="Wingdings" panose="05000000000000000000" pitchFamily="2" charset="2"/>
              <a:buChar char="Ø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E-Tax</a:t>
            </a:r>
          </a:p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SWIFT SAA: incoming transaction from SWIFT</a:t>
            </a:r>
          </a:p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Out going BI-Fast:</a:t>
            </a:r>
          </a:p>
          <a:p>
            <a:pPr marL="357188" lvl="1" indent="-174625">
              <a:buFont typeface="Wingdings" panose="05000000000000000000" pitchFamily="2" charset="2"/>
              <a:buChar char="Ø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FES</a:t>
            </a:r>
          </a:p>
          <a:p>
            <a:pPr marL="357188" lvl="1" indent="-174625">
              <a:buFont typeface="Wingdings" panose="05000000000000000000" pitchFamily="2" charset="2"/>
              <a:buChar char="Ø"/>
            </a:pPr>
            <a:r>
              <a:rPr lang="en-US" sz="1200" b="1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Jenius</a:t>
            </a:r>
            <a:endParaRPr lang="en-US" sz="1200" b="1">
              <a:solidFill>
                <a:srgbClr val="487465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357188" lvl="1" indent="-174625">
              <a:buFont typeface="Wingdings" panose="05000000000000000000" pitchFamily="2" charset="2"/>
              <a:buChar char="Ø"/>
            </a:pPr>
            <a:r>
              <a:rPr lang="en-US" sz="1200" b="1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Akses</a:t>
            </a: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200" b="1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Bisnis</a:t>
            </a:r>
            <a:endParaRPr lang="en-US" sz="1200" b="1">
              <a:solidFill>
                <a:srgbClr val="487465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BES: Proceed BIC Code repair</a:t>
            </a:r>
          </a:p>
          <a:p>
            <a:pPr marL="228600" indent="-228600">
              <a:buFontTx/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Arial Narrow" panose="020B0606020202030204" pitchFamily="34" charset="0"/>
                <a:ea typeface="+mj-ea"/>
                <a:cs typeface="Alef" panose="00000500000000000000" pitchFamily="2" charset="-79"/>
                <a:sym typeface="Wingdings" panose="05000000000000000000" pitchFamily="2" charset="2"/>
              </a:rPr>
              <a:t>Auto smarts: decrypt/encrypt file related Smarts</a:t>
            </a:r>
          </a:p>
          <a:p>
            <a:pPr marL="228600" indent="-228600">
              <a:buAutoNum type="arabicPeriod"/>
            </a:pPr>
            <a:endParaRPr lang="en-US" sz="1200" b="1">
              <a:solidFill>
                <a:srgbClr val="487465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en-US" sz="1050" b="1" spc="300">
              <a:solidFill>
                <a:srgbClr val="487465"/>
              </a:solidFill>
              <a:latin typeface="Arial Narrow" panose="020B0606020202030204" pitchFamily="34" charset="0"/>
              <a:ea typeface="+mj-ea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80384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7540C8-2602-D4DF-73BD-28E15C9DDDF4}"/>
              </a:ext>
            </a:extLst>
          </p:cNvPr>
          <p:cNvSpPr txBox="1"/>
          <p:nvPr/>
        </p:nvSpPr>
        <p:spPr>
          <a:xfrm>
            <a:off x="25845" y="82167"/>
            <a:ext cx="73041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Payment Consolidation: Phase 1 System Architecture (Domestic Payment)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376FA-0877-C646-EDA5-C7329D7E8509}"/>
              </a:ext>
            </a:extLst>
          </p:cNvPr>
          <p:cNvCxnSpPr>
            <a:cxnSpLocks/>
          </p:cNvCxnSpPr>
          <p:nvPr/>
        </p:nvCxnSpPr>
        <p:spPr>
          <a:xfrm flipV="1">
            <a:off x="111312" y="451499"/>
            <a:ext cx="7157590" cy="11505"/>
          </a:xfrm>
          <a:prstGeom prst="line">
            <a:avLst/>
          </a:prstGeom>
          <a:ln w="3175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00A9D5-80C7-D737-1ACF-46F11B64E233}"/>
              </a:ext>
            </a:extLst>
          </p:cNvPr>
          <p:cNvSpPr txBox="1"/>
          <p:nvPr/>
        </p:nvSpPr>
        <p:spPr>
          <a:xfrm>
            <a:off x="7268902" y="24292"/>
            <a:ext cx="4908828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/>
              </a:rPr>
              <a:t>Last Update 	   : 24 May 2023</a:t>
            </a:r>
          </a:p>
          <a:p>
            <a:r>
              <a:rPr lang="en-US" sz="1100">
                <a:cs typeface="Calibri"/>
              </a:rPr>
              <a:t>PIC &amp; Contributor : Liston &amp; Payment consolidation team</a:t>
            </a:r>
            <a:endParaRPr lang="en-US" sz="11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6B0697E-5A1D-7012-848B-BF688E69DB5D}"/>
              </a:ext>
            </a:extLst>
          </p:cNvPr>
          <p:cNvSpPr/>
          <p:nvPr/>
        </p:nvSpPr>
        <p:spPr>
          <a:xfrm>
            <a:off x="8617225" y="713174"/>
            <a:ext cx="3478981" cy="607657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F564FE7-0416-C2AA-11AC-C762B0424B80}"/>
              </a:ext>
            </a:extLst>
          </p:cNvPr>
          <p:cNvSpPr txBox="1"/>
          <p:nvPr/>
        </p:nvSpPr>
        <p:spPr>
          <a:xfrm>
            <a:off x="8617224" y="524839"/>
            <a:ext cx="2878089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 Highlight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532949-9821-DDFA-A967-BDF0EF22AD8B}"/>
              </a:ext>
            </a:extLst>
          </p:cNvPr>
          <p:cNvSpPr/>
          <p:nvPr/>
        </p:nvSpPr>
        <p:spPr>
          <a:xfrm>
            <a:off x="3137634" y="3401830"/>
            <a:ext cx="1897641" cy="9627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Core Banking System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9FFA7-8F07-80FB-A9FF-9D7DED1D9A57}"/>
              </a:ext>
            </a:extLst>
          </p:cNvPr>
          <p:cNvSpPr/>
          <p:nvPr/>
        </p:nvSpPr>
        <p:spPr>
          <a:xfrm>
            <a:off x="2991738" y="5011538"/>
            <a:ext cx="2110605" cy="106885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Support System </a:t>
            </a:r>
          </a:p>
          <a:p>
            <a:pPr algn="ctr"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(decrypt/encrypt)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933D6-073B-B07B-A814-8CE1F63CE1F4}"/>
              </a:ext>
            </a:extLst>
          </p:cNvPr>
          <p:cNvSpPr/>
          <p:nvPr/>
        </p:nvSpPr>
        <p:spPr>
          <a:xfrm>
            <a:off x="130621" y="580463"/>
            <a:ext cx="8320106" cy="6237199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AAEA6F-30B0-9F52-948B-6B281DD02E67}"/>
              </a:ext>
            </a:extLst>
          </p:cNvPr>
          <p:cNvSpPr/>
          <p:nvPr/>
        </p:nvSpPr>
        <p:spPr>
          <a:xfrm>
            <a:off x="3610991" y="3769251"/>
            <a:ext cx="962256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BFEQ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189FCDA-03AD-529D-B8EA-9007D472D9F2}"/>
              </a:ext>
            </a:extLst>
          </p:cNvPr>
          <p:cNvSpPr/>
          <p:nvPr/>
        </p:nvSpPr>
        <p:spPr>
          <a:xfrm>
            <a:off x="5521439" y="5064234"/>
            <a:ext cx="2814329" cy="106885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AML/KYC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F930599-81C0-7A21-3449-EC99B2857EF9}"/>
              </a:ext>
            </a:extLst>
          </p:cNvPr>
          <p:cNvSpPr/>
          <p:nvPr/>
        </p:nvSpPr>
        <p:spPr>
          <a:xfrm>
            <a:off x="7484467" y="5310075"/>
            <a:ext cx="695646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Fircosoft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1377DE-3769-9FC1-71EF-01571B3F9C70}"/>
              </a:ext>
            </a:extLst>
          </p:cNvPr>
          <p:cNvSpPr/>
          <p:nvPr/>
        </p:nvSpPr>
        <p:spPr>
          <a:xfrm>
            <a:off x="241153" y="697889"/>
            <a:ext cx="8089071" cy="77751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Channel &amp; Distribution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(Self Service &amp; Assisted)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704C59D-FF81-C115-6646-65C42A5C6197}"/>
              </a:ext>
            </a:extLst>
          </p:cNvPr>
          <p:cNvSpPr/>
          <p:nvPr/>
        </p:nvSpPr>
        <p:spPr>
          <a:xfrm>
            <a:off x="1676575" y="1752586"/>
            <a:ext cx="5033641" cy="103063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Enterprise Integration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0C00D2F-3B5E-4A00-6216-B4DCC5A0B61D}"/>
              </a:ext>
            </a:extLst>
          </p:cNvPr>
          <p:cNvSpPr/>
          <p:nvPr/>
        </p:nvSpPr>
        <p:spPr>
          <a:xfrm>
            <a:off x="3125630" y="2426333"/>
            <a:ext cx="921259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Kafka Enterprise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F763C93-7AAE-2082-1E3B-7E0D86043EB6}"/>
              </a:ext>
            </a:extLst>
          </p:cNvPr>
          <p:cNvSpPr/>
          <p:nvPr/>
        </p:nvSpPr>
        <p:spPr>
          <a:xfrm>
            <a:off x="5485142" y="2220318"/>
            <a:ext cx="924479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 </a:t>
            </a: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Gateway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E817B5D-F8EC-70E2-AAF3-F7A4942CAA0F}"/>
              </a:ext>
            </a:extLst>
          </p:cNvPr>
          <p:cNvSpPr/>
          <p:nvPr/>
        </p:nvSpPr>
        <p:spPr>
          <a:xfrm>
            <a:off x="5671970" y="3085678"/>
            <a:ext cx="2658256" cy="159931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Payment &amp; Remittance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95CB122-EB40-6F07-53AE-5ECCA2358BF4}"/>
              </a:ext>
            </a:extLst>
          </p:cNvPr>
          <p:cNvSpPr/>
          <p:nvPr/>
        </p:nvSpPr>
        <p:spPr>
          <a:xfrm>
            <a:off x="6196852" y="3407869"/>
            <a:ext cx="731752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FIRST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9D5C0C-C4D1-ABD2-5A99-D834D1AD808F}"/>
              </a:ext>
            </a:extLst>
          </p:cNvPr>
          <p:cNvSpPr/>
          <p:nvPr/>
        </p:nvSpPr>
        <p:spPr>
          <a:xfrm>
            <a:off x="7368895" y="3851439"/>
            <a:ext cx="845140" cy="2808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 Payment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07F5AF0-C16C-41BD-DA9C-995BDF3C5C93}"/>
              </a:ext>
            </a:extLst>
          </p:cNvPr>
          <p:cNvSpPr/>
          <p:nvPr/>
        </p:nvSpPr>
        <p:spPr>
          <a:xfrm>
            <a:off x="6107977" y="4277105"/>
            <a:ext cx="845140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 Payroll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F482D90-A16C-8248-185A-1D9B174C9E58}"/>
              </a:ext>
            </a:extLst>
          </p:cNvPr>
          <p:cNvSpPr/>
          <p:nvPr/>
        </p:nvSpPr>
        <p:spPr>
          <a:xfrm>
            <a:off x="3610991" y="5562672"/>
            <a:ext cx="971917" cy="280800"/>
          </a:xfrm>
          <a:prstGeom prst="rect">
            <a:avLst/>
          </a:prstGeom>
          <a:solidFill>
            <a:srgbClr val="FFC0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Auto Smarts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AD4139F-D20D-BE11-BB98-409D60D0607D}"/>
              </a:ext>
            </a:extLst>
          </p:cNvPr>
          <p:cNvSpPr/>
          <p:nvPr/>
        </p:nvSpPr>
        <p:spPr>
          <a:xfrm>
            <a:off x="3020043" y="973245"/>
            <a:ext cx="731752" cy="2808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36607E2-7F1E-87EE-7BB8-7CA1AD3ADDFA}"/>
              </a:ext>
            </a:extLst>
          </p:cNvPr>
          <p:cNvSpPr/>
          <p:nvPr/>
        </p:nvSpPr>
        <p:spPr>
          <a:xfrm>
            <a:off x="6422779" y="990678"/>
            <a:ext cx="731752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E-TAX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C4B2F97-23E3-6118-BB54-A7AAD7F818F7}"/>
              </a:ext>
            </a:extLst>
          </p:cNvPr>
          <p:cNvSpPr/>
          <p:nvPr/>
        </p:nvSpPr>
        <p:spPr>
          <a:xfrm>
            <a:off x="241153" y="4078305"/>
            <a:ext cx="2404374" cy="198362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Third Party Payment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</a:t>
            </a:r>
          </a:p>
        </p:txBody>
      </p:sp>
      <p:cxnSp>
        <p:nvCxnSpPr>
          <p:cNvPr id="99" name="Straight Arrow Connector 102">
            <a:extLst>
              <a:ext uri="{FF2B5EF4-FFF2-40B4-BE49-F238E27FC236}">
                <a16:creationId xmlns:a16="http://schemas.microsoft.com/office/drawing/2014/main" id="{68086554-2AF4-8CE8-B58A-5D3E681E8BA6}"/>
              </a:ext>
            </a:extLst>
          </p:cNvPr>
          <p:cNvCxnSpPr>
            <a:cxnSpLocks/>
            <a:endCxn id="158" idx="2"/>
          </p:cNvCxnSpPr>
          <p:nvPr/>
        </p:nvCxnSpPr>
        <p:spPr>
          <a:xfrm rot="16200000" flipV="1">
            <a:off x="783528" y="1273262"/>
            <a:ext cx="910072" cy="876024"/>
          </a:xfrm>
          <a:prstGeom prst="bentConnector3">
            <a:avLst>
              <a:gd name="adj1" fmla="val -716"/>
            </a:avLst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2CBDD9D8-34CD-D10C-2D60-FC693DB8B515}"/>
              </a:ext>
            </a:extLst>
          </p:cNvPr>
          <p:cNvSpPr/>
          <p:nvPr/>
        </p:nvSpPr>
        <p:spPr>
          <a:xfrm>
            <a:off x="5358084" y="990678"/>
            <a:ext cx="731752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0BAAE7D-23D7-78E6-1A74-78A76260C37A}"/>
              </a:ext>
            </a:extLst>
          </p:cNvPr>
          <p:cNvSpPr/>
          <p:nvPr/>
        </p:nvSpPr>
        <p:spPr>
          <a:xfrm>
            <a:off x="1063180" y="4476876"/>
            <a:ext cx="756414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SWIFT SAA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AAE05F0-9051-012D-2512-ADA9946B5767}"/>
              </a:ext>
            </a:extLst>
          </p:cNvPr>
          <p:cNvSpPr/>
          <p:nvPr/>
        </p:nvSpPr>
        <p:spPr>
          <a:xfrm>
            <a:off x="4313096" y="2428219"/>
            <a:ext cx="742863" cy="2808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MFT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CF61AF4-C65D-AE6F-3C83-8801C8C43991}"/>
              </a:ext>
            </a:extLst>
          </p:cNvPr>
          <p:cNvSpPr/>
          <p:nvPr/>
        </p:nvSpPr>
        <p:spPr>
          <a:xfrm>
            <a:off x="4120204" y="983412"/>
            <a:ext cx="731753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SMAR&amp;TS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2154A01-A0F2-7BA8-206A-67CA36B33A93}"/>
              </a:ext>
            </a:extLst>
          </p:cNvPr>
          <p:cNvSpPr/>
          <p:nvPr/>
        </p:nvSpPr>
        <p:spPr>
          <a:xfrm>
            <a:off x="1712625" y="980781"/>
            <a:ext cx="869303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AKSES BISNIS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A9DAED6-4B7B-0EB6-C721-80A4D38C8593}"/>
              </a:ext>
            </a:extLst>
          </p:cNvPr>
          <p:cNvSpPr/>
          <p:nvPr/>
        </p:nvSpPr>
        <p:spPr>
          <a:xfrm>
            <a:off x="7461868" y="991316"/>
            <a:ext cx="659263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JENIUS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117D126-1E22-80E7-8571-4221F2BE85BD}"/>
              </a:ext>
            </a:extLst>
          </p:cNvPr>
          <p:cNvSpPr/>
          <p:nvPr/>
        </p:nvSpPr>
        <p:spPr>
          <a:xfrm>
            <a:off x="2054937" y="2436449"/>
            <a:ext cx="914269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Middleware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A6F7DB9-4052-0BA0-0794-8AD5D73CBA9C}"/>
              </a:ext>
            </a:extLst>
          </p:cNvPr>
          <p:cNvSpPr/>
          <p:nvPr/>
        </p:nvSpPr>
        <p:spPr>
          <a:xfrm>
            <a:off x="2078323" y="1886881"/>
            <a:ext cx="856356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Switching</a:t>
            </a:r>
          </a:p>
        </p:txBody>
      </p:sp>
      <p:cxnSp>
        <p:nvCxnSpPr>
          <p:cNvPr id="108" name="Straight Arrow Connector 102">
            <a:extLst>
              <a:ext uri="{FF2B5EF4-FFF2-40B4-BE49-F238E27FC236}">
                <a16:creationId xmlns:a16="http://schemas.microsoft.com/office/drawing/2014/main" id="{7F49EA69-BF5C-6790-738E-D120C3CFC01D}"/>
              </a:ext>
            </a:extLst>
          </p:cNvPr>
          <p:cNvCxnSpPr>
            <a:cxnSpLocks/>
            <a:endCxn id="103" idx="2"/>
          </p:cNvCxnSpPr>
          <p:nvPr/>
        </p:nvCxnSpPr>
        <p:spPr>
          <a:xfrm flipV="1">
            <a:off x="4469824" y="1264212"/>
            <a:ext cx="16257" cy="650231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2">
            <a:extLst>
              <a:ext uri="{FF2B5EF4-FFF2-40B4-BE49-F238E27FC236}">
                <a16:creationId xmlns:a16="http://schemas.microsoft.com/office/drawing/2014/main" id="{5D385350-89FF-9400-B99E-563BC545F57F}"/>
              </a:ext>
            </a:extLst>
          </p:cNvPr>
          <p:cNvCxnSpPr>
            <a:cxnSpLocks/>
            <a:stCxn id="88" idx="1"/>
            <a:endCxn id="101" idx="0"/>
          </p:cNvCxnSpPr>
          <p:nvPr/>
        </p:nvCxnSpPr>
        <p:spPr>
          <a:xfrm rot="10800000" flipV="1">
            <a:off x="1441387" y="2267902"/>
            <a:ext cx="235188" cy="2208974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02">
            <a:extLst>
              <a:ext uri="{FF2B5EF4-FFF2-40B4-BE49-F238E27FC236}">
                <a16:creationId xmlns:a16="http://schemas.microsoft.com/office/drawing/2014/main" id="{A9BA8F83-9992-142E-BA6E-41B34C6F986F}"/>
              </a:ext>
            </a:extLst>
          </p:cNvPr>
          <p:cNvCxnSpPr>
            <a:cxnSpLocks/>
            <a:endCxn id="100" idx="2"/>
          </p:cNvCxnSpPr>
          <p:nvPr/>
        </p:nvCxnSpPr>
        <p:spPr>
          <a:xfrm flipH="1" flipV="1">
            <a:off x="5723960" y="1271478"/>
            <a:ext cx="3557" cy="64383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02">
            <a:extLst>
              <a:ext uri="{FF2B5EF4-FFF2-40B4-BE49-F238E27FC236}">
                <a16:creationId xmlns:a16="http://schemas.microsoft.com/office/drawing/2014/main" id="{3DB632E2-7556-F0A8-2D45-49E664DB09FC}"/>
              </a:ext>
            </a:extLst>
          </p:cNvPr>
          <p:cNvCxnSpPr>
            <a:cxnSpLocks/>
            <a:stCxn id="93" idx="0"/>
            <a:endCxn id="105" idx="2"/>
          </p:cNvCxnSpPr>
          <p:nvPr/>
        </p:nvCxnSpPr>
        <p:spPr>
          <a:xfrm rot="5400000" flipH="1" flipV="1">
            <a:off x="6501821" y="2561761"/>
            <a:ext cx="2579323" cy="35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02">
            <a:extLst>
              <a:ext uri="{FF2B5EF4-FFF2-40B4-BE49-F238E27FC236}">
                <a16:creationId xmlns:a16="http://schemas.microsoft.com/office/drawing/2014/main" id="{806F0B74-F3D8-79A4-2EC7-2FA67063BD6A}"/>
              </a:ext>
            </a:extLst>
          </p:cNvPr>
          <p:cNvCxnSpPr>
            <a:cxnSpLocks/>
            <a:endCxn id="96" idx="2"/>
          </p:cNvCxnSpPr>
          <p:nvPr/>
        </p:nvCxnSpPr>
        <p:spPr>
          <a:xfrm rot="16200000" flipV="1">
            <a:off x="3064007" y="1575957"/>
            <a:ext cx="643834" cy="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02">
            <a:extLst>
              <a:ext uri="{FF2B5EF4-FFF2-40B4-BE49-F238E27FC236}">
                <a16:creationId xmlns:a16="http://schemas.microsoft.com/office/drawing/2014/main" id="{935AEC89-85A8-61FE-6AC0-511CD41D5620}"/>
              </a:ext>
            </a:extLst>
          </p:cNvPr>
          <p:cNvCxnSpPr>
            <a:cxnSpLocks/>
          </p:cNvCxnSpPr>
          <p:nvPr/>
        </p:nvCxnSpPr>
        <p:spPr>
          <a:xfrm flipV="1">
            <a:off x="2122467" y="1266336"/>
            <a:ext cx="14789" cy="63553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02">
            <a:extLst>
              <a:ext uri="{FF2B5EF4-FFF2-40B4-BE49-F238E27FC236}">
                <a16:creationId xmlns:a16="http://schemas.microsoft.com/office/drawing/2014/main" id="{B6E28453-7B44-35F1-7749-63D158D467F0}"/>
              </a:ext>
            </a:extLst>
          </p:cNvPr>
          <p:cNvCxnSpPr>
            <a:cxnSpLocks/>
            <a:endCxn id="88" idx="2"/>
          </p:cNvCxnSpPr>
          <p:nvPr/>
        </p:nvCxnSpPr>
        <p:spPr>
          <a:xfrm rot="16200000" flipV="1">
            <a:off x="3856174" y="3120440"/>
            <a:ext cx="674447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02">
            <a:extLst>
              <a:ext uri="{FF2B5EF4-FFF2-40B4-BE49-F238E27FC236}">
                <a16:creationId xmlns:a16="http://schemas.microsoft.com/office/drawing/2014/main" id="{679F99C3-CEA4-F713-027C-4439B2F0A376}"/>
              </a:ext>
            </a:extLst>
          </p:cNvPr>
          <p:cNvCxnSpPr>
            <a:cxnSpLocks/>
            <a:stCxn id="85" idx="0"/>
            <a:endCxn id="93" idx="2"/>
          </p:cNvCxnSpPr>
          <p:nvPr/>
        </p:nvCxnSpPr>
        <p:spPr>
          <a:xfrm rot="5400000" flipH="1" flipV="1">
            <a:off x="6894037" y="4166807"/>
            <a:ext cx="931995" cy="862861"/>
          </a:xfrm>
          <a:prstGeom prst="bentConnector3">
            <a:avLst>
              <a:gd name="adj1" fmla="val 30179"/>
            </a:avLst>
          </a:prstGeom>
          <a:ln w="12700">
            <a:solidFill>
              <a:srgbClr val="0070C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8440171-D1D2-3D2F-1CB0-098D97A4D66D}"/>
              </a:ext>
            </a:extLst>
          </p:cNvPr>
          <p:cNvSpPr/>
          <p:nvPr/>
        </p:nvSpPr>
        <p:spPr>
          <a:xfrm>
            <a:off x="6186224" y="3821736"/>
            <a:ext cx="731752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SiCS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05307EF-30D0-9B86-6A83-60CC705B3F59}"/>
              </a:ext>
            </a:extLst>
          </p:cNvPr>
          <p:cNvSpPr/>
          <p:nvPr/>
        </p:nvSpPr>
        <p:spPr>
          <a:xfrm>
            <a:off x="6318513" y="5719789"/>
            <a:ext cx="1032378" cy="346093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Compliance Link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CAAD870-7A7A-DF6F-F077-393E7B052690}"/>
              </a:ext>
            </a:extLst>
          </p:cNvPr>
          <p:cNvSpPr/>
          <p:nvPr/>
        </p:nvSpPr>
        <p:spPr>
          <a:xfrm>
            <a:off x="5623239" y="5265496"/>
            <a:ext cx="731752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SIRON AML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7C3166E-EC54-9E9B-0A6B-20837F39603D}"/>
              </a:ext>
            </a:extLst>
          </p:cNvPr>
          <p:cNvSpPr/>
          <p:nvPr/>
        </p:nvSpPr>
        <p:spPr>
          <a:xfrm>
            <a:off x="366775" y="5204074"/>
            <a:ext cx="731752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RTGS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002D5DB-9438-047C-45F4-6E03573FDAB1}"/>
              </a:ext>
            </a:extLst>
          </p:cNvPr>
          <p:cNvSpPr/>
          <p:nvPr/>
        </p:nvSpPr>
        <p:spPr>
          <a:xfrm>
            <a:off x="1781390" y="5194330"/>
            <a:ext cx="731752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SKN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C9C2C6B-D32E-8694-4ED0-3332380E1DBC}"/>
              </a:ext>
            </a:extLst>
          </p:cNvPr>
          <p:cNvSpPr/>
          <p:nvPr/>
        </p:nvSpPr>
        <p:spPr>
          <a:xfrm>
            <a:off x="1036229" y="5658529"/>
            <a:ext cx="919934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CI Connector BI-Fast</a:t>
            </a:r>
          </a:p>
        </p:txBody>
      </p:sp>
      <p:cxnSp>
        <p:nvCxnSpPr>
          <p:cNvPr id="123" name="Straight Arrow Connector 102">
            <a:extLst>
              <a:ext uri="{FF2B5EF4-FFF2-40B4-BE49-F238E27FC236}">
                <a16:creationId xmlns:a16="http://schemas.microsoft.com/office/drawing/2014/main" id="{143E6A9A-7342-F2BB-FFD3-178E21650DB2}"/>
              </a:ext>
            </a:extLst>
          </p:cNvPr>
          <p:cNvCxnSpPr>
            <a:cxnSpLocks/>
          </p:cNvCxnSpPr>
          <p:nvPr/>
        </p:nvCxnSpPr>
        <p:spPr>
          <a:xfrm flipV="1">
            <a:off x="2478223" y="2783216"/>
            <a:ext cx="0" cy="131932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02">
            <a:extLst>
              <a:ext uri="{FF2B5EF4-FFF2-40B4-BE49-F238E27FC236}">
                <a16:creationId xmlns:a16="http://schemas.microsoft.com/office/drawing/2014/main" id="{C8F821C2-4046-B4DA-4D2F-E7E3E65B740E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6710216" y="2267902"/>
            <a:ext cx="960747" cy="1620479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02">
            <a:extLst>
              <a:ext uri="{FF2B5EF4-FFF2-40B4-BE49-F238E27FC236}">
                <a16:creationId xmlns:a16="http://schemas.microsoft.com/office/drawing/2014/main" id="{19C93A9E-043F-5584-5DFD-08F6E70CD35F}"/>
              </a:ext>
            </a:extLst>
          </p:cNvPr>
          <p:cNvCxnSpPr>
            <a:cxnSpLocks/>
            <a:stCxn id="85" idx="1"/>
            <a:endCxn id="122" idx="2"/>
          </p:cNvCxnSpPr>
          <p:nvPr/>
        </p:nvCxnSpPr>
        <p:spPr>
          <a:xfrm rot="10800000" flipV="1">
            <a:off x="1496197" y="5598663"/>
            <a:ext cx="4025243" cy="340665"/>
          </a:xfrm>
          <a:prstGeom prst="bentConnector4">
            <a:avLst>
              <a:gd name="adj1" fmla="val 5048"/>
              <a:gd name="adj2" fmla="val 175179"/>
            </a:avLst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02">
            <a:extLst>
              <a:ext uri="{FF2B5EF4-FFF2-40B4-BE49-F238E27FC236}">
                <a16:creationId xmlns:a16="http://schemas.microsoft.com/office/drawing/2014/main" id="{688E77DA-00CA-D1D0-9D12-4014BA4D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90375" y="1579305"/>
            <a:ext cx="797095" cy="248053"/>
          </a:xfrm>
          <a:prstGeom prst="bentConnector3">
            <a:avLst>
              <a:gd name="adj1" fmla="val -1349"/>
            </a:avLst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DB3F512-862C-E131-DAEC-43C018C8F6EE}"/>
              </a:ext>
            </a:extLst>
          </p:cNvPr>
          <p:cNvGrpSpPr/>
          <p:nvPr/>
        </p:nvGrpSpPr>
        <p:grpSpPr>
          <a:xfrm>
            <a:off x="7368895" y="4236667"/>
            <a:ext cx="281304" cy="255920"/>
            <a:chOff x="5995123" y="3770640"/>
            <a:chExt cx="281304" cy="255920"/>
          </a:xfrm>
        </p:grpSpPr>
        <p:sp>
          <p:nvSpPr>
            <p:cNvPr id="128" name="Teardrop 127">
              <a:extLst>
                <a:ext uri="{FF2B5EF4-FFF2-40B4-BE49-F238E27FC236}">
                  <a16:creationId xmlns:a16="http://schemas.microsoft.com/office/drawing/2014/main" id="{5C846B72-BC72-FBB3-330F-08AD16F75919}"/>
                </a:ext>
              </a:extLst>
            </p:cNvPr>
            <p:cNvSpPr/>
            <p:nvPr/>
          </p:nvSpPr>
          <p:spPr>
            <a:xfrm rot="20213166">
              <a:off x="5995123" y="3770640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C21A8E8-1854-2F9D-A1EF-5E8AB29C75EB}"/>
                </a:ext>
              </a:extLst>
            </p:cNvPr>
            <p:cNvSpPr/>
            <p:nvPr/>
          </p:nvSpPr>
          <p:spPr>
            <a:xfrm>
              <a:off x="6045447" y="3802412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C208518-8926-656C-A486-3C354752676E}"/>
              </a:ext>
            </a:extLst>
          </p:cNvPr>
          <p:cNvGrpSpPr/>
          <p:nvPr/>
        </p:nvGrpSpPr>
        <p:grpSpPr>
          <a:xfrm>
            <a:off x="4123455" y="1453396"/>
            <a:ext cx="281304" cy="255920"/>
            <a:chOff x="3738635" y="1325593"/>
            <a:chExt cx="281304" cy="255920"/>
          </a:xfrm>
        </p:grpSpPr>
        <p:sp>
          <p:nvSpPr>
            <p:cNvPr id="131" name="Teardrop 130">
              <a:extLst>
                <a:ext uri="{FF2B5EF4-FFF2-40B4-BE49-F238E27FC236}">
                  <a16:creationId xmlns:a16="http://schemas.microsoft.com/office/drawing/2014/main" id="{B6533DBD-33C7-6A64-28E3-3D638FE62149}"/>
                </a:ext>
              </a:extLst>
            </p:cNvPr>
            <p:cNvSpPr/>
            <p:nvPr/>
          </p:nvSpPr>
          <p:spPr>
            <a:xfrm rot="19732515">
              <a:off x="3738635" y="1325593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6394BC4-4CAC-1B51-4DAD-F5D7BCC04D57}"/>
                </a:ext>
              </a:extLst>
            </p:cNvPr>
            <p:cNvSpPr/>
            <p:nvPr/>
          </p:nvSpPr>
          <p:spPr>
            <a:xfrm>
              <a:off x="3788959" y="1357365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1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153D593-7A66-2001-166F-1F8B7E85C11B}"/>
              </a:ext>
            </a:extLst>
          </p:cNvPr>
          <p:cNvGrpSpPr/>
          <p:nvPr/>
        </p:nvGrpSpPr>
        <p:grpSpPr>
          <a:xfrm>
            <a:off x="7013879" y="3765078"/>
            <a:ext cx="281304" cy="255920"/>
            <a:chOff x="7013394" y="3652678"/>
            <a:chExt cx="281304" cy="255920"/>
          </a:xfrm>
        </p:grpSpPr>
        <p:sp>
          <p:nvSpPr>
            <p:cNvPr id="134" name="Teardrop 133">
              <a:extLst>
                <a:ext uri="{FF2B5EF4-FFF2-40B4-BE49-F238E27FC236}">
                  <a16:creationId xmlns:a16="http://schemas.microsoft.com/office/drawing/2014/main" id="{FE46F358-A095-FFF0-B559-FB20A01E9FC3}"/>
                </a:ext>
              </a:extLst>
            </p:cNvPr>
            <p:cNvSpPr/>
            <p:nvPr/>
          </p:nvSpPr>
          <p:spPr>
            <a:xfrm rot="12172882">
              <a:off x="7013394" y="3652678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FEDFC35-A5E0-9FE0-239B-43703FC113C5}"/>
                </a:ext>
              </a:extLst>
            </p:cNvPr>
            <p:cNvSpPr/>
            <p:nvPr/>
          </p:nvSpPr>
          <p:spPr>
            <a:xfrm>
              <a:off x="7063718" y="368445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3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BC7D8F6-E0CF-5701-DB1F-3D04F7B424FC}"/>
              </a:ext>
            </a:extLst>
          </p:cNvPr>
          <p:cNvGrpSpPr/>
          <p:nvPr/>
        </p:nvGrpSpPr>
        <p:grpSpPr>
          <a:xfrm>
            <a:off x="1290538" y="5005314"/>
            <a:ext cx="281304" cy="255920"/>
            <a:chOff x="1962276" y="4834729"/>
            <a:chExt cx="281304" cy="255920"/>
          </a:xfrm>
        </p:grpSpPr>
        <p:sp>
          <p:nvSpPr>
            <p:cNvPr id="137" name="Teardrop 136">
              <a:extLst>
                <a:ext uri="{FF2B5EF4-FFF2-40B4-BE49-F238E27FC236}">
                  <a16:creationId xmlns:a16="http://schemas.microsoft.com/office/drawing/2014/main" id="{EBF99AF8-BF97-988D-21F9-03F9D12C3017}"/>
                </a:ext>
              </a:extLst>
            </p:cNvPr>
            <p:cNvSpPr/>
            <p:nvPr/>
          </p:nvSpPr>
          <p:spPr>
            <a:xfrm rot="8247177">
              <a:off x="1962276" y="4834729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E7084B2A-2621-ED9F-4F89-1C3D87843D6B}"/>
                </a:ext>
              </a:extLst>
            </p:cNvPr>
            <p:cNvSpPr/>
            <p:nvPr/>
          </p:nvSpPr>
          <p:spPr>
            <a:xfrm>
              <a:off x="2012600" y="4866501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4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9AFF881-3E31-0BAB-DAA6-5AD4BF212132}"/>
              </a:ext>
            </a:extLst>
          </p:cNvPr>
          <p:cNvGrpSpPr/>
          <p:nvPr/>
        </p:nvGrpSpPr>
        <p:grpSpPr>
          <a:xfrm>
            <a:off x="680760" y="4474993"/>
            <a:ext cx="281304" cy="255920"/>
            <a:chOff x="586389" y="4727862"/>
            <a:chExt cx="281304" cy="255920"/>
          </a:xfrm>
        </p:grpSpPr>
        <p:sp>
          <p:nvSpPr>
            <p:cNvPr id="140" name="Teardrop 139">
              <a:extLst>
                <a:ext uri="{FF2B5EF4-FFF2-40B4-BE49-F238E27FC236}">
                  <a16:creationId xmlns:a16="http://schemas.microsoft.com/office/drawing/2014/main" id="{9EF3A65C-5D84-2764-A974-80F376E7B419}"/>
                </a:ext>
              </a:extLst>
            </p:cNvPr>
            <p:cNvSpPr/>
            <p:nvPr/>
          </p:nvSpPr>
          <p:spPr>
            <a:xfrm rot="1562256">
              <a:off x="586389" y="4727862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B5FAC80-5F77-8D4E-A8AE-0A4FDAD75D41}"/>
                </a:ext>
              </a:extLst>
            </p:cNvPr>
            <p:cNvSpPr/>
            <p:nvPr/>
          </p:nvSpPr>
          <p:spPr>
            <a:xfrm>
              <a:off x="636713" y="4759634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5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E5E28F7-E56D-503E-EE80-3005412F2192}"/>
              </a:ext>
            </a:extLst>
          </p:cNvPr>
          <p:cNvGrpSpPr/>
          <p:nvPr/>
        </p:nvGrpSpPr>
        <p:grpSpPr>
          <a:xfrm>
            <a:off x="535698" y="1445797"/>
            <a:ext cx="281304" cy="255920"/>
            <a:chOff x="535698" y="1316487"/>
            <a:chExt cx="281304" cy="255920"/>
          </a:xfrm>
        </p:grpSpPr>
        <p:sp>
          <p:nvSpPr>
            <p:cNvPr id="143" name="Teardrop 142">
              <a:extLst>
                <a:ext uri="{FF2B5EF4-FFF2-40B4-BE49-F238E27FC236}">
                  <a16:creationId xmlns:a16="http://schemas.microsoft.com/office/drawing/2014/main" id="{E80163A4-D12E-4DE0-DFD1-22AB4E240F24}"/>
                </a:ext>
              </a:extLst>
            </p:cNvPr>
            <p:cNvSpPr/>
            <p:nvPr/>
          </p:nvSpPr>
          <p:spPr>
            <a:xfrm rot="19762074">
              <a:off x="535698" y="1316487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4C080C-5DB3-8450-C891-8550DE8CF0CE}"/>
                </a:ext>
              </a:extLst>
            </p:cNvPr>
            <p:cNvSpPr/>
            <p:nvPr/>
          </p:nvSpPr>
          <p:spPr>
            <a:xfrm>
              <a:off x="586022" y="1348259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4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546A461-77D0-2124-36A9-FA8047919838}"/>
              </a:ext>
            </a:extLst>
          </p:cNvPr>
          <p:cNvGrpSpPr/>
          <p:nvPr/>
        </p:nvGrpSpPr>
        <p:grpSpPr>
          <a:xfrm>
            <a:off x="7852501" y="1436489"/>
            <a:ext cx="255920" cy="281304"/>
            <a:chOff x="7852501" y="1371831"/>
            <a:chExt cx="255920" cy="281304"/>
          </a:xfrm>
        </p:grpSpPr>
        <p:sp>
          <p:nvSpPr>
            <p:cNvPr id="146" name="Teardrop 145">
              <a:extLst>
                <a:ext uri="{FF2B5EF4-FFF2-40B4-BE49-F238E27FC236}">
                  <a16:creationId xmlns:a16="http://schemas.microsoft.com/office/drawing/2014/main" id="{FA292BA1-1172-77AD-24C9-FF54506F7F5E}"/>
                </a:ext>
              </a:extLst>
            </p:cNvPr>
            <p:cNvSpPr/>
            <p:nvPr/>
          </p:nvSpPr>
          <p:spPr>
            <a:xfrm rot="17200156">
              <a:off x="7839809" y="1384523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698FA11B-57E3-950D-FCE9-1D2D2D1ACBFF}"/>
                </a:ext>
              </a:extLst>
            </p:cNvPr>
            <p:cNvSpPr/>
            <p:nvPr/>
          </p:nvSpPr>
          <p:spPr>
            <a:xfrm>
              <a:off x="7890133" y="1416295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6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1F8A902-5E5A-BFF9-7F5D-8254DC361D8E}"/>
              </a:ext>
            </a:extLst>
          </p:cNvPr>
          <p:cNvGrpSpPr/>
          <p:nvPr/>
        </p:nvGrpSpPr>
        <p:grpSpPr>
          <a:xfrm>
            <a:off x="5341045" y="1446946"/>
            <a:ext cx="281304" cy="255920"/>
            <a:chOff x="535698" y="1316487"/>
            <a:chExt cx="281304" cy="255920"/>
          </a:xfrm>
        </p:grpSpPr>
        <p:sp>
          <p:nvSpPr>
            <p:cNvPr id="149" name="Teardrop 148">
              <a:extLst>
                <a:ext uri="{FF2B5EF4-FFF2-40B4-BE49-F238E27FC236}">
                  <a16:creationId xmlns:a16="http://schemas.microsoft.com/office/drawing/2014/main" id="{A1412C2B-29CF-24E5-9AA8-E32CF296D070}"/>
                </a:ext>
              </a:extLst>
            </p:cNvPr>
            <p:cNvSpPr/>
            <p:nvPr/>
          </p:nvSpPr>
          <p:spPr>
            <a:xfrm rot="19762074">
              <a:off x="535698" y="1316487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286C5DA5-176E-AD39-41BE-6C0BA3E1F5C1}"/>
                </a:ext>
              </a:extLst>
            </p:cNvPr>
            <p:cNvSpPr/>
            <p:nvPr/>
          </p:nvSpPr>
          <p:spPr>
            <a:xfrm>
              <a:off x="586022" y="1348259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6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E30EAD6-B0FC-201D-A954-AD4DD2CDA3F7}"/>
              </a:ext>
            </a:extLst>
          </p:cNvPr>
          <p:cNvGrpSpPr/>
          <p:nvPr/>
        </p:nvGrpSpPr>
        <p:grpSpPr>
          <a:xfrm>
            <a:off x="1763256" y="1439339"/>
            <a:ext cx="281304" cy="255920"/>
            <a:chOff x="535698" y="1316487"/>
            <a:chExt cx="281304" cy="255920"/>
          </a:xfrm>
        </p:grpSpPr>
        <p:sp>
          <p:nvSpPr>
            <p:cNvPr id="152" name="Teardrop 151">
              <a:extLst>
                <a:ext uri="{FF2B5EF4-FFF2-40B4-BE49-F238E27FC236}">
                  <a16:creationId xmlns:a16="http://schemas.microsoft.com/office/drawing/2014/main" id="{176FFBBE-D404-5379-41FE-D394A024FB4B}"/>
                </a:ext>
              </a:extLst>
            </p:cNvPr>
            <p:cNvSpPr/>
            <p:nvPr/>
          </p:nvSpPr>
          <p:spPr>
            <a:xfrm rot="19762074">
              <a:off x="535698" y="1316487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C7731D7-9448-D317-C8D0-E3FD3A07DC6B}"/>
                </a:ext>
              </a:extLst>
            </p:cNvPr>
            <p:cNvSpPr/>
            <p:nvPr/>
          </p:nvSpPr>
          <p:spPr>
            <a:xfrm>
              <a:off x="586022" y="1348259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6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A0E6776-4AD7-4F28-63A5-8739FB4BBAC4}"/>
              </a:ext>
            </a:extLst>
          </p:cNvPr>
          <p:cNvGrpSpPr/>
          <p:nvPr/>
        </p:nvGrpSpPr>
        <p:grpSpPr>
          <a:xfrm>
            <a:off x="3064697" y="1433763"/>
            <a:ext cx="281304" cy="255920"/>
            <a:chOff x="3738635" y="1325593"/>
            <a:chExt cx="281304" cy="255920"/>
          </a:xfrm>
        </p:grpSpPr>
        <p:sp>
          <p:nvSpPr>
            <p:cNvPr id="155" name="Teardrop 154">
              <a:extLst>
                <a:ext uri="{FF2B5EF4-FFF2-40B4-BE49-F238E27FC236}">
                  <a16:creationId xmlns:a16="http://schemas.microsoft.com/office/drawing/2014/main" id="{5D20FD93-5CCE-956D-3B73-84BFB00DA709}"/>
                </a:ext>
              </a:extLst>
            </p:cNvPr>
            <p:cNvSpPr/>
            <p:nvPr/>
          </p:nvSpPr>
          <p:spPr>
            <a:xfrm rot="19732515">
              <a:off x="3738635" y="1325593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1C4C66E-1417-8C18-A752-BA523B13CAB4}"/>
                </a:ext>
              </a:extLst>
            </p:cNvPr>
            <p:cNvSpPr/>
            <p:nvPr/>
          </p:nvSpPr>
          <p:spPr>
            <a:xfrm>
              <a:off x="3788959" y="1357365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7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cxnSp>
        <p:nvCxnSpPr>
          <p:cNvPr id="157" name="Straight Arrow Connector 102">
            <a:extLst>
              <a:ext uri="{FF2B5EF4-FFF2-40B4-BE49-F238E27FC236}">
                <a16:creationId xmlns:a16="http://schemas.microsoft.com/office/drawing/2014/main" id="{5F09D537-1E7D-5358-8A8D-568FC22D13EA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2776196" y="2472862"/>
            <a:ext cx="215543" cy="3073106"/>
          </a:xfrm>
          <a:prstGeom prst="bentConnector2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8679365-9F09-1574-120C-240F0601DBA7}"/>
              </a:ext>
            </a:extLst>
          </p:cNvPr>
          <p:cNvSpPr/>
          <p:nvPr/>
        </p:nvSpPr>
        <p:spPr>
          <a:xfrm>
            <a:off x="341490" y="976658"/>
            <a:ext cx="918124" cy="27958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Mobile Banking/ATM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800C838-86EA-A3B2-F501-0C51184016C1}"/>
              </a:ext>
            </a:extLst>
          </p:cNvPr>
          <p:cNvGrpSpPr/>
          <p:nvPr/>
        </p:nvGrpSpPr>
        <p:grpSpPr>
          <a:xfrm>
            <a:off x="3284392" y="5478674"/>
            <a:ext cx="255920" cy="281304"/>
            <a:chOff x="3336846" y="5553919"/>
            <a:chExt cx="255920" cy="281304"/>
          </a:xfrm>
        </p:grpSpPr>
        <p:sp>
          <p:nvSpPr>
            <p:cNvPr id="160" name="Teardrop 159">
              <a:extLst>
                <a:ext uri="{FF2B5EF4-FFF2-40B4-BE49-F238E27FC236}">
                  <a16:creationId xmlns:a16="http://schemas.microsoft.com/office/drawing/2014/main" id="{B21FC9B3-89A7-AC8F-7EB5-BA6B184DA626}"/>
                </a:ext>
              </a:extLst>
            </p:cNvPr>
            <p:cNvSpPr/>
            <p:nvPr/>
          </p:nvSpPr>
          <p:spPr>
            <a:xfrm rot="4764585">
              <a:off x="3324154" y="5566611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3E49359-B2DD-C16B-522E-458EF194182B}"/>
                </a:ext>
              </a:extLst>
            </p:cNvPr>
            <p:cNvSpPr/>
            <p:nvPr/>
          </p:nvSpPr>
          <p:spPr>
            <a:xfrm>
              <a:off x="3374478" y="559838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8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9CD73233-7DBD-7A13-7382-53A8A9DAF5B1}"/>
              </a:ext>
            </a:extLst>
          </p:cNvPr>
          <p:cNvGrpSpPr/>
          <p:nvPr/>
        </p:nvGrpSpPr>
        <p:grpSpPr>
          <a:xfrm>
            <a:off x="6434757" y="1416586"/>
            <a:ext cx="281304" cy="255920"/>
            <a:chOff x="6434757" y="1573598"/>
            <a:chExt cx="281304" cy="255920"/>
          </a:xfrm>
        </p:grpSpPr>
        <p:sp>
          <p:nvSpPr>
            <p:cNvPr id="163" name="Teardrop 162">
              <a:extLst>
                <a:ext uri="{FF2B5EF4-FFF2-40B4-BE49-F238E27FC236}">
                  <a16:creationId xmlns:a16="http://schemas.microsoft.com/office/drawing/2014/main" id="{B9F66BBF-332F-07C4-66CF-BA4C5F96A30C}"/>
                </a:ext>
              </a:extLst>
            </p:cNvPr>
            <p:cNvSpPr/>
            <p:nvPr/>
          </p:nvSpPr>
          <p:spPr>
            <a:xfrm rot="19762074">
              <a:off x="6434757" y="1573598"/>
              <a:ext cx="281304" cy="255920"/>
            </a:xfrm>
            <a:prstGeom prst="teardrop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0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0CB3EB43-43C6-72F3-2865-3E22D87BD776}"/>
                </a:ext>
              </a:extLst>
            </p:cNvPr>
            <p:cNvSpPr/>
            <p:nvPr/>
          </p:nvSpPr>
          <p:spPr>
            <a:xfrm>
              <a:off x="6485081" y="160537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4</a:t>
              </a:r>
              <a:endParaRPr lang="en-ID" sz="1000">
                <a:solidFill>
                  <a:schemeClr val="tx1"/>
                </a:solidFill>
              </a:endParaRPr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8BEF58CF-7D0A-C6B2-3648-E191D9AFBD78}"/>
              </a:ext>
            </a:extLst>
          </p:cNvPr>
          <p:cNvSpPr txBox="1"/>
          <p:nvPr/>
        </p:nvSpPr>
        <p:spPr>
          <a:xfrm>
            <a:off x="8654325" y="1471840"/>
            <a:ext cx="3381748" cy="468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Instruction from Smarts: </a:t>
            </a:r>
            <a:r>
              <a:rPr lang="en-US" sz="1200" b="1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smar&amp;ts</a:t>
            </a: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 MFTMS Payment (domestic payment)</a:t>
            </a:r>
          </a:p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MS Payment: </a:t>
            </a:r>
          </a:p>
          <a:p>
            <a:pPr marL="357188" lvl="1" indent="-174625">
              <a:buFont typeface="Wingdings" panose="05000000000000000000" pitchFamily="2" charset="2"/>
              <a:buChar char="Ø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Receives instruction from </a:t>
            </a:r>
            <a:r>
              <a:rPr lang="en-US" sz="1200" b="1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Smar&amp;ts</a:t>
            </a:r>
            <a:endParaRPr lang="en-US" sz="1200" b="1">
              <a:solidFill>
                <a:srgbClr val="487465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357188" lvl="1" indent="-174625">
              <a:buFont typeface="Wingdings" panose="05000000000000000000" pitchFamily="2" charset="2"/>
              <a:buChar char="Ø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validate </a:t>
            </a:r>
            <a:r>
              <a:rPr lang="en-US" sz="1200" b="1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datascreeningCompliance</a:t>
            </a: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 Link</a:t>
            </a:r>
          </a:p>
          <a:p>
            <a:pPr marL="357188" lvl="1" indent="-174625">
              <a:buFont typeface="Wingdings" panose="05000000000000000000" pitchFamily="2" charset="2"/>
              <a:buChar char="Ø"/>
            </a:pPr>
            <a:r>
              <a:rPr lang="en-US" sz="1200" b="1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FirstMFT</a:t>
            </a: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/MDWBFEQ</a:t>
            </a:r>
          </a:p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SICS: Provide standard/special charges for FES, FIRST and MS Payment. Add integration to MS Payment</a:t>
            </a:r>
          </a:p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Domestic transaction:</a:t>
            </a:r>
          </a:p>
          <a:p>
            <a:pPr marL="357188" lvl="1" indent="-174625">
              <a:buFont typeface="Wingdings" panose="05000000000000000000" pitchFamily="2" charset="2"/>
              <a:buChar char="Ø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Incoming BI-Fast: ATM/Mobile </a:t>
            </a:r>
            <a:r>
              <a:rPr lang="en-US" sz="1200" b="1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bankingSwitchingCI</a:t>
            </a: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 Connector </a:t>
            </a:r>
            <a:r>
              <a:rPr lang="en-US" sz="1200" b="1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BI-FastMDWBFEQ</a:t>
            </a:r>
            <a:endParaRPr lang="en-US" sz="1200" b="1">
              <a:solidFill>
                <a:srgbClr val="487465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357188" lvl="1" indent="-174625">
              <a:buFont typeface="Wingdings" panose="05000000000000000000" pitchFamily="2" charset="2"/>
              <a:buChar char="Ø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SKN/RTGS</a:t>
            </a:r>
          </a:p>
          <a:p>
            <a:pPr marL="357188" lvl="1" indent="-174625">
              <a:buFont typeface="Wingdings" panose="05000000000000000000" pitchFamily="2" charset="2"/>
              <a:buChar char="Ø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E-Tax</a:t>
            </a:r>
          </a:p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SWIFT SAA: incoming transaction from SWIFT</a:t>
            </a:r>
          </a:p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Out going BI-Fast:</a:t>
            </a:r>
          </a:p>
          <a:p>
            <a:pPr marL="357188" lvl="1" indent="-174625">
              <a:buFont typeface="Wingdings" panose="05000000000000000000" pitchFamily="2" charset="2"/>
              <a:buChar char="Ø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FES</a:t>
            </a:r>
          </a:p>
          <a:p>
            <a:pPr marL="357188" lvl="1" indent="-174625">
              <a:buFont typeface="Wingdings" panose="05000000000000000000" pitchFamily="2" charset="2"/>
              <a:buChar char="Ø"/>
            </a:pPr>
            <a:r>
              <a:rPr lang="en-US" sz="1200" b="1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Jenius</a:t>
            </a:r>
            <a:endParaRPr lang="en-US" sz="1200" b="1">
              <a:solidFill>
                <a:srgbClr val="487465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357188" lvl="1" indent="-174625">
              <a:buFont typeface="Wingdings" panose="05000000000000000000" pitchFamily="2" charset="2"/>
              <a:buChar char="Ø"/>
            </a:pPr>
            <a:r>
              <a:rPr lang="en-US" sz="1200" b="1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Akses</a:t>
            </a: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200" b="1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Bisnis</a:t>
            </a:r>
            <a:endParaRPr lang="en-US" sz="1200" b="1">
              <a:solidFill>
                <a:srgbClr val="487465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BES: Proceed BIC Code repair</a:t>
            </a:r>
          </a:p>
          <a:p>
            <a:pPr marL="228600" indent="-228600">
              <a:buFontTx/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Arial Narrow" panose="020B0606020202030204" pitchFamily="34" charset="0"/>
                <a:ea typeface="+mj-ea"/>
                <a:cs typeface="Alef" panose="00000500000000000000" pitchFamily="2" charset="-79"/>
                <a:sym typeface="Wingdings" panose="05000000000000000000" pitchFamily="2" charset="2"/>
              </a:rPr>
              <a:t>Auto smarts: decrypt/encrypt file related </a:t>
            </a:r>
            <a:r>
              <a:rPr lang="en-US" sz="1200" b="1" err="1">
                <a:solidFill>
                  <a:srgbClr val="487465"/>
                </a:solidFill>
                <a:latin typeface="Arial Narrow" panose="020B0606020202030204" pitchFamily="34" charset="0"/>
                <a:ea typeface="+mj-ea"/>
                <a:cs typeface="Alef" panose="00000500000000000000" pitchFamily="2" charset="-79"/>
                <a:sym typeface="Wingdings" panose="05000000000000000000" pitchFamily="2" charset="2"/>
              </a:rPr>
              <a:t>Smar&amp;ts</a:t>
            </a:r>
            <a:endParaRPr lang="en-US" sz="1200" b="1">
              <a:solidFill>
                <a:srgbClr val="487465"/>
              </a:solidFill>
              <a:latin typeface="Arial Narrow" panose="020B0606020202030204" pitchFamily="34" charset="0"/>
              <a:ea typeface="+mj-ea"/>
              <a:cs typeface="Alef" panose="00000500000000000000" pitchFamily="2" charset="-79"/>
              <a:sym typeface="Wingdings" panose="05000000000000000000" pitchFamily="2" charset="2"/>
            </a:endParaRPr>
          </a:p>
          <a:p>
            <a:pPr marL="228600" indent="-228600">
              <a:buFontTx/>
              <a:buAutoNum type="arabicPeriod"/>
            </a:pPr>
            <a:endParaRPr lang="en-US" sz="1200" b="1" spc="300">
              <a:solidFill>
                <a:srgbClr val="487465"/>
              </a:solidFill>
              <a:latin typeface="Arial Narrow" panose="020B0606020202030204" pitchFamily="34" charset="0"/>
              <a:ea typeface="+mj-ea"/>
              <a:cs typeface="Alef" panose="00000500000000000000" pitchFamily="2" charset="-79"/>
              <a:sym typeface="Wingdings" panose="05000000000000000000" pitchFamily="2" charset="2"/>
            </a:endParaRPr>
          </a:p>
          <a:p>
            <a:pPr marL="228600" indent="-228600">
              <a:buFontTx/>
              <a:buAutoNum type="arabicPeriod"/>
            </a:pPr>
            <a:endParaRPr lang="en-US" sz="1200" b="1" spc="300">
              <a:solidFill>
                <a:srgbClr val="487465"/>
              </a:solidFill>
              <a:latin typeface="Arial Narrow" panose="020B0606020202030204" pitchFamily="34" charset="0"/>
              <a:ea typeface="+mj-ea"/>
              <a:cs typeface="Alef" panose="00000500000000000000" pitchFamily="2" charset="-79"/>
              <a:sym typeface="Wingdings" panose="05000000000000000000" pitchFamily="2" charset="2"/>
            </a:endParaRPr>
          </a:p>
          <a:p>
            <a:r>
              <a:rPr lang="en-US" sz="1200" b="1" spc="300">
                <a:solidFill>
                  <a:srgbClr val="487465"/>
                </a:solidFill>
                <a:latin typeface="Arial Narrow" panose="020B0606020202030204" pitchFamily="34" charset="0"/>
                <a:ea typeface="+mj-ea"/>
                <a:cs typeface="Alef" panose="00000500000000000000" pitchFamily="2" charset="-79"/>
                <a:sym typeface="Wingdings" panose="05000000000000000000" pitchFamily="2" charset="2"/>
              </a:rPr>
              <a:t>Status: In progress Assessment</a:t>
            </a:r>
            <a:endParaRPr lang="en-US" sz="1050" b="1" spc="300">
              <a:solidFill>
                <a:srgbClr val="487465"/>
              </a:solidFill>
              <a:latin typeface="Arial Narrow" panose="020B0606020202030204" pitchFamily="34" charset="0"/>
              <a:ea typeface="+mj-ea"/>
              <a:cs typeface="Alef" panose="00000500000000000000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0ED669-3420-25ED-3CDD-8308D4D4A8E6}"/>
              </a:ext>
            </a:extLst>
          </p:cNvPr>
          <p:cNvSpPr/>
          <p:nvPr/>
        </p:nvSpPr>
        <p:spPr>
          <a:xfrm>
            <a:off x="486883" y="6548581"/>
            <a:ext cx="284054" cy="196481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F6D402-13B0-E3C2-A1C1-55BC0335EAFA}"/>
              </a:ext>
            </a:extLst>
          </p:cNvPr>
          <p:cNvSpPr/>
          <p:nvPr/>
        </p:nvSpPr>
        <p:spPr>
          <a:xfrm>
            <a:off x="2043112" y="6590497"/>
            <a:ext cx="284054" cy="174661"/>
          </a:xfrm>
          <a:prstGeom prst="rect">
            <a:avLst/>
          </a:prstGeom>
          <a:solidFill>
            <a:srgbClr val="FFC0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836AD0-1E91-C3D0-04A2-558AF667C7A7}"/>
              </a:ext>
            </a:extLst>
          </p:cNvPr>
          <p:cNvSpPr txBox="1"/>
          <p:nvPr/>
        </p:nvSpPr>
        <p:spPr>
          <a:xfrm>
            <a:off x="766197" y="6521178"/>
            <a:ext cx="1227869" cy="248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 is/no change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0C2C2A-A207-3918-5FE0-B7F1AF383D01}"/>
              </a:ext>
            </a:extLst>
          </p:cNvPr>
          <p:cNvSpPr txBox="1"/>
          <p:nvPr/>
        </p:nvSpPr>
        <p:spPr>
          <a:xfrm>
            <a:off x="2352667" y="6538461"/>
            <a:ext cx="17779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Minor changes/configuration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ECDBAB-AC20-90E0-DA3B-EC52023DE32C}"/>
              </a:ext>
            </a:extLst>
          </p:cNvPr>
          <p:cNvSpPr/>
          <p:nvPr/>
        </p:nvSpPr>
        <p:spPr>
          <a:xfrm>
            <a:off x="4407185" y="6590544"/>
            <a:ext cx="284054" cy="174661"/>
          </a:xfrm>
          <a:prstGeom prst="rect">
            <a:avLst/>
          </a:prstGeom>
          <a:solidFill>
            <a:srgbClr val="FFFF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FF9FB-F727-3444-B5DC-1EB6F2582893}"/>
              </a:ext>
            </a:extLst>
          </p:cNvPr>
          <p:cNvSpPr txBox="1"/>
          <p:nvPr/>
        </p:nvSpPr>
        <p:spPr>
          <a:xfrm>
            <a:off x="4716740" y="6547741"/>
            <a:ext cx="17779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Major changes/enhancement</a:t>
            </a:r>
          </a:p>
        </p:txBody>
      </p:sp>
    </p:spTree>
    <p:extLst>
      <p:ext uri="{BB962C8B-B14F-4D97-AF65-F5344CB8AC3E}">
        <p14:creationId xmlns:p14="http://schemas.microsoft.com/office/powerpoint/2010/main" val="2089056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>
            <a:extLst>
              <a:ext uri="{FF2B5EF4-FFF2-40B4-BE49-F238E27FC236}">
                <a16:creationId xmlns:a16="http://schemas.microsoft.com/office/drawing/2014/main" id="{996ABDA1-2439-50DE-1D10-5138EE450B6D}"/>
              </a:ext>
            </a:extLst>
          </p:cNvPr>
          <p:cNvSpPr/>
          <p:nvPr/>
        </p:nvSpPr>
        <p:spPr>
          <a:xfrm>
            <a:off x="156122" y="580467"/>
            <a:ext cx="8155709" cy="6195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446D4-778E-81A4-C93F-ABE30E8109B3}"/>
              </a:ext>
            </a:extLst>
          </p:cNvPr>
          <p:cNvSpPr/>
          <p:nvPr/>
        </p:nvSpPr>
        <p:spPr>
          <a:xfrm>
            <a:off x="2837276" y="1320087"/>
            <a:ext cx="3162177" cy="118677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Integration System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540C8-2602-D4DF-73BD-28E15C9DDDF4}"/>
              </a:ext>
            </a:extLst>
          </p:cNvPr>
          <p:cNvSpPr txBox="1"/>
          <p:nvPr/>
        </p:nvSpPr>
        <p:spPr>
          <a:xfrm>
            <a:off x="25845" y="82167"/>
            <a:ext cx="73447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Doka-NG – Trade Finance PHASE 2: Current Architecture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376FA-0877-C646-EDA5-C7329D7E8509}"/>
              </a:ext>
            </a:extLst>
          </p:cNvPr>
          <p:cNvCxnSpPr>
            <a:cxnSpLocks/>
          </p:cNvCxnSpPr>
          <p:nvPr/>
        </p:nvCxnSpPr>
        <p:spPr>
          <a:xfrm flipV="1">
            <a:off x="111312" y="451499"/>
            <a:ext cx="7157590" cy="11505"/>
          </a:xfrm>
          <a:prstGeom prst="line">
            <a:avLst/>
          </a:prstGeom>
          <a:ln w="3175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00A9D5-80C7-D737-1ACF-46F11B64E233}"/>
              </a:ext>
            </a:extLst>
          </p:cNvPr>
          <p:cNvSpPr txBox="1"/>
          <p:nvPr/>
        </p:nvSpPr>
        <p:spPr>
          <a:xfrm>
            <a:off x="7268902" y="24292"/>
            <a:ext cx="4908828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/>
              </a:rPr>
              <a:t>Last Update 	   : 24 May 2023</a:t>
            </a:r>
          </a:p>
          <a:p>
            <a:r>
              <a:rPr lang="en-US" sz="1100">
                <a:cs typeface="Calibri"/>
              </a:rPr>
              <a:t>PIC &amp; Contributor : Liston &amp; IT Planning Architect, Project Team</a:t>
            </a:r>
            <a:endParaRPr lang="en-US" sz="11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6B0697E-5A1D-7012-848B-BF688E69DB5D}"/>
              </a:ext>
            </a:extLst>
          </p:cNvPr>
          <p:cNvSpPr/>
          <p:nvPr/>
        </p:nvSpPr>
        <p:spPr>
          <a:xfrm>
            <a:off x="8617225" y="713174"/>
            <a:ext cx="3478981" cy="607657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F564FE7-0416-C2AA-11AC-C762B0424B80}"/>
              </a:ext>
            </a:extLst>
          </p:cNvPr>
          <p:cNvSpPr txBox="1"/>
          <p:nvPr/>
        </p:nvSpPr>
        <p:spPr>
          <a:xfrm>
            <a:off x="8617224" y="524839"/>
            <a:ext cx="2878089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 Highlight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532949-9821-DDFA-A967-BDF0EF22AD8B}"/>
              </a:ext>
            </a:extLst>
          </p:cNvPr>
          <p:cNvSpPr/>
          <p:nvPr/>
        </p:nvSpPr>
        <p:spPr>
          <a:xfrm>
            <a:off x="6777539" y="3203870"/>
            <a:ext cx="1411527" cy="106762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Core Banking System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933D6-073B-B07B-A814-8CE1F63CE1F4}"/>
              </a:ext>
            </a:extLst>
          </p:cNvPr>
          <p:cNvSpPr/>
          <p:nvPr/>
        </p:nvSpPr>
        <p:spPr>
          <a:xfrm>
            <a:off x="130621" y="580463"/>
            <a:ext cx="8320106" cy="6237199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1377DE-3769-9FC1-71EF-01571B3F9C70}"/>
              </a:ext>
            </a:extLst>
          </p:cNvPr>
          <p:cNvSpPr/>
          <p:nvPr/>
        </p:nvSpPr>
        <p:spPr>
          <a:xfrm>
            <a:off x="340067" y="1320087"/>
            <a:ext cx="1997734" cy="11867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Trade Finance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704C59D-FF81-C115-6646-65C42A5C6197}"/>
              </a:ext>
            </a:extLst>
          </p:cNvPr>
          <p:cNvSpPr/>
          <p:nvPr/>
        </p:nvSpPr>
        <p:spPr>
          <a:xfrm>
            <a:off x="2140940" y="3199057"/>
            <a:ext cx="1741297" cy="197157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Information Layer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BEF58CF-7D0A-C6B2-3648-E191D9AFBD78}"/>
              </a:ext>
            </a:extLst>
          </p:cNvPr>
          <p:cNvSpPr txBox="1"/>
          <p:nvPr/>
        </p:nvSpPr>
        <p:spPr>
          <a:xfrm>
            <a:off x="8654130" y="1004820"/>
            <a:ext cx="3381748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err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Datalake</a:t>
            </a: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 provide data of CIF &amp; Account (delta) for Doka-NG via MFT</a:t>
            </a:r>
          </a:p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CIF Dummy of Doka-Ng does not flow to Regulatory reporting.</a:t>
            </a:r>
          </a:p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The Internal Reporting for Trade Finance saved in the Storage Server (NAS) </a:t>
            </a:r>
          </a:p>
          <a:p>
            <a:pPr marL="228600" indent="-228600">
              <a:buAutoNum type="arabicPeriod"/>
            </a:pPr>
            <a:endParaRPr lang="en-US" sz="1200" b="1">
              <a:solidFill>
                <a:srgbClr val="487465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en-US" sz="1200" b="1">
              <a:solidFill>
                <a:srgbClr val="487465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endParaRPr lang="en-US" sz="1200" b="1">
              <a:solidFill>
                <a:srgbClr val="487465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r>
              <a:rPr lang="en-US" sz="1200" b="1">
                <a:solidFill>
                  <a:prstClr val="black"/>
                </a:solidFill>
                <a:latin typeface="Calibri"/>
              </a:rPr>
              <a:t>ITSP PORTFOLIO ID</a:t>
            </a:r>
            <a:r>
              <a:rPr lang="en-US" sz="1200">
                <a:solidFill>
                  <a:prstClr val="black"/>
                </a:solidFill>
                <a:latin typeface="Calibri"/>
              </a:rPr>
              <a:t>: 139</a:t>
            </a:r>
            <a:endParaRPr lang="en-US" sz="1200" b="1">
              <a:solidFill>
                <a:srgbClr val="487465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en-US" sz="1050" b="1" spc="300">
              <a:solidFill>
                <a:srgbClr val="487465"/>
              </a:solidFill>
              <a:latin typeface="Arial Narrow" panose="020B0606020202030204" pitchFamily="34" charset="0"/>
              <a:ea typeface="+mj-ea"/>
              <a:cs typeface="Alef" panose="00000500000000000000" pitchFamily="2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DA371F-A096-8A4E-DD21-08146026DA92}"/>
              </a:ext>
            </a:extLst>
          </p:cNvPr>
          <p:cNvSpPr/>
          <p:nvPr/>
        </p:nvSpPr>
        <p:spPr>
          <a:xfrm>
            <a:off x="923583" y="1766359"/>
            <a:ext cx="869303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Doka-Ng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8BA918-F5F2-2FA2-DF62-28BB14DB0B66}"/>
              </a:ext>
            </a:extLst>
          </p:cNvPr>
          <p:cNvSpPr/>
          <p:nvPr/>
        </p:nvSpPr>
        <p:spPr>
          <a:xfrm>
            <a:off x="6328283" y="1339523"/>
            <a:ext cx="1859044" cy="116733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Channel &amp; Distribution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(Self Service &amp; Assisted)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F38C37-CD80-25D3-1D1E-0616DA279C8A}"/>
              </a:ext>
            </a:extLst>
          </p:cNvPr>
          <p:cNvSpPr/>
          <p:nvPr/>
        </p:nvSpPr>
        <p:spPr>
          <a:xfrm>
            <a:off x="3015392" y="1612280"/>
            <a:ext cx="742408" cy="355065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MFT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DE85B6-5877-AA03-40BC-63A61A288F19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1792886" y="1906759"/>
            <a:ext cx="1044390" cy="67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C08ED36-09A5-36C6-983C-C30617F2278A}"/>
              </a:ext>
            </a:extLst>
          </p:cNvPr>
          <p:cNvSpPr/>
          <p:nvPr/>
        </p:nvSpPr>
        <p:spPr>
          <a:xfrm>
            <a:off x="6454087" y="1730981"/>
            <a:ext cx="702941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SWIFT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5D1880-020F-2187-6C09-444E90114C68}"/>
              </a:ext>
            </a:extLst>
          </p:cNvPr>
          <p:cNvSpPr/>
          <p:nvPr/>
        </p:nvSpPr>
        <p:spPr>
          <a:xfrm>
            <a:off x="2240391" y="3455865"/>
            <a:ext cx="869303" cy="298765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DATALAKE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FA059D-65FF-2ED7-D644-FDD0B74742B8}"/>
              </a:ext>
            </a:extLst>
          </p:cNvPr>
          <p:cNvSpPr/>
          <p:nvPr/>
        </p:nvSpPr>
        <p:spPr>
          <a:xfrm>
            <a:off x="4175080" y="3172854"/>
            <a:ext cx="2277309" cy="200874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Regulatory Reporting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6BB85E5-D391-1A5D-4BF4-82370B552DCB}"/>
              </a:ext>
            </a:extLst>
          </p:cNvPr>
          <p:cNvSpPr/>
          <p:nvPr/>
        </p:nvSpPr>
        <p:spPr>
          <a:xfrm>
            <a:off x="5463420" y="3425495"/>
            <a:ext cx="924479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ANTASENA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2522BB-2F75-FD6F-5181-E9800E74F73C}"/>
              </a:ext>
            </a:extLst>
          </p:cNvPr>
          <p:cNvSpPr/>
          <p:nvPr/>
        </p:nvSpPr>
        <p:spPr>
          <a:xfrm>
            <a:off x="5465077" y="3941332"/>
            <a:ext cx="924479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IRRBB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EA31134-F863-2233-32C7-5B8E1C2E3FB6}"/>
              </a:ext>
            </a:extLst>
          </p:cNvPr>
          <p:cNvSpPr/>
          <p:nvPr/>
        </p:nvSpPr>
        <p:spPr>
          <a:xfrm>
            <a:off x="7049709" y="3703205"/>
            <a:ext cx="869303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BFEQ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8E5C390-9EB7-79CA-2EA5-6825FA0D1E53}"/>
              </a:ext>
            </a:extLst>
          </p:cNvPr>
          <p:cNvCxnSpPr>
            <a:cxnSpLocks/>
            <a:stCxn id="88" idx="3"/>
            <a:endCxn id="40" idx="1"/>
          </p:cNvCxnSpPr>
          <p:nvPr/>
        </p:nvCxnSpPr>
        <p:spPr>
          <a:xfrm flipV="1">
            <a:off x="3882237" y="4177227"/>
            <a:ext cx="292843" cy="7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166792E-137B-8A02-FE9A-ABCE84E4516E}"/>
              </a:ext>
            </a:extLst>
          </p:cNvPr>
          <p:cNvSpPr/>
          <p:nvPr/>
        </p:nvSpPr>
        <p:spPr>
          <a:xfrm>
            <a:off x="6754295" y="4338997"/>
            <a:ext cx="1407129" cy="8384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Finance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22B90A-9614-33A6-1F40-CC80602BE501}"/>
              </a:ext>
            </a:extLst>
          </p:cNvPr>
          <p:cNvSpPr/>
          <p:nvPr/>
        </p:nvSpPr>
        <p:spPr>
          <a:xfrm>
            <a:off x="7091499" y="4773507"/>
            <a:ext cx="725112" cy="276816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EGL</a:t>
            </a:r>
          </a:p>
        </p:txBody>
      </p:sp>
      <p:cxnSp>
        <p:nvCxnSpPr>
          <p:cNvPr id="61" name="Straight Arrow Connector 24">
            <a:extLst>
              <a:ext uri="{FF2B5EF4-FFF2-40B4-BE49-F238E27FC236}">
                <a16:creationId xmlns:a16="http://schemas.microsoft.com/office/drawing/2014/main" id="{8F9B1A2C-FB4E-B32A-2F12-E9F71AC538D0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5999453" y="1913473"/>
            <a:ext cx="328830" cy="97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4D083E1-2D7D-5377-AF8E-C8A170612004}"/>
              </a:ext>
            </a:extLst>
          </p:cNvPr>
          <p:cNvSpPr/>
          <p:nvPr/>
        </p:nvSpPr>
        <p:spPr>
          <a:xfrm>
            <a:off x="2283406" y="4011310"/>
            <a:ext cx="702922" cy="263884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EDW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E62683-8502-A134-5AC8-041482EB5C26}"/>
              </a:ext>
            </a:extLst>
          </p:cNvPr>
          <p:cNvSpPr/>
          <p:nvPr/>
        </p:nvSpPr>
        <p:spPr>
          <a:xfrm>
            <a:off x="3127548" y="3994808"/>
            <a:ext cx="702922" cy="263884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ETL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2A12C3-F2AF-1967-2850-5F7D08A84222}"/>
              </a:ext>
            </a:extLst>
          </p:cNvPr>
          <p:cNvSpPr/>
          <p:nvPr/>
        </p:nvSpPr>
        <p:spPr>
          <a:xfrm>
            <a:off x="4116042" y="2045920"/>
            <a:ext cx="742408" cy="355065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Kafka Enterprise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FDCFB0-61AC-3B0A-6DC4-814D4BB1717B}"/>
              </a:ext>
            </a:extLst>
          </p:cNvPr>
          <p:cNvSpPr txBox="1"/>
          <p:nvPr/>
        </p:nvSpPr>
        <p:spPr>
          <a:xfrm>
            <a:off x="156122" y="6506988"/>
            <a:ext cx="59999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rgbClr val="487465"/>
                </a:solidFill>
                <a:latin typeface="Arial Narrow" panose="020B0606020202030204" pitchFamily="34" charset="0"/>
                <a:ea typeface="+mj-ea"/>
                <a:cs typeface="Alef" panose="00000500000000000000" pitchFamily="2" charset="-79"/>
              </a:rPr>
              <a:t>Reference: https://jira.btpn.skyfencenet.com/wiki/spaces/DT/pages/3962667011/2023-05-19+Doka-Ng+Phase+2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834E3EB-DA8A-A1E4-1831-6EF8B2A57163}"/>
              </a:ext>
            </a:extLst>
          </p:cNvPr>
          <p:cNvSpPr/>
          <p:nvPr/>
        </p:nvSpPr>
        <p:spPr>
          <a:xfrm>
            <a:off x="260642" y="6166552"/>
            <a:ext cx="284054" cy="196481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5F54CC-2978-D70A-494B-2D9927401BAE}"/>
              </a:ext>
            </a:extLst>
          </p:cNvPr>
          <p:cNvSpPr/>
          <p:nvPr/>
        </p:nvSpPr>
        <p:spPr>
          <a:xfrm>
            <a:off x="1816871" y="6208468"/>
            <a:ext cx="284054" cy="174661"/>
          </a:xfrm>
          <a:prstGeom prst="rect">
            <a:avLst/>
          </a:prstGeom>
          <a:solidFill>
            <a:srgbClr val="FFC0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CCEAB1-B0AE-74EB-B5E1-0B39DDF347A7}"/>
              </a:ext>
            </a:extLst>
          </p:cNvPr>
          <p:cNvSpPr txBox="1"/>
          <p:nvPr/>
        </p:nvSpPr>
        <p:spPr>
          <a:xfrm>
            <a:off x="539956" y="6139149"/>
            <a:ext cx="1227869" cy="248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 is/no change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596CE2-30FD-B265-ED22-4EE0BCDED821}"/>
              </a:ext>
            </a:extLst>
          </p:cNvPr>
          <p:cNvSpPr txBox="1"/>
          <p:nvPr/>
        </p:nvSpPr>
        <p:spPr>
          <a:xfrm>
            <a:off x="2126426" y="6156432"/>
            <a:ext cx="17779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Minor changes/configuration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5C3FF8-EC65-6D52-4D84-DABC0DAAC162}"/>
              </a:ext>
            </a:extLst>
          </p:cNvPr>
          <p:cNvSpPr/>
          <p:nvPr/>
        </p:nvSpPr>
        <p:spPr>
          <a:xfrm>
            <a:off x="4180944" y="6208515"/>
            <a:ext cx="284054" cy="174661"/>
          </a:xfrm>
          <a:prstGeom prst="rect">
            <a:avLst/>
          </a:prstGeom>
          <a:solidFill>
            <a:srgbClr val="FFFF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1F71D78-9213-A70F-EFB4-79E81643BA81}"/>
              </a:ext>
            </a:extLst>
          </p:cNvPr>
          <p:cNvSpPr txBox="1"/>
          <p:nvPr/>
        </p:nvSpPr>
        <p:spPr>
          <a:xfrm>
            <a:off x="4490499" y="6165712"/>
            <a:ext cx="17779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Major changes/enhancement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B382BE8-9160-78C2-F758-C9647AEFE96F}"/>
              </a:ext>
            </a:extLst>
          </p:cNvPr>
          <p:cNvSpPr/>
          <p:nvPr/>
        </p:nvSpPr>
        <p:spPr>
          <a:xfrm>
            <a:off x="4418364" y="3446747"/>
            <a:ext cx="924479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ANTASENA INTRADAY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F6A75A0-5B2F-6832-7A78-CA6C0784F93C}"/>
              </a:ext>
            </a:extLst>
          </p:cNvPr>
          <p:cNvSpPr/>
          <p:nvPr/>
        </p:nvSpPr>
        <p:spPr>
          <a:xfrm>
            <a:off x="4249272" y="3969034"/>
            <a:ext cx="1108965" cy="328795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Regla –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SLIK</a:t>
            </a: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Corporate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C5F0842-9C11-7A60-C9A4-0C9C4C85B334}"/>
              </a:ext>
            </a:extLst>
          </p:cNvPr>
          <p:cNvSpPr/>
          <p:nvPr/>
        </p:nvSpPr>
        <p:spPr>
          <a:xfrm>
            <a:off x="5465078" y="4387722"/>
            <a:ext cx="922822" cy="191369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IRRS - LLD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40EEBF-A211-C68F-AB89-10A9CAB1A32C}"/>
              </a:ext>
            </a:extLst>
          </p:cNvPr>
          <p:cNvSpPr/>
          <p:nvPr/>
        </p:nvSpPr>
        <p:spPr>
          <a:xfrm>
            <a:off x="4266757" y="4741176"/>
            <a:ext cx="1087177" cy="20554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IRRS - LLL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E357073-4515-D21E-0480-4159C15EC028}"/>
              </a:ext>
            </a:extLst>
          </p:cNvPr>
          <p:cNvSpPr/>
          <p:nvPr/>
        </p:nvSpPr>
        <p:spPr>
          <a:xfrm>
            <a:off x="4272509" y="4397091"/>
            <a:ext cx="1106212" cy="222465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LPS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3688676-3F23-1306-49D8-90E4D1137DD4}"/>
              </a:ext>
            </a:extLst>
          </p:cNvPr>
          <p:cNvSpPr/>
          <p:nvPr/>
        </p:nvSpPr>
        <p:spPr>
          <a:xfrm>
            <a:off x="5440294" y="4714188"/>
            <a:ext cx="922822" cy="198714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IFRS 9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1AFB8F3-4446-B299-4AF5-0326DF0CED30}"/>
              </a:ext>
            </a:extLst>
          </p:cNvPr>
          <p:cNvSpPr/>
          <p:nvPr/>
        </p:nvSpPr>
        <p:spPr>
          <a:xfrm>
            <a:off x="4095084" y="1567043"/>
            <a:ext cx="742408" cy="355065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MDW</a:t>
            </a:r>
          </a:p>
        </p:txBody>
      </p:sp>
      <p:cxnSp>
        <p:nvCxnSpPr>
          <p:cNvPr id="106" name="Straight Arrow Connector 25">
            <a:extLst>
              <a:ext uri="{FF2B5EF4-FFF2-40B4-BE49-F238E27FC236}">
                <a16:creationId xmlns:a16="http://schemas.microsoft.com/office/drawing/2014/main" id="{A961B9D4-0843-81E5-E5B1-33EFA40405BA}"/>
              </a:ext>
            </a:extLst>
          </p:cNvPr>
          <p:cNvCxnSpPr>
            <a:cxnSpLocks/>
            <a:stCxn id="12" idx="2"/>
            <a:endCxn id="137" idx="0"/>
          </p:cNvCxnSpPr>
          <p:nvPr/>
        </p:nvCxnSpPr>
        <p:spPr>
          <a:xfrm rot="5400000">
            <a:off x="2428768" y="1209460"/>
            <a:ext cx="692198" cy="32869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B79E228-2C73-9482-8D44-C86F80DA2E42}"/>
              </a:ext>
            </a:extLst>
          </p:cNvPr>
          <p:cNvSpPr/>
          <p:nvPr/>
        </p:nvSpPr>
        <p:spPr>
          <a:xfrm>
            <a:off x="5069089" y="2037771"/>
            <a:ext cx="742408" cy="355065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Control-M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A44591F-D23B-B992-E183-C24AD1671948}"/>
              </a:ext>
            </a:extLst>
          </p:cNvPr>
          <p:cNvSpPr/>
          <p:nvPr/>
        </p:nvSpPr>
        <p:spPr>
          <a:xfrm>
            <a:off x="3052381" y="2063204"/>
            <a:ext cx="742408" cy="355065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 Common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109D3FE-6476-2897-C0B9-556071252622}"/>
              </a:ext>
            </a:extLst>
          </p:cNvPr>
          <p:cNvSpPr/>
          <p:nvPr/>
        </p:nvSpPr>
        <p:spPr>
          <a:xfrm>
            <a:off x="2263913" y="4480935"/>
            <a:ext cx="845781" cy="263884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COMANDOS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0CE9093-1DEC-9507-B771-FF6C1DBE4FAE}"/>
              </a:ext>
            </a:extLst>
          </p:cNvPr>
          <p:cNvSpPr/>
          <p:nvPr/>
        </p:nvSpPr>
        <p:spPr>
          <a:xfrm>
            <a:off x="2922253" y="4844987"/>
            <a:ext cx="845781" cy="263884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AML FEEDER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30ADB26-B668-0597-A6F5-959C91B9586E}"/>
              </a:ext>
            </a:extLst>
          </p:cNvPr>
          <p:cNvSpPr/>
          <p:nvPr/>
        </p:nvSpPr>
        <p:spPr>
          <a:xfrm>
            <a:off x="5131422" y="1567042"/>
            <a:ext cx="742408" cy="355065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 GTW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8DD5281-FF22-B5C4-3E0A-3B38D9D01B61}"/>
              </a:ext>
            </a:extLst>
          </p:cNvPr>
          <p:cNvSpPr/>
          <p:nvPr/>
        </p:nvSpPr>
        <p:spPr>
          <a:xfrm>
            <a:off x="7485858" y="1738545"/>
            <a:ext cx="664977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RTGS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5BB9FE9-AE78-92EB-97B5-86F0F0CDDC07}"/>
              </a:ext>
            </a:extLst>
          </p:cNvPr>
          <p:cNvSpPr/>
          <p:nvPr/>
        </p:nvSpPr>
        <p:spPr>
          <a:xfrm>
            <a:off x="7485858" y="2116766"/>
            <a:ext cx="628098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SiCS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5147375-431C-424A-3281-EBF18886EE48}"/>
              </a:ext>
            </a:extLst>
          </p:cNvPr>
          <p:cNvSpPr/>
          <p:nvPr/>
        </p:nvSpPr>
        <p:spPr>
          <a:xfrm>
            <a:off x="6452389" y="2117548"/>
            <a:ext cx="665580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SKN</a:t>
            </a:r>
          </a:p>
        </p:txBody>
      </p:sp>
      <p:cxnSp>
        <p:nvCxnSpPr>
          <p:cNvPr id="128" name="Straight Arrow Connector 25">
            <a:extLst>
              <a:ext uri="{FF2B5EF4-FFF2-40B4-BE49-F238E27FC236}">
                <a16:creationId xmlns:a16="http://schemas.microsoft.com/office/drawing/2014/main" id="{0060B175-C11D-FB65-F0A9-0718C7F48AD3}"/>
              </a:ext>
            </a:extLst>
          </p:cNvPr>
          <p:cNvCxnSpPr>
            <a:cxnSpLocks/>
            <a:stCxn id="12" idx="2"/>
            <a:endCxn id="88" idx="0"/>
          </p:cNvCxnSpPr>
          <p:nvPr/>
        </p:nvCxnSpPr>
        <p:spPr>
          <a:xfrm rot="5400000">
            <a:off x="3368878" y="2149570"/>
            <a:ext cx="692198" cy="14067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5">
            <a:extLst>
              <a:ext uri="{FF2B5EF4-FFF2-40B4-BE49-F238E27FC236}">
                <a16:creationId xmlns:a16="http://schemas.microsoft.com/office/drawing/2014/main" id="{7ACC0313-0C97-D908-9827-DD92FF9B2D0E}"/>
              </a:ext>
            </a:extLst>
          </p:cNvPr>
          <p:cNvCxnSpPr>
            <a:cxnSpLocks/>
            <a:stCxn id="12" idx="2"/>
            <a:endCxn id="2" idx="0"/>
          </p:cNvCxnSpPr>
          <p:nvPr/>
        </p:nvCxnSpPr>
        <p:spPr>
          <a:xfrm rot="16200000" flipH="1">
            <a:off x="5602329" y="1322895"/>
            <a:ext cx="697011" cy="30649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CC8CFD8-FFAA-1649-2B2E-B7B9FB4FA914}"/>
              </a:ext>
            </a:extLst>
          </p:cNvPr>
          <p:cNvSpPr/>
          <p:nvPr/>
        </p:nvSpPr>
        <p:spPr>
          <a:xfrm>
            <a:off x="427804" y="3199057"/>
            <a:ext cx="1407129" cy="197839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Supporting System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84D0251-8304-F4D8-4E35-8EE6579794EE}"/>
              </a:ext>
            </a:extLst>
          </p:cNvPr>
          <p:cNvSpPr/>
          <p:nvPr/>
        </p:nvSpPr>
        <p:spPr>
          <a:xfrm>
            <a:off x="816713" y="3528369"/>
            <a:ext cx="725112" cy="276816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BG AJO</a:t>
            </a:r>
          </a:p>
        </p:txBody>
      </p:sp>
      <p:cxnSp>
        <p:nvCxnSpPr>
          <p:cNvPr id="147" name="Straight Arrow Connector 25">
            <a:extLst>
              <a:ext uri="{FF2B5EF4-FFF2-40B4-BE49-F238E27FC236}">
                <a16:creationId xmlns:a16="http://schemas.microsoft.com/office/drawing/2014/main" id="{54F5F7DD-E942-24B8-71F9-A07841E80880}"/>
              </a:ext>
            </a:extLst>
          </p:cNvPr>
          <p:cNvCxnSpPr>
            <a:cxnSpLocks/>
            <a:stCxn id="88" idx="2"/>
            <a:endCxn id="3" idx="2"/>
          </p:cNvCxnSpPr>
          <p:nvPr/>
        </p:nvCxnSpPr>
        <p:spPr>
          <a:xfrm rot="16200000" flipH="1">
            <a:off x="5231312" y="2950903"/>
            <a:ext cx="6825" cy="4446271"/>
          </a:xfrm>
          <a:prstGeom prst="bentConnector3">
            <a:avLst>
              <a:gd name="adj1" fmla="val 34494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680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>
            <a:extLst>
              <a:ext uri="{FF2B5EF4-FFF2-40B4-BE49-F238E27FC236}">
                <a16:creationId xmlns:a16="http://schemas.microsoft.com/office/drawing/2014/main" id="{996ABDA1-2439-50DE-1D10-5138EE450B6D}"/>
              </a:ext>
            </a:extLst>
          </p:cNvPr>
          <p:cNvSpPr/>
          <p:nvPr/>
        </p:nvSpPr>
        <p:spPr>
          <a:xfrm>
            <a:off x="156122" y="580467"/>
            <a:ext cx="8155709" cy="61953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446D4-778E-81A4-C93F-ABE30E8109B3}"/>
              </a:ext>
            </a:extLst>
          </p:cNvPr>
          <p:cNvSpPr/>
          <p:nvPr/>
        </p:nvSpPr>
        <p:spPr>
          <a:xfrm>
            <a:off x="2837276" y="1320087"/>
            <a:ext cx="3162177" cy="118677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Integration System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7540C8-2602-D4DF-73BD-28E15C9DDDF4}"/>
              </a:ext>
            </a:extLst>
          </p:cNvPr>
          <p:cNvSpPr txBox="1"/>
          <p:nvPr/>
        </p:nvSpPr>
        <p:spPr>
          <a:xfrm>
            <a:off x="25845" y="82167"/>
            <a:ext cx="73447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Doka-NG – Trade Finance PHASE 2: Future Architecture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376FA-0877-C646-EDA5-C7329D7E8509}"/>
              </a:ext>
            </a:extLst>
          </p:cNvPr>
          <p:cNvCxnSpPr>
            <a:cxnSpLocks/>
          </p:cNvCxnSpPr>
          <p:nvPr/>
        </p:nvCxnSpPr>
        <p:spPr>
          <a:xfrm flipV="1">
            <a:off x="111312" y="451499"/>
            <a:ext cx="7157590" cy="11505"/>
          </a:xfrm>
          <a:prstGeom prst="line">
            <a:avLst/>
          </a:prstGeom>
          <a:ln w="3175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00A9D5-80C7-D737-1ACF-46F11B64E233}"/>
              </a:ext>
            </a:extLst>
          </p:cNvPr>
          <p:cNvSpPr txBox="1"/>
          <p:nvPr/>
        </p:nvSpPr>
        <p:spPr>
          <a:xfrm>
            <a:off x="7268902" y="24292"/>
            <a:ext cx="4908828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/>
              </a:rPr>
              <a:t>Last Update 	   : 24 May 2023</a:t>
            </a:r>
          </a:p>
          <a:p>
            <a:r>
              <a:rPr lang="en-US" sz="1100">
                <a:cs typeface="Calibri"/>
              </a:rPr>
              <a:t>PIC &amp; Contributor : Liston &amp; IT Planning Architect, Project Team</a:t>
            </a:r>
            <a:endParaRPr lang="en-US" sz="11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6B0697E-5A1D-7012-848B-BF688E69DB5D}"/>
              </a:ext>
            </a:extLst>
          </p:cNvPr>
          <p:cNvSpPr/>
          <p:nvPr/>
        </p:nvSpPr>
        <p:spPr>
          <a:xfrm>
            <a:off x="8617225" y="713174"/>
            <a:ext cx="3478981" cy="607657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F564FE7-0416-C2AA-11AC-C762B0424B80}"/>
              </a:ext>
            </a:extLst>
          </p:cNvPr>
          <p:cNvSpPr txBox="1"/>
          <p:nvPr/>
        </p:nvSpPr>
        <p:spPr>
          <a:xfrm>
            <a:off x="8617224" y="524839"/>
            <a:ext cx="2878089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 Highlight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532949-9821-DDFA-A967-BDF0EF22AD8B}"/>
              </a:ext>
            </a:extLst>
          </p:cNvPr>
          <p:cNvSpPr/>
          <p:nvPr/>
        </p:nvSpPr>
        <p:spPr>
          <a:xfrm>
            <a:off x="6777539" y="3203870"/>
            <a:ext cx="1411527" cy="106762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Core Banking System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933D6-073B-B07B-A814-8CE1F63CE1F4}"/>
              </a:ext>
            </a:extLst>
          </p:cNvPr>
          <p:cNvSpPr/>
          <p:nvPr/>
        </p:nvSpPr>
        <p:spPr>
          <a:xfrm>
            <a:off x="130621" y="580463"/>
            <a:ext cx="8320106" cy="6237199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1377DE-3769-9FC1-71EF-01571B3F9C70}"/>
              </a:ext>
            </a:extLst>
          </p:cNvPr>
          <p:cNvSpPr/>
          <p:nvPr/>
        </p:nvSpPr>
        <p:spPr>
          <a:xfrm>
            <a:off x="340067" y="1320087"/>
            <a:ext cx="1997734" cy="118677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Trade Finance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704C59D-FF81-C115-6646-65C42A5C6197}"/>
              </a:ext>
            </a:extLst>
          </p:cNvPr>
          <p:cNvSpPr/>
          <p:nvPr/>
        </p:nvSpPr>
        <p:spPr>
          <a:xfrm>
            <a:off x="2214828" y="3199057"/>
            <a:ext cx="1741297" cy="197157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Information Layer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BEF58CF-7D0A-C6B2-3648-E191D9AFBD78}"/>
              </a:ext>
            </a:extLst>
          </p:cNvPr>
          <p:cNvSpPr txBox="1"/>
          <p:nvPr/>
        </p:nvSpPr>
        <p:spPr>
          <a:xfrm>
            <a:off x="8654130" y="1004820"/>
            <a:ext cx="33817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BFEQ will create file for data of CIF &amp; Account (delta) for Doka-NG via MFT</a:t>
            </a:r>
          </a:p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BFEQ add flag/entry for CIF Dummy of Doka-Ng and it will flow to EDW for Regulatory reporting.</a:t>
            </a:r>
          </a:p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The Internal Reporting for Trade Finance saved in the separated server</a:t>
            </a:r>
          </a:p>
          <a:p>
            <a:pPr marL="228600" indent="-228600">
              <a:buAutoNum type="arabicPeriod"/>
            </a:pPr>
            <a:endParaRPr lang="en-US" sz="1050" b="1" spc="300">
              <a:solidFill>
                <a:srgbClr val="487465"/>
              </a:solidFill>
              <a:latin typeface="Arial Narrow" panose="020B0606020202030204" pitchFamily="34" charset="0"/>
              <a:ea typeface="+mj-ea"/>
              <a:cs typeface="Alef" panose="00000500000000000000" pitchFamily="2" charset="-79"/>
            </a:endParaRPr>
          </a:p>
          <a:p>
            <a:pPr marL="228600" indent="-228600">
              <a:buAutoNum type="arabicPeriod"/>
            </a:pPr>
            <a:endParaRPr lang="en-US" sz="1050" b="1" spc="300">
              <a:solidFill>
                <a:srgbClr val="487465"/>
              </a:solidFill>
              <a:latin typeface="Arial Narrow" panose="020B0606020202030204" pitchFamily="34" charset="0"/>
              <a:ea typeface="+mj-ea"/>
              <a:cs typeface="Alef" panose="00000500000000000000" pitchFamily="2" charset="-79"/>
            </a:endParaRPr>
          </a:p>
          <a:p>
            <a:pPr marL="228600" indent="-228600">
              <a:buAutoNum type="arabicPeriod"/>
            </a:pPr>
            <a:endParaRPr lang="en-US" sz="1050" b="1" spc="300">
              <a:solidFill>
                <a:srgbClr val="487465"/>
              </a:solidFill>
              <a:latin typeface="Arial Narrow" panose="020B0606020202030204" pitchFamily="34" charset="0"/>
              <a:ea typeface="+mj-ea"/>
              <a:cs typeface="Alef" panose="00000500000000000000" pitchFamily="2" charset="-79"/>
            </a:endParaRPr>
          </a:p>
          <a:p>
            <a:pPr marL="228600" indent="-228600">
              <a:buAutoNum type="arabicPeriod"/>
            </a:pPr>
            <a:endParaRPr lang="en-US" sz="1050" b="1" spc="300">
              <a:solidFill>
                <a:srgbClr val="487465"/>
              </a:solidFill>
              <a:latin typeface="Arial Narrow" panose="020B0606020202030204" pitchFamily="34" charset="0"/>
              <a:ea typeface="+mj-ea"/>
              <a:cs typeface="Alef" panose="00000500000000000000" pitchFamily="2" charset="-79"/>
            </a:endParaRPr>
          </a:p>
          <a:p>
            <a:r>
              <a:rPr lang="en-US" sz="1050" b="1">
                <a:solidFill>
                  <a:prstClr val="black"/>
                </a:solidFill>
                <a:latin typeface="Calibri"/>
              </a:rPr>
              <a:t>ITSP PORTFOLIO ID</a:t>
            </a:r>
            <a:r>
              <a:rPr lang="en-US" sz="1050">
                <a:solidFill>
                  <a:prstClr val="black"/>
                </a:solidFill>
                <a:latin typeface="Calibri"/>
              </a:rPr>
              <a:t>: 139</a:t>
            </a:r>
          </a:p>
          <a:p>
            <a:endParaRPr lang="en-US" sz="1050">
              <a:solidFill>
                <a:prstClr val="black"/>
              </a:solidFill>
              <a:latin typeface="Calibri"/>
            </a:endParaRPr>
          </a:p>
          <a:p>
            <a:r>
              <a:rPr lang="en-US" sz="1050">
                <a:solidFill>
                  <a:prstClr val="black"/>
                </a:solidFill>
                <a:latin typeface="Calibri"/>
              </a:rPr>
              <a:t>Target GO LIVE: End of September 2023</a:t>
            </a:r>
          </a:p>
          <a:p>
            <a:endParaRPr lang="en-US" sz="1050" b="1" spc="300">
              <a:solidFill>
                <a:srgbClr val="487465"/>
              </a:solidFill>
              <a:latin typeface="Arial Narrow" panose="020B0606020202030204" pitchFamily="34" charset="0"/>
              <a:ea typeface="+mj-ea"/>
              <a:cs typeface="Alef" panose="00000500000000000000" pitchFamily="2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DA371F-A096-8A4E-DD21-08146026DA92}"/>
              </a:ext>
            </a:extLst>
          </p:cNvPr>
          <p:cNvSpPr/>
          <p:nvPr/>
        </p:nvSpPr>
        <p:spPr>
          <a:xfrm>
            <a:off x="923583" y="1766359"/>
            <a:ext cx="869303" cy="2808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Doka-Ng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8BA918-F5F2-2FA2-DF62-28BB14DB0B66}"/>
              </a:ext>
            </a:extLst>
          </p:cNvPr>
          <p:cNvSpPr/>
          <p:nvPr/>
        </p:nvSpPr>
        <p:spPr>
          <a:xfrm>
            <a:off x="6328283" y="1330287"/>
            <a:ext cx="1859044" cy="116733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Channel &amp; Distribution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(Self Service &amp; Assisted)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F38C37-CD80-25D3-1D1E-0616DA279C8A}"/>
              </a:ext>
            </a:extLst>
          </p:cNvPr>
          <p:cNvSpPr/>
          <p:nvPr/>
        </p:nvSpPr>
        <p:spPr>
          <a:xfrm>
            <a:off x="3015392" y="1612280"/>
            <a:ext cx="742408" cy="355065"/>
          </a:xfrm>
          <a:prstGeom prst="rect">
            <a:avLst/>
          </a:prstGeom>
          <a:solidFill>
            <a:srgbClr val="FFC0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MFT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DE85B6-5877-AA03-40BC-63A61A288F19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1792886" y="1906759"/>
            <a:ext cx="1044390" cy="6714"/>
          </a:xfrm>
          <a:prstGeom prst="bentConnector3">
            <a:avLst>
              <a:gd name="adj1" fmla="val 50000"/>
            </a:avLst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C08ED36-09A5-36C6-983C-C30617F2278A}"/>
              </a:ext>
            </a:extLst>
          </p:cNvPr>
          <p:cNvSpPr/>
          <p:nvPr/>
        </p:nvSpPr>
        <p:spPr>
          <a:xfrm>
            <a:off x="6454087" y="1730981"/>
            <a:ext cx="702941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SWIFT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5D1880-020F-2187-6C09-444E90114C68}"/>
              </a:ext>
            </a:extLst>
          </p:cNvPr>
          <p:cNvSpPr/>
          <p:nvPr/>
        </p:nvSpPr>
        <p:spPr>
          <a:xfrm>
            <a:off x="2314279" y="3455865"/>
            <a:ext cx="869303" cy="298765"/>
          </a:xfrm>
          <a:prstGeom prst="rect">
            <a:avLst/>
          </a:prstGeom>
          <a:solidFill>
            <a:srgbClr val="FFC0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DATALAKE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FA059D-65FF-2ED7-D644-FDD0B74742B8}"/>
              </a:ext>
            </a:extLst>
          </p:cNvPr>
          <p:cNvSpPr/>
          <p:nvPr/>
        </p:nvSpPr>
        <p:spPr>
          <a:xfrm>
            <a:off x="4175080" y="3172854"/>
            <a:ext cx="2277309" cy="200874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Regulatory Reporting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6BB85E5-D391-1A5D-4BF4-82370B552DCB}"/>
              </a:ext>
            </a:extLst>
          </p:cNvPr>
          <p:cNvSpPr/>
          <p:nvPr/>
        </p:nvSpPr>
        <p:spPr>
          <a:xfrm>
            <a:off x="5463420" y="3425495"/>
            <a:ext cx="924479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ANTASENA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2522BB-2F75-FD6F-5181-E9800E74F73C}"/>
              </a:ext>
            </a:extLst>
          </p:cNvPr>
          <p:cNvSpPr/>
          <p:nvPr/>
        </p:nvSpPr>
        <p:spPr>
          <a:xfrm>
            <a:off x="5465077" y="3941332"/>
            <a:ext cx="924479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IRRBB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EA31134-F863-2233-32C7-5B8E1C2E3FB6}"/>
              </a:ext>
            </a:extLst>
          </p:cNvPr>
          <p:cNvSpPr/>
          <p:nvPr/>
        </p:nvSpPr>
        <p:spPr>
          <a:xfrm>
            <a:off x="7049709" y="3703205"/>
            <a:ext cx="869303" cy="28080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BFEQ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8E5C390-9EB7-79CA-2EA5-6825FA0D1E53}"/>
              </a:ext>
            </a:extLst>
          </p:cNvPr>
          <p:cNvCxnSpPr>
            <a:cxnSpLocks/>
            <a:stCxn id="88" idx="3"/>
            <a:endCxn id="40" idx="1"/>
          </p:cNvCxnSpPr>
          <p:nvPr/>
        </p:nvCxnSpPr>
        <p:spPr>
          <a:xfrm flipV="1">
            <a:off x="3956125" y="4177227"/>
            <a:ext cx="218955" cy="7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166792E-137B-8A02-FE9A-ABCE84E4516E}"/>
              </a:ext>
            </a:extLst>
          </p:cNvPr>
          <p:cNvSpPr/>
          <p:nvPr/>
        </p:nvSpPr>
        <p:spPr>
          <a:xfrm>
            <a:off x="6775799" y="4338997"/>
            <a:ext cx="1411528" cy="8384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Finance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22B90A-9614-33A6-1F40-CC80602BE501}"/>
              </a:ext>
            </a:extLst>
          </p:cNvPr>
          <p:cNvSpPr/>
          <p:nvPr/>
        </p:nvSpPr>
        <p:spPr>
          <a:xfrm>
            <a:off x="7091499" y="4773507"/>
            <a:ext cx="725112" cy="276816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EGL</a:t>
            </a:r>
          </a:p>
        </p:txBody>
      </p:sp>
      <p:cxnSp>
        <p:nvCxnSpPr>
          <p:cNvPr id="61" name="Straight Arrow Connector 24">
            <a:extLst>
              <a:ext uri="{FF2B5EF4-FFF2-40B4-BE49-F238E27FC236}">
                <a16:creationId xmlns:a16="http://schemas.microsoft.com/office/drawing/2014/main" id="{8F9B1A2C-FB4E-B32A-2F12-E9F71AC538D0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5999453" y="1913473"/>
            <a:ext cx="328830" cy="482"/>
          </a:xfrm>
          <a:prstGeom prst="straightConnector1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4D083E1-2D7D-5377-AF8E-C8A170612004}"/>
              </a:ext>
            </a:extLst>
          </p:cNvPr>
          <p:cNvSpPr/>
          <p:nvPr/>
        </p:nvSpPr>
        <p:spPr>
          <a:xfrm>
            <a:off x="2357294" y="4011310"/>
            <a:ext cx="702922" cy="263884"/>
          </a:xfrm>
          <a:prstGeom prst="rect">
            <a:avLst/>
          </a:prstGeom>
          <a:solidFill>
            <a:srgbClr val="FFC0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EDW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E62683-8502-A134-5AC8-041482EB5C26}"/>
              </a:ext>
            </a:extLst>
          </p:cNvPr>
          <p:cNvSpPr/>
          <p:nvPr/>
        </p:nvSpPr>
        <p:spPr>
          <a:xfrm>
            <a:off x="3201436" y="3994808"/>
            <a:ext cx="702922" cy="263884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ETL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2A12C3-F2AF-1967-2850-5F7D08A84222}"/>
              </a:ext>
            </a:extLst>
          </p:cNvPr>
          <p:cNvSpPr/>
          <p:nvPr/>
        </p:nvSpPr>
        <p:spPr>
          <a:xfrm>
            <a:off x="4116042" y="2045920"/>
            <a:ext cx="742408" cy="355065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Kafka Enterprise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FDCFB0-61AC-3B0A-6DC4-814D4BB1717B}"/>
              </a:ext>
            </a:extLst>
          </p:cNvPr>
          <p:cNvSpPr txBox="1"/>
          <p:nvPr/>
        </p:nvSpPr>
        <p:spPr>
          <a:xfrm>
            <a:off x="156122" y="6506988"/>
            <a:ext cx="59999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rgbClr val="487465"/>
                </a:solidFill>
                <a:latin typeface="Arial Narrow" panose="020B0606020202030204" pitchFamily="34" charset="0"/>
                <a:ea typeface="+mj-ea"/>
                <a:cs typeface="Alef" panose="00000500000000000000" pitchFamily="2" charset="-79"/>
              </a:rPr>
              <a:t>Reference: https://jira.btpn.skyfencenet.com/wiki/spaces/DT/pages/3962667011/2023-05-19+Doka-Ng+Phase+2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834E3EB-DA8A-A1E4-1831-6EF8B2A57163}"/>
              </a:ext>
            </a:extLst>
          </p:cNvPr>
          <p:cNvSpPr/>
          <p:nvPr/>
        </p:nvSpPr>
        <p:spPr>
          <a:xfrm>
            <a:off x="260642" y="6166552"/>
            <a:ext cx="284054" cy="196481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5F54CC-2978-D70A-494B-2D9927401BAE}"/>
              </a:ext>
            </a:extLst>
          </p:cNvPr>
          <p:cNvSpPr/>
          <p:nvPr/>
        </p:nvSpPr>
        <p:spPr>
          <a:xfrm>
            <a:off x="1816871" y="6208468"/>
            <a:ext cx="284054" cy="174661"/>
          </a:xfrm>
          <a:prstGeom prst="rect">
            <a:avLst/>
          </a:prstGeom>
          <a:solidFill>
            <a:srgbClr val="FFC0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CCEAB1-B0AE-74EB-B5E1-0B39DDF347A7}"/>
              </a:ext>
            </a:extLst>
          </p:cNvPr>
          <p:cNvSpPr txBox="1"/>
          <p:nvPr/>
        </p:nvSpPr>
        <p:spPr>
          <a:xfrm>
            <a:off x="539956" y="6139149"/>
            <a:ext cx="1227869" cy="248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 is/no change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596CE2-30FD-B265-ED22-4EE0BCDED821}"/>
              </a:ext>
            </a:extLst>
          </p:cNvPr>
          <p:cNvSpPr txBox="1"/>
          <p:nvPr/>
        </p:nvSpPr>
        <p:spPr>
          <a:xfrm>
            <a:off x="2126426" y="6156432"/>
            <a:ext cx="17779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Minor changes/configuration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25C3FF8-EC65-6D52-4D84-DABC0DAAC162}"/>
              </a:ext>
            </a:extLst>
          </p:cNvPr>
          <p:cNvSpPr/>
          <p:nvPr/>
        </p:nvSpPr>
        <p:spPr>
          <a:xfrm>
            <a:off x="4180944" y="6208515"/>
            <a:ext cx="284054" cy="174661"/>
          </a:xfrm>
          <a:prstGeom prst="rect">
            <a:avLst/>
          </a:prstGeom>
          <a:solidFill>
            <a:srgbClr val="FFFF00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1F71D78-9213-A70F-EFB4-79E81643BA81}"/>
              </a:ext>
            </a:extLst>
          </p:cNvPr>
          <p:cNvSpPr txBox="1"/>
          <p:nvPr/>
        </p:nvSpPr>
        <p:spPr>
          <a:xfrm>
            <a:off x="4490499" y="6165712"/>
            <a:ext cx="17779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Major changes/enhancement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B382BE8-9160-78C2-F758-C9647AEFE96F}"/>
              </a:ext>
            </a:extLst>
          </p:cNvPr>
          <p:cNvSpPr/>
          <p:nvPr/>
        </p:nvSpPr>
        <p:spPr>
          <a:xfrm>
            <a:off x="4273186" y="3446747"/>
            <a:ext cx="1069658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ANTASENA INTRADAY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F6A75A0-5B2F-6832-7A78-CA6C0784F93C}"/>
              </a:ext>
            </a:extLst>
          </p:cNvPr>
          <p:cNvSpPr/>
          <p:nvPr/>
        </p:nvSpPr>
        <p:spPr>
          <a:xfrm>
            <a:off x="4249272" y="3969034"/>
            <a:ext cx="1108965" cy="328795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Regla –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SLIK</a:t>
            </a: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Corporate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C5F0842-9C11-7A60-C9A4-0C9C4C85B334}"/>
              </a:ext>
            </a:extLst>
          </p:cNvPr>
          <p:cNvSpPr/>
          <p:nvPr/>
        </p:nvSpPr>
        <p:spPr>
          <a:xfrm>
            <a:off x="5465078" y="4387723"/>
            <a:ext cx="922822" cy="19137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IRRS - LLD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40EEBF-A211-C68F-AB89-10A9CAB1A32C}"/>
              </a:ext>
            </a:extLst>
          </p:cNvPr>
          <p:cNvSpPr/>
          <p:nvPr/>
        </p:nvSpPr>
        <p:spPr>
          <a:xfrm>
            <a:off x="4266757" y="4741176"/>
            <a:ext cx="1087177" cy="20554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IRRS - LLL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E357073-4515-D21E-0480-4159C15EC028}"/>
              </a:ext>
            </a:extLst>
          </p:cNvPr>
          <p:cNvSpPr/>
          <p:nvPr/>
        </p:nvSpPr>
        <p:spPr>
          <a:xfrm>
            <a:off x="4272509" y="4397091"/>
            <a:ext cx="1106212" cy="222465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LPS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3688676-3F23-1306-49D8-90E4D1137DD4}"/>
              </a:ext>
            </a:extLst>
          </p:cNvPr>
          <p:cNvSpPr/>
          <p:nvPr/>
        </p:nvSpPr>
        <p:spPr>
          <a:xfrm>
            <a:off x="5440293" y="4714188"/>
            <a:ext cx="922823" cy="173939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IFRS 9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1AFB8F3-4446-B299-4AF5-0326DF0CED30}"/>
              </a:ext>
            </a:extLst>
          </p:cNvPr>
          <p:cNvSpPr/>
          <p:nvPr/>
        </p:nvSpPr>
        <p:spPr>
          <a:xfrm>
            <a:off x="4095084" y="1567043"/>
            <a:ext cx="742408" cy="355065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MDW</a:t>
            </a:r>
          </a:p>
        </p:txBody>
      </p:sp>
      <p:cxnSp>
        <p:nvCxnSpPr>
          <p:cNvPr id="106" name="Straight Arrow Connector 25">
            <a:extLst>
              <a:ext uri="{FF2B5EF4-FFF2-40B4-BE49-F238E27FC236}">
                <a16:creationId xmlns:a16="http://schemas.microsoft.com/office/drawing/2014/main" id="{A961B9D4-0843-81E5-E5B1-33EFA40405BA}"/>
              </a:ext>
            </a:extLst>
          </p:cNvPr>
          <p:cNvCxnSpPr>
            <a:cxnSpLocks/>
            <a:stCxn id="12" idx="2"/>
            <a:endCxn id="137" idx="0"/>
          </p:cNvCxnSpPr>
          <p:nvPr/>
        </p:nvCxnSpPr>
        <p:spPr>
          <a:xfrm rot="5400000">
            <a:off x="2428768" y="1209460"/>
            <a:ext cx="692198" cy="3286996"/>
          </a:xfrm>
          <a:prstGeom prst="bentConnector3">
            <a:avLst>
              <a:gd name="adj1" fmla="val 50000"/>
            </a:avLst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BB79E228-2C73-9482-8D44-C86F80DA2E42}"/>
              </a:ext>
            </a:extLst>
          </p:cNvPr>
          <p:cNvSpPr/>
          <p:nvPr/>
        </p:nvSpPr>
        <p:spPr>
          <a:xfrm>
            <a:off x="5069089" y="2037771"/>
            <a:ext cx="742408" cy="355065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Control-M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A44591F-D23B-B992-E183-C24AD1671948}"/>
              </a:ext>
            </a:extLst>
          </p:cNvPr>
          <p:cNvSpPr/>
          <p:nvPr/>
        </p:nvSpPr>
        <p:spPr>
          <a:xfrm>
            <a:off x="3052381" y="2063204"/>
            <a:ext cx="742408" cy="355065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 Common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109D3FE-6476-2897-C0B9-556071252622}"/>
              </a:ext>
            </a:extLst>
          </p:cNvPr>
          <p:cNvSpPr/>
          <p:nvPr/>
        </p:nvSpPr>
        <p:spPr>
          <a:xfrm>
            <a:off x="2337801" y="4480935"/>
            <a:ext cx="845781" cy="263884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COMANDOS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0CE9093-1DEC-9507-B771-FF6C1DBE4FAE}"/>
              </a:ext>
            </a:extLst>
          </p:cNvPr>
          <p:cNvSpPr/>
          <p:nvPr/>
        </p:nvSpPr>
        <p:spPr>
          <a:xfrm>
            <a:off x="2996141" y="4844987"/>
            <a:ext cx="845781" cy="263884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AML FEEDER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30ADB26-B668-0597-A6F5-959C91B9586E}"/>
              </a:ext>
            </a:extLst>
          </p:cNvPr>
          <p:cNvSpPr/>
          <p:nvPr/>
        </p:nvSpPr>
        <p:spPr>
          <a:xfrm>
            <a:off x="5131422" y="1567042"/>
            <a:ext cx="742408" cy="355065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 GTW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8DD5281-FF22-B5C4-3E0A-3B38D9D01B61}"/>
              </a:ext>
            </a:extLst>
          </p:cNvPr>
          <p:cNvSpPr/>
          <p:nvPr/>
        </p:nvSpPr>
        <p:spPr>
          <a:xfrm>
            <a:off x="7485858" y="1738545"/>
            <a:ext cx="664977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RTGS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5BB9FE9-AE78-92EB-97B5-86F0F0CDDC07}"/>
              </a:ext>
            </a:extLst>
          </p:cNvPr>
          <p:cNvSpPr/>
          <p:nvPr/>
        </p:nvSpPr>
        <p:spPr>
          <a:xfrm>
            <a:off x="7485858" y="2116766"/>
            <a:ext cx="628098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SiCS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5147375-431C-424A-3281-EBF18886EE48}"/>
              </a:ext>
            </a:extLst>
          </p:cNvPr>
          <p:cNvSpPr/>
          <p:nvPr/>
        </p:nvSpPr>
        <p:spPr>
          <a:xfrm>
            <a:off x="6452389" y="2117548"/>
            <a:ext cx="665580" cy="280800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SKN</a:t>
            </a:r>
          </a:p>
        </p:txBody>
      </p:sp>
      <p:cxnSp>
        <p:nvCxnSpPr>
          <p:cNvPr id="128" name="Straight Arrow Connector 25">
            <a:extLst>
              <a:ext uri="{FF2B5EF4-FFF2-40B4-BE49-F238E27FC236}">
                <a16:creationId xmlns:a16="http://schemas.microsoft.com/office/drawing/2014/main" id="{0060B175-C11D-FB65-F0A9-0718C7F48AD3}"/>
              </a:ext>
            </a:extLst>
          </p:cNvPr>
          <p:cNvCxnSpPr>
            <a:cxnSpLocks/>
            <a:stCxn id="12" idx="2"/>
            <a:endCxn id="88" idx="0"/>
          </p:cNvCxnSpPr>
          <p:nvPr/>
        </p:nvCxnSpPr>
        <p:spPr>
          <a:xfrm rot="5400000">
            <a:off x="3405822" y="2186514"/>
            <a:ext cx="692198" cy="1332888"/>
          </a:xfrm>
          <a:prstGeom prst="bentConnector3">
            <a:avLst>
              <a:gd name="adj1" fmla="val 50000"/>
            </a:avLst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5">
            <a:extLst>
              <a:ext uri="{FF2B5EF4-FFF2-40B4-BE49-F238E27FC236}">
                <a16:creationId xmlns:a16="http://schemas.microsoft.com/office/drawing/2014/main" id="{7ACC0313-0C97-D908-9827-DD92FF9B2D0E}"/>
              </a:ext>
            </a:extLst>
          </p:cNvPr>
          <p:cNvCxnSpPr>
            <a:cxnSpLocks/>
            <a:stCxn id="12" idx="2"/>
            <a:endCxn id="2" idx="0"/>
          </p:cNvCxnSpPr>
          <p:nvPr/>
        </p:nvCxnSpPr>
        <p:spPr>
          <a:xfrm rot="16200000" flipH="1">
            <a:off x="5602329" y="1322895"/>
            <a:ext cx="697011" cy="3064938"/>
          </a:xfrm>
          <a:prstGeom prst="bentConnector3">
            <a:avLst>
              <a:gd name="adj1" fmla="val 50000"/>
            </a:avLst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CC8CFD8-FFAA-1649-2B2E-B7B9FB4FA914}"/>
              </a:ext>
            </a:extLst>
          </p:cNvPr>
          <p:cNvSpPr/>
          <p:nvPr/>
        </p:nvSpPr>
        <p:spPr>
          <a:xfrm>
            <a:off x="427804" y="3199057"/>
            <a:ext cx="1407129" cy="197839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Supporting System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84D0251-8304-F4D8-4E35-8EE6579794EE}"/>
              </a:ext>
            </a:extLst>
          </p:cNvPr>
          <p:cNvSpPr/>
          <p:nvPr/>
        </p:nvSpPr>
        <p:spPr>
          <a:xfrm>
            <a:off x="816713" y="3528369"/>
            <a:ext cx="725112" cy="276816"/>
          </a:xfrm>
          <a:prstGeom prst="rect">
            <a:avLst/>
          </a:prstGeom>
          <a:solidFill>
            <a:srgbClr val="66FFFF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BG AJO</a:t>
            </a:r>
          </a:p>
        </p:txBody>
      </p:sp>
      <p:cxnSp>
        <p:nvCxnSpPr>
          <p:cNvPr id="147" name="Straight Arrow Connector 25">
            <a:extLst>
              <a:ext uri="{FF2B5EF4-FFF2-40B4-BE49-F238E27FC236}">
                <a16:creationId xmlns:a16="http://schemas.microsoft.com/office/drawing/2014/main" id="{54F5F7DD-E942-24B8-71F9-A07841E80880}"/>
              </a:ext>
            </a:extLst>
          </p:cNvPr>
          <p:cNvCxnSpPr>
            <a:cxnSpLocks/>
            <a:stCxn id="88" idx="2"/>
            <a:endCxn id="3" idx="2"/>
          </p:cNvCxnSpPr>
          <p:nvPr/>
        </p:nvCxnSpPr>
        <p:spPr>
          <a:xfrm rot="16200000" flipH="1">
            <a:off x="5280108" y="2975996"/>
            <a:ext cx="6825" cy="4396086"/>
          </a:xfrm>
          <a:prstGeom prst="bentConnector3">
            <a:avLst>
              <a:gd name="adj1" fmla="val 3449451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3B4A770-9AC0-100A-3BE1-0A28DC0E280C}"/>
              </a:ext>
            </a:extLst>
          </p:cNvPr>
          <p:cNvSpPr/>
          <p:nvPr/>
        </p:nvSpPr>
        <p:spPr>
          <a:xfrm>
            <a:off x="539957" y="4258561"/>
            <a:ext cx="1195852" cy="5864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>
                <a:solidFill>
                  <a:srgbClr val="E7E6E6">
                    <a:lumMod val="25000"/>
                  </a:srgbClr>
                </a:solidFill>
                <a:latin typeface="Calibri"/>
              </a:rPr>
              <a:t>Trade Finance Internal Reporting Server 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C60C0D-DE5E-23D0-CB7A-1C478AD42105}"/>
              </a:ext>
            </a:extLst>
          </p:cNvPr>
          <p:cNvSpPr/>
          <p:nvPr/>
        </p:nvSpPr>
        <p:spPr>
          <a:xfrm>
            <a:off x="6564611" y="6229979"/>
            <a:ext cx="284054" cy="1746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A31B27-09ED-C7D9-C3DB-C77232BD1D9C}"/>
              </a:ext>
            </a:extLst>
          </p:cNvPr>
          <p:cNvSpPr txBox="1"/>
          <p:nvPr/>
        </p:nvSpPr>
        <p:spPr>
          <a:xfrm>
            <a:off x="6843925" y="6208468"/>
            <a:ext cx="1227869" cy="248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 Application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775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7540C8-2602-D4DF-73BD-28E15C9DDDF4}"/>
              </a:ext>
            </a:extLst>
          </p:cNvPr>
          <p:cNvSpPr txBox="1"/>
          <p:nvPr/>
        </p:nvSpPr>
        <p:spPr>
          <a:xfrm>
            <a:off x="25845" y="82167"/>
            <a:ext cx="59988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Architecture of Neo HC Transformation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376FA-0877-C646-EDA5-C7329D7E8509}"/>
              </a:ext>
            </a:extLst>
          </p:cNvPr>
          <p:cNvCxnSpPr>
            <a:cxnSpLocks/>
          </p:cNvCxnSpPr>
          <p:nvPr/>
        </p:nvCxnSpPr>
        <p:spPr>
          <a:xfrm>
            <a:off x="111312" y="463004"/>
            <a:ext cx="6324521" cy="0"/>
          </a:xfrm>
          <a:prstGeom prst="line">
            <a:avLst/>
          </a:prstGeom>
          <a:ln w="3175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7A5E67-CB29-3D00-CB78-C7497995B9EB}"/>
              </a:ext>
            </a:extLst>
          </p:cNvPr>
          <p:cNvSpPr txBox="1"/>
          <p:nvPr/>
        </p:nvSpPr>
        <p:spPr>
          <a:xfrm>
            <a:off x="7268902" y="24292"/>
            <a:ext cx="4908828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/>
              </a:rPr>
              <a:t>Last Update 	   :</a:t>
            </a:r>
          </a:p>
          <a:p>
            <a:r>
              <a:rPr lang="en-US" sz="1100">
                <a:cs typeface="Calibri"/>
              </a:rPr>
              <a:t>PIC &amp; Contributor :</a:t>
            </a:r>
            <a:endParaRPr lang="en-US" sz="110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53B5F7-9CAE-F962-3FCB-54003F22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15" y="942907"/>
            <a:ext cx="5499914" cy="54520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B67CAC-F1B4-81A3-F653-E380091D9F7B}"/>
              </a:ext>
            </a:extLst>
          </p:cNvPr>
          <p:cNvSpPr/>
          <p:nvPr/>
        </p:nvSpPr>
        <p:spPr>
          <a:xfrm>
            <a:off x="8617225" y="713174"/>
            <a:ext cx="3478981" cy="607657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BA273F-0BDD-1EF8-5477-208D73FC3C50}"/>
              </a:ext>
            </a:extLst>
          </p:cNvPr>
          <p:cNvSpPr txBox="1"/>
          <p:nvPr/>
        </p:nvSpPr>
        <p:spPr>
          <a:xfrm>
            <a:off x="8617224" y="524839"/>
            <a:ext cx="2878089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 Highlight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28EBF-818F-5F47-6357-3691D831B890}"/>
              </a:ext>
            </a:extLst>
          </p:cNvPr>
          <p:cNvSpPr txBox="1"/>
          <p:nvPr/>
        </p:nvSpPr>
        <p:spPr>
          <a:xfrm>
            <a:off x="8654130" y="1004820"/>
            <a:ext cx="33817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050" b="1" spc="300">
                <a:solidFill>
                  <a:srgbClr val="487465"/>
                </a:solidFill>
                <a:latin typeface="Arial Narrow" panose="020B0606020202030204" pitchFamily="34" charset="0"/>
                <a:ea typeface="+mj-ea"/>
                <a:cs typeface="Alef" panose="00000500000000000000" pitchFamily="2" charset="-79"/>
              </a:rPr>
              <a:t>ss</a:t>
            </a:r>
          </a:p>
          <a:p>
            <a:pPr marL="228600" indent="-228600">
              <a:buAutoNum type="arabicPeriod"/>
            </a:pPr>
            <a:endParaRPr lang="en-US" sz="1050" b="1" spc="300">
              <a:solidFill>
                <a:srgbClr val="487465"/>
              </a:solidFill>
              <a:latin typeface="Arial Narrow" panose="020B0606020202030204" pitchFamily="34" charset="0"/>
              <a:ea typeface="+mj-ea"/>
              <a:cs typeface="Alef" panose="00000500000000000000" pitchFamily="2" charset="-79"/>
            </a:endParaRPr>
          </a:p>
          <a:p>
            <a:pPr marL="228600" indent="-228600">
              <a:buAutoNum type="arabicPeriod"/>
            </a:pPr>
            <a:endParaRPr lang="en-US" sz="1050" b="1" spc="300">
              <a:solidFill>
                <a:srgbClr val="487465"/>
              </a:solidFill>
              <a:latin typeface="Arial Narrow" panose="020B0606020202030204" pitchFamily="34" charset="0"/>
              <a:ea typeface="+mj-ea"/>
              <a:cs typeface="Alef" panose="00000500000000000000" pitchFamily="2" charset="-79"/>
            </a:endParaRPr>
          </a:p>
          <a:p>
            <a:pPr marL="228600" indent="-228600">
              <a:buAutoNum type="arabicPeriod"/>
            </a:pPr>
            <a:endParaRPr lang="en-US" sz="1050" b="1" spc="300">
              <a:solidFill>
                <a:srgbClr val="487465"/>
              </a:solidFill>
              <a:latin typeface="Arial Narrow" panose="020B0606020202030204" pitchFamily="34" charset="0"/>
              <a:ea typeface="+mj-ea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605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55F04150-FAA4-6D7D-1269-1612E4084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87" y="425510"/>
            <a:ext cx="6017977" cy="3318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picture containing text, screenshot, software, diagram&#10;&#10;Description automatically generated">
            <a:extLst>
              <a:ext uri="{FF2B5EF4-FFF2-40B4-BE49-F238E27FC236}">
                <a16:creationId xmlns:a16="http://schemas.microsoft.com/office/drawing/2014/main" id="{E55A2DD7-7A70-0AB5-A143-7C3AA1E49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059" y="333308"/>
            <a:ext cx="3670624" cy="3536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68D781-8DAF-986C-EF69-A4A26A010EFD}"/>
              </a:ext>
            </a:extLst>
          </p:cNvPr>
          <p:cNvSpPr txBox="1"/>
          <p:nvPr/>
        </p:nvSpPr>
        <p:spPr>
          <a:xfrm>
            <a:off x="2066915" y="3903328"/>
            <a:ext cx="290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Portfolio Plan Dashboard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033FB-D9C3-D136-6E05-AFF4B23EAFD5}"/>
              </a:ext>
            </a:extLst>
          </p:cNvPr>
          <p:cNvSpPr txBox="1"/>
          <p:nvPr/>
        </p:nvSpPr>
        <p:spPr>
          <a:xfrm>
            <a:off x="8003372" y="3903328"/>
            <a:ext cx="290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/>
              <a:t>EA Capability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80F61-5F22-B098-759C-144542ACD8C5}"/>
              </a:ext>
            </a:extLst>
          </p:cNvPr>
          <p:cNvSpPr txBox="1"/>
          <p:nvPr/>
        </p:nvSpPr>
        <p:spPr>
          <a:xfrm>
            <a:off x="549685" y="4272660"/>
            <a:ext cx="5936457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Gives a sense of how far the bank’s plans are executed and how much the investment realized.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Tracking the status of  IT &amp; business plan listed in RPTI - officially will be revise &amp; report in Quarterly to OJK.</a:t>
            </a:r>
            <a:endParaRPr lang="en-US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7AE081-8EEE-7FB4-BCE2-121C2D8D943D}"/>
              </a:ext>
            </a:extLst>
          </p:cNvPr>
          <p:cNvSpPr txBox="1"/>
          <p:nvPr/>
        </p:nvSpPr>
        <p:spPr>
          <a:xfrm>
            <a:off x="7170109" y="4272660"/>
            <a:ext cx="4915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Gives a sense of how the enterprise capability landscape is changing (consolidate, new, enhanced)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Bring visibility of architecture changes for enterprises purposes.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CA1E65-3510-6E58-8F19-5C67FF9E5E15}"/>
              </a:ext>
            </a:extLst>
          </p:cNvPr>
          <p:cNvSpPr txBox="1"/>
          <p:nvPr/>
        </p:nvSpPr>
        <p:spPr>
          <a:xfrm>
            <a:off x="1163727" y="6253435"/>
            <a:ext cx="10415955" cy="369332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Ensure all capabilities built and architectural changes are </a:t>
            </a:r>
            <a:r>
              <a:rPr lang="en-US">
                <a:solidFill>
                  <a:schemeClr val="bg1"/>
                </a:solidFill>
              </a:rPr>
              <a:t>aligned</a:t>
            </a:r>
            <a:r>
              <a:rPr lang="en-US" sz="1800">
                <a:solidFill>
                  <a:schemeClr val="bg1"/>
                </a:solidFill>
              </a:rPr>
              <a:t> with IT &amp; business plans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sz="1800">
                <a:solidFill>
                  <a:schemeClr val="bg1"/>
                </a:solidFill>
              </a:rPr>
              <a:t>goals</a:t>
            </a:r>
            <a:r>
              <a:rPr lang="en-US">
                <a:solidFill>
                  <a:schemeClr val="bg1"/>
                </a:solidFill>
              </a:rPr>
              <a:t>, and priorities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82D8825-C60A-AB98-E1DC-DC379E158AEB}"/>
              </a:ext>
            </a:extLst>
          </p:cNvPr>
          <p:cNvSpPr/>
          <p:nvPr/>
        </p:nvSpPr>
        <p:spPr>
          <a:xfrm>
            <a:off x="8892892" y="5526134"/>
            <a:ext cx="768626" cy="57427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28904E8A-499C-F99E-7CB4-4B20EAED25CF}"/>
              </a:ext>
            </a:extLst>
          </p:cNvPr>
          <p:cNvSpPr/>
          <p:nvPr/>
        </p:nvSpPr>
        <p:spPr>
          <a:xfrm>
            <a:off x="3863009" y="5558092"/>
            <a:ext cx="768626" cy="57427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827422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7540C8-2602-D4DF-73BD-28E15C9DDDF4}"/>
              </a:ext>
            </a:extLst>
          </p:cNvPr>
          <p:cNvSpPr txBox="1"/>
          <p:nvPr/>
        </p:nvSpPr>
        <p:spPr>
          <a:xfrm>
            <a:off x="25845" y="82167"/>
            <a:ext cx="59988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Architecture of FRAF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376FA-0877-C646-EDA5-C7329D7E8509}"/>
              </a:ext>
            </a:extLst>
          </p:cNvPr>
          <p:cNvCxnSpPr>
            <a:cxnSpLocks/>
          </p:cNvCxnSpPr>
          <p:nvPr/>
        </p:nvCxnSpPr>
        <p:spPr>
          <a:xfrm>
            <a:off x="111312" y="463004"/>
            <a:ext cx="6324521" cy="0"/>
          </a:xfrm>
          <a:prstGeom prst="line">
            <a:avLst/>
          </a:prstGeom>
          <a:ln w="3175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7A5E67-CB29-3D00-CB78-C7497995B9EB}"/>
              </a:ext>
            </a:extLst>
          </p:cNvPr>
          <p:cNvSpPr txBox="1"/>
          <p:nvPr/>
        </p:nvSpPr>
        <p:spPr>
          <a:xfrm>
            <a:off x="7268902" y="24292"/>
            <a:ext cx="4908828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/>
              </a:rPr>
              <a:t>Last Update 	   :</a:t>
            </a:r>
          </a:p>
          <a:p>
            <a:r>
              <a:rPr lang="en-US" sz="1100">
                <a:cs typeface="Calibri"/>
              </a:rPr>
              <a:t>PIC &amp; Contributor :</a:t>
            </a:r>
            <a:endParaRPr lang="en-US" sz="1100"/>
          </a:p>
        </p:txBody>
      </p:sp>
      <p:pic>
        <p:nvPicPr>
          <p:cNvPr id="6" name="Picture 5" descr="A picture containing text, screenshot, diagram, parallel&#10;&#10;Description automatically generated">
            <a:extLst>
              <a:ext uri="{FF2B5EF4-FFF2-40B4-BE49-F238E27FC236}">
                <a16:creationId xmlns:a16="http://schemas.microsoft.com/office/drawing/2014/main" id="{C607BEDC-2A42-E522-A063-159E0E69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2" y="501241"/>
            <a:ext cx="6703374" cy="5411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F972B2-9FB3-EB4D-BF27-4320E17AB5BB}"/>
              </a:ext>
            </a:extLst>
          </p:cNvPr>
          <p:cNvSpPr txBox="1"/>
          <p:nvPr/>
        </p:nvSpPr>
        <p:spPr>
          <a:xfrm>
            <a:off x="111312" y="6598063"/>
            <a:ext cx="76133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rgbClr val="0070C0"/>
                </a:solidFill>
              </a:rPr>
              <a:t>https://</a:t>
            </a:r>
            <a:r>
              <a:rPr lang="en-US" sz="1050" err="1">
                <a:solidFill>
                  <a:srgbClr val="0070C0"/>
                </a:solidFill>
              </a:rPr>
              <a:t>jira.btpn.skyfencenet.com</a:t>
            </a:r>
            <a:r>
              <a:rPr lang="en-US" sz="1050">
                <a:solidFill>
                  <a:srgbClr val="0070C0"/>
                </a:solidFill>
              </a:rPr>
              <a:t>/wiki/spaces/DT/pages/3893134298/2023-02-13+Financial+Risk+Analytics+Framework+FRAF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C24301-E021-373C-3F86-285EBD3E69E5}"/>
              </a:ext>
            </a:extLst>
          </p:cNvPr>
          <p:cNvSpPr/>
          <p:nvPr/>
        </p:nvSpPr>
        <p:spPr>
          <a:xfrm>
            <a:off x="8617225" y="713174"/>
            <a:ext cx="3478981" cy="607657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DF406-FE84-A08A-A786-8F33E3B11DF2}"/>
              </a:ext>
            </a:extLst>
          </p:cNvPr>
          <p:cNvSpPr txBox="1"/>
          <p:nvPr/>
        </p:nvSpPr>
        <p:spPr>
          <a:xfrm>
            <a:off x="8617224" y="524839"/>
            <a:ext cx="2878089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 Highlight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3B674-47CA-EE09-B372-0C7B714E6F14}"/>
              </a:ext>
            </a:extLst>
          </p:cNvPr>
          <p:cNvSpPr txBox="1"/>
          <p:nvPr/>
        </p:nvSpPr>
        <p:spPr>
          <a:xfrm>
            <a:off x="8654130" y="1004820"/>
            <a:ext cx="338174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Project currently still on vendor pitching phase with multiple candidates.</a:t>
            </a:r>
          </a:p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FRAF will served as main processor and generator of report related to portfolio and financial impact.</a:t>
            </a:r>
          </a:p>
          <a:p>
            <a:pPr marL="228600" indent="-228600">
              <a:buAutoNum type="arabicPeriod"/>
            </a:pPr>
            <a:r>
              <a:rPr lang="en-US" sz="1200" b="1">
                <a:solidFill>
                  <a:srgbClr val="487465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Wingdings" panose="05000000000000000000" pitchFamily="2" charset="2"/>
              </a:rPr>
              <a:t>Infrastructure planned to be on premise on BTPN environment.</a:t>
            </a:r>
          </a:p>
          <a:p>
            <a:pPr marL="228600" indent="-228600">
              <a:buAutoNum type="arabicPeriod"/>
            </a:pPr>
            <a:endParaRPr lang="en-US" sz="1050" b="1" spc="300">
              <a:solidFill>
                <a:srgbClr val="487465"/>
              </a:solidFill>
              <a:latin typeface="Arial Narrow" panose="020B0606020202030204" pitchFamily="34" charset="0"/>
              <a:ea typeface="+mj-ea"/>
              <a:cs typeface="Alef" panose="00000500000000000000" pitchFamily="2" charset="-79"/>
            </a:endParaRPr>
          </a:p>
          <a:p>
            <a:pPr marL="228600" indent="-228600">
              <a:buAutoNum type="arabicPeriod"/>
            </a:pPr>
            <a:endParaRPr lang="en-US" sz="1050" b="1" spc="300">
              <a:solidFill>
                <a:srgbClr val="487465"/>
              </a:solidFill>
              <a:latin typeface="Arial Narrow" panose="020B0606020202030204" pitchFamily="34" charset="0"/>
              <a:ea typeface="+mj-ea"/>
              <a:cs typeface="Alef" panose="00000500000000000000" pitchFamily="2" charset="-79"/>
            </a:endParaRPr>
          </a:p>
          <a:p>
            <a:pPr marL="228600" indent="-228600">
              <a:buAutoNum type="arabicPeriod"/>
            </a:pPr>
            <a:endParaRPr lang="en-US" sz="1050" b="1" spc="300">
              <a:solidFill>
                <a:srgbClr val="487465"/>
              </a:solidFill>
              <a:latin typeface="Arial Narrow" panose="020B0606020202030204" pitchFamily="34" charset="0"/>
              <a:ea typeface="+mj-ea"/>
              <a:cs typeface="Alef" panose="00000500000000000000" pitchFamily="2" charset="-79"/>
            </a:endParaRPr>
          </a:p>
          <a:p>
            <a:pPr marL="228600" indent="-228600">
              <a:buAutoNum type="arabicPeriod"/>
            </a:pPr>
            <a:endParaRPr lang="en-US" sz="1050" b="1" spc="300">
              <a:solidFill>
                <a:srgbClr val="487465"/>
              </a:solidFill>
              <a:latin typeface="Arial Narrow" panose="020B0606020202030204" pitchFamily="34" charset="0"/>
              <a:ea typeface="+mj-ea"/>
              <a:cs typeface="Alef" panose="00000500000000000000" pitchFamily="2" charset="-79"/>
            </a:endParaRPr>
          </a:p>
          <a:p>
            <a:r>
              <a:rPr lang="en-US" sz="1050" b="1">
                <a:solidFill>
                  <a:prstClr val="black"/>
                </a:solidFill>
                <a:latin typeface="Calibri"/>
              </a:rPr>
              <a:t>ITSP PORTFOLIO ID</a:t>
            </a:r>
            <a:r>
              <a:rPr lang="en-US" sz="1050">
                <a:solidFill>
                  <a:prstClr val="black"/>
                </a:solidFill>
                <a:latin typeface="Calibri"/>
              </a:rPr>
              <a:t>: 20</a:t>
            </a:r>
          </a:p>
          <a:p>
            <a:endParaRPr lang="en-US" sz="1050">
              <a:solidFill>
                <a:prstClr val="black"/>
              </a:solidFill>
              <a:latin typeface="Calibri"/>
            </a:endParaRPr>
          </a:p>
          <a:p>
            <a:endParaRPr lang="en-US" sz="1050" b="1" spc="300">
              <a:solidFill>
                <a:srgbClr val="487465"/>
              </a:solidFill>
              <a:latin typeface="Arial Narrow" panose="020B0606020202030204" pitchFamily="34" charset="0"/>
              <a:ea typeface="+mj-ea"/>
              <a:cs typeface="Alef" panose="00000500000000000000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2CA12E-9349-4004-8DC8-2B9809DB9D68}"/>
              </a:ext>
            </a:extLst>
          </p:cNvPr>
          <p:cNvSpPr txBox="1"/>
          <p:nvPr/>
        </p:nvSpPr>
        <p:spPr>
          <a:xfrm>
            <a:off x="158771" y="6063416"/>
            <a:ext cx="8137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70C0"/>
                </a:solidFill>
              </a:rPr>
              <a:t>https://jira.btpn.skyfencenet.com/wiki/spaces/DT/pages/3893134298/2023-02-13+Financial+Risk+Analytics+Framework+FRAF</a:t>
            </a:r>
          </a:p>
        </p:txBody>
      </p:sp>
    </p:spTree>
    <p:extLst>
      <p:ext uri="{BB962C8B-B14F-4D97-AF65-F5344CB8AC3E}">
        <p14:creationId xmlns:p14="http://schemas.microsoft.com/office/powerpoint/2010/main" val="3518033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7540C8-2602-D4DF-73BD-28E15C9DDDF4}"/>
              </a:ext>
            </a:extLst>
          </p:cNvPr>
          <p:cNvSpPr txBox="1"/>
          <p:nvPr/>
        </p:nvSpPr>
        <p:spPr>
          <a:xfrm>
            <a:off x="25845" y="82167"/>
            <a:ext cx="59988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Architecture of </a:t>
            </a:r>
            <a:r>
              <a:rPr lang="en-US"/>
              <a:t>Digitalization of Register Book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376FA-0877-C646-EDA5-C7329D7E8509}"/>
              </a:ext>
            </a:extLst>
          </p:cNvPr>
          <p:cNvCxnSpPr>
            <a:cxnSpLocks/>
          </p:cNvCxnSpPr>
          <p:nvPr/>
        </p:nvCxnSpPr>
        <p:spPr>
          <a:xfrm>
            <a:off x="111312" y="463004"/>
            <a:ext cx="6324521" cy="0"/>
          </a:xfrm>
          <a:prstGeom prst="line">
            <a:avLst/>
          </a:prstGeom>
          <a:ln w="3175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7A5E67-CB29-3D00-CB78-C7497995B9EB}"/>
              </a:ext>
            </a:extLst>
          </p:cNvPr>
          <p:cNvSpPr txBox="1"/>
          <p:nvPr/>
        </p:nvSpPr>
        <p:spPr>
          <a:xfrm>
            <a:off x="7268902" y="24292"/>
            <a:ext cx="4908828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/>
              </a:rPr>
              <a:t>Last Update 	   :</a:t>
            </a:r>
          </a:p>
          <a:p>
            <a:r>
              <a:rPr lang="en-US" sz="1100">
                <a:cs typeface="Calibri"/>
              </a:rPr>
              <a:t>PIC &amp; Contributor :</a:t>
            </a:r>
            <a:endParaRPr lang="en-US" sz="110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87FDC46-A847-D8F5-4200-BA807ED0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2" y="646094"/>
            <a:ext cx="5874410" cy="55658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349C15-D98C-F4EE-9ABA-E3FE7A2101C6}"/>
              </a:ext>
            </a:extLst>
          </p:cNvPr>
          <p:cNvSpPr/>
          <p:nvPr/>
        </p:nvSpPr>
        <p:spPr>
          <a:xfrm>
            <a:off x="8617225" y="713174"/>
            <a:ext cx="3478981" cy="607657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8EE6F-3BC8-06C8-A6B9-E86345228AE6}"/>
              </a:ext>
            </a:extLst>
          </p:cNvPr>
          <p:cNvSpPr txBox="1"/>
          <p:nvPr/>
        </p:nvSpPr>
        <p:spPr>
          <a:xfrm>
            <a:off x="8617224" y="524839"/>
            <a:ext cx="2878089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 Highlight</a:t>
            </a:r>
          </a:p>
        </p:txBody>
      </p:sp>
    </p:spTree>
    <p:extLst>
      <p:ext uri="{BB962C8B-B14F-4D97-AF65-F5344CB8AC3E}">
        <p14:creationId xmlns:p14="http://schemas.microsoft.com/office/powerpoint/2010/main" val="1533204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7540C8-2602-D4DF-73BD-28E15C9DDDF4}"/>
              </a:ext>
            </a:extLst>
          </p:cNvPr>
          <p:cNvSpPr txBox="1"/>
          <p:nvPr/>
        </p:nvSpPr>
        <p:spPr>
          <a:xfrm>
            <a:off x="25845" y="82167"/>
            <a:ext cx="59988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Architecture of </a:t>
            </a:r>
            <a:r>
              <a:rPr lang="en-US" sz="1800" b="0" i="0" u="sng" strike="noStrike" noProof="0">
                <a:latin typeface="+mn-lt"/>
              </a:rPr>
              <a:t>Digitalization of Register Book </a:t>
            </a:r>
            <a:endParaRPr lang="en-US" sz="1800" u="sng">
              <a:cs typeface="Calibri"/>
            </a:endParaRPr>
          </a:p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376FA-0877-C646-EDA5-C7329D7E8509}"/>
              </a:ext>
            </a:extLst>
          </p:cNvPr>
          <p:cNvCxnSpPr>
            <a:cxnSpLocks/>
          </p:cNvCxnSpPr>
          <p:nvPr/>
        </p:nvCxnSpPr>
        <p:spPr>
          <a:xfrm>
            <a:off x="111312" y="463004"/>
            <a:ext cx="6324521" cy="0"/>
          </a:xfrm>
          <a:prstGeom prst="line">
            <a:avLst/>
          </a:prstGeom>
          <a:ln w="3175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7A5E67-CB29-3D00-CB78-C7497995B9EB}"/>
              </a:ext>
            </a:extLst>
          </p:cNvPr>
          <p:cNvSpPr txBox="1"/>
          <p:nvPr/>
        </p:nvSpPr>
        <p:spPr>
          <a:xfrm>
            <a:off x="7268902" y="24292"/>
            <a:ext cx="4908828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/>
              </a:rPr>
              <a:t>Last Update 	   :</a:t>
            </a:r>
          </a:p>
          <a:p>
            <a:r>
              <a:rPr lang="en-US" sz="1100">
                <a:cs typeface="Calibri"/>
              </a:rPr>
              <a:t>PIC &amp; Contributor :</a:t>
            </a:r>
            <a:endParaRPr lang="en-US" sz="11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F08D6D-5EC7-74C4-194F-FEF480F42A65}"/>
              </a:ext>
            </a:extLst>
          </p:cNvPr>
          <p:cNvSpPr/>
          <p:nvPr/>
        </p:nvSpPr>
        <p:spPr>
          <a:xfrm>
            <a:off x="8617225" y="713174"/>
            <a:ext cx="3478981" cy="607657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F5011-939F-FE8D-0E86-2351140FE995}"/>
              </a:ext>
            </a:extLst>
          </p:cNvPr>
          <p:cNvSpPr txBox="1"/>
          <p:nvPr/>
        </p:nvSpPr>
        <p:spPr>
          <a:xfrm>
            <a:off x="8617224" y="524839"/>
            <a:ext cx="2878089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 Highlight</a:t>
            </a:r>
          </a:p>
        </p:txBody>
      </p:sp>
      <p:pic>
        <p:nvPicPr>
          <p:cNvPr id="9" name="Picture 8" descr="A screenshot of a diagram&#10;&#10;Description automatically generated with low confidence">
            <a:extLst>
              <a:ext uri="{FF2B5EF4-FFF2-40B4-BE49-F238E27FC236}">
                <a16:creationId xmlns:a16="http://schemas.microsoft.com/office/drawing/2014/main" id="{6EBC5BF2-0FE7-EDBE-D9DF-BA27A33D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" y="528637"/>
            <a:ext cx="5506109" cy="51987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04B474-47D6-1EC4-AC2B-8909A6A57D98}"/>
              </a:ext>
            </a:extLst>
          </p:cNvPr>
          <p:cNvSpPr txBox="1"/>
          <p:nvPr/>
        </p:nvSpPr>
        <p:spPr>
          <a:xfrm>
            <a:off x="145535" y="5908522"/>
            <a:ext cx="927413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D" sz="1100" dirty="0">
                <a:hlinkClick r:id="rId3"/>
              </a:rPr>
              <a:t>2023-03-02: Digital Register Book - Digital Transformation - Confluence (skyfencenet.com)</a:t>
            </a:r>
            <a:endParaRPr lang="en-US" sz="1100" u="sng" dirty="0"/>
          </a:p>
        </p:txBody>
      </p:sp>
    </p:spTree>
    <p:extLst>
      <p:ext uri="{BB962C8B-B14F-4D97-AF65-F5344CB8AC3E}">
        <p14:creationId xmlns:p14="http://schemas.microsoft.com/office/powerpoint/2010/main" val="2963697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7540C8-2602-D4DF-73BD-28E15C9DDDF4}"/>
              </a:ext>
            </a:extLst>
          </p:cNvPr>
          <p:cNvSpPr txBox="1"/>
          <p:nvPr/>
        </p:nvSpPr>
        <p:spPr>
          <a:xfrm>
            <a:off x="25845" y="82167"/>
            <a:ext cx="70487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Architecture of </a:t>
            </a:r>
            <a:r>
              <a:rPr lang="en-US" sz="1400" u="sng"/>
              <a:t>Trade Finance System Phase 2 : FE System for trade &amp; Supply Chain</a:t>
            </a:r>
            <a:endParaRPr lang="en-US" sz="1400" u="sng">
              <a:cs typeface="Calibri"/>
            </a:endParaRPr>
          </a:p>
          <a:p>
            <a:endParaRPr lang="en-US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376FA-0877-C646-EDA5-C7329D7E8509}"/>
              </a:ext>
            </a:extLst>
          </p:cNvPr>
          <p:cNvCxnSpPr>
            <a:cxnSpLocks/>
          </p:cNvCxnSpPr>
          <p:nvPr/>
        </p:nvCxnSpPr>
        <p:spPr>
          <a:xfrm>
            <a:off x="111312" y="463004"/>
            <a:ext cx="6324521" cy="0"/>
          </a:xfrm>
          <a:prstGeom prst="line">
            <a:avLst/>
          </a:prstGeom>
          <a:ln w="3175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7A5E67-CB29-3D00-CB78-C7497995B9EB}"/>
              </a:ext>
            </a:extLst>
          </p:cNvPr>
          <p:cNvSpPr txBox="1"/>
          <p:nvPr/>
        </p:nvSpPr>
        <p:spPr>
          <a:xfrm>
            <a:off x="7268902" y="24292"/>
            <a:ext cx="4908828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/>
              </a:rPr>
              <a:t>Last Update 	   :</a:t>
            </a:r>
          </a:p>
          <a:p>
            <a:r>
              <a:rPr lang="en-US" sz="1100">
                <a:cs typeface="Calibri"/>
              </a:rPr>
              <a:t>PIC &amp; Contributor :</a:t>
            </a:r>
            <a:endParaRPr lang="en-US" sz="11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F08D6D-5EC7-74C4-194F-FEF480F42A65}"/>
              </a:ext>
            </a:extLst>
          </p:cNvPr>
          <p:cNvSpPr/>
          <p:nvPr/>
        </p:nvSpPr>
        <p:spPr>
          <a:xfrm>
            <a:off x="8617225" y="713174"/>
            <a:ext cx="3478981" cy="607657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F5011-939F-FE8D-0E86-2351140FE995}"/>
              </a:ext>
            </a:extLst>
          </p:cNvPr>
          <p:cNvSpPr txBox="1"/>
          <p:nvPr/>
        </p:nvSpPr>
        <p:spPr>
          <a:xfrm>
            <a:off x="8617224" y="524839"/>
            <a:ext cx="2878089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 Highlight</a:t>
            </a: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74C9B57-196A-98FB-3734-840DD4F2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2" y="678727"/>
            <a:ext cx="8396124" cy="607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7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7540C8-2602-D4DF-73BD-28E15C9DDDF4}"/>
              </a:ext>
            </a:extLst>
          </p:cNvPr>
          <p:cNvSpPr txBox="1"/>
          <p:nvPr/>
        </p:nvSpPr>
        <p:spPr>
          <a:xfrm>
            <a:off x="25845" y="82167"/>
            <a:ext cx="704872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Architecture of </a:t>
            </a:r>
            <a:r>
              <a:rPr lang="en-US" sz="1400" u="sng"/>
              <a:t>Trade Finance System Phase 2 : FE System for trade &amp; Supply Chain</a:t>
            </a:r>
            <a:endParaRPr lang="en-US" sz="1400" u="sng">
              <a:cs typeface="Calibri"/>
            </a:endParaRPr>
          </a:p>
          <a:p>
            <a:endParaRPr lang="en-US" sz="1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376FA-0877-C646-EDA5-C7329D7E8509}"/>
              </a:ext>
            </a:extLst>
          </p:cNvPr>
          <p:cNvCxnSpPr>
            <a:cxnSpLocks/>
          </p:cNvCxnSpPr>
          <p:nvPr/>
        </p:nvCxnSpPr>
        <p:spPr>
          <a:xfrm>
            <a:off x="111312" y="463004"/>
            <a:ext cx="6324521" cy="0"/>
          </a:xfrm>
          <a:prstGeom prst="line">
            <a:avLst/>
          </a:prstGeom>
          <a:ln w="3175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7A5E67-CB29-3D00-CB78-C7497995B9EB}"/>
              </a:ext>
            </a:extLst>
          </p:cNvPr>
          <p:cNvSpPr txBox="1"/>
          <p:nvPr/>
        </p:nvSpPr>
        <p:spPr>
          <a:xfrm>
            <a:off x="7268902" y="24292"/>
            <a:ext cx="4908828" cy="43088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cs typeface="Calibri"/>
              </a:rPr>
              <a:t>Last Update 	   :</a:t>
            </a:r>
          </a:p>
          <a:p>
            <a:r>
              <a:rPr lang="en-US" sz="1100">
                <a:cs typeface="Calibri"/>
              </a:rPr>
              <a:t>PIC &amp; Contributor :</a:t>
            </a:r>
            <a:endParaRPr lang="en-US" sz="11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F08D6D-5EC7-74C4-194F-FEF480F42A65}"/>
              </a:ext>
            </a:extLst>
          </p:cNvPr>
          <p:cNvSpPr/>
          <p:nvPr/>
        </p:nvSpPr>
        <p:spPr>
          <a:xfrm>
            <a:off x="8617225" y="713174"/>
            <a:ext cx="3478981" cy="607657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F5011-939F-FE8D-0E86-2351140FE995}"/>
              </a:ext>
            </a:extLst>
          </p:cNvPr>
          <p:cNvSpPr txBox="1"/>
          <p:nvPr/>
        </p:nvSpPr>
        <p:spPr>
          <a:xfrm>
            <a:off x="8617224" y="524839"/>
            <a:ext cx="2878089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Architecture Highlight</a:t>
            </a:r>
          </a:p>
        </p:txBody>
      </p:sp>
      <p:pic>
        <p:nvPicPr>
          <p:cNvPr id="9" name="Picture 8" descr="A picture containing text, diagram, plan, parallel&#10;&#10;Description automatically generated">
            <a:extLst>
              <a:ext uri="{FF2B5EF4-FFF2-40B4-BE49-F238E27FC236}">
                <a16:creationId xmlns:a16="http://schemas.microsoft.com/office/drawing/2014/main" id="{FF2FD32F-A5EF-405C-BD2C-B61E3F09F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76" y="713174"/>
            <a:ext cx="7976476" cy="575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91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6B4738-92B7-C127-6708-6E11494C7702}"/>
              </a:ext>
            </a:extLst>
          </p:cNvPr>
          <p:cNvSpPr/>
          <p:nvPr/>
        </p:nvSpPr>
        <p:spPr>
          <a:xfrm>
            <a:off x="0" y="1"/>
            <a:ext cx="12192000" cy="933450"/>
          </a:xfrm>
          <a:prstGeom prst="rect">
            <a:avLst/>
          </a:prstGeom>
          <a:solidFill>
            <a:srgbClr val="F5831F"/>
          </a:solidFill>
          <a:ln>
            <a:solidFill>
              <a:srgbClr val="F58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5" name="Picture 4" descr="AksesBisnis@BTPN">
            <a:extLst>
              <a:ext uri="{FF2B5EF4-FFF2-40B4-BE49-F238E27FC236}">
                <a16:creationId xmlns:a16="http://schemas.microsoft.com/office/drawing/2014/main" id="{8CC961C9-900E-7764-DDCC-94DF7611C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997" y="104775"/>
            <a:ext cx="3556003" cy="76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5B437DB-DC49-7CCD-C2D3-C0EC93A0F8FD}"/>
              </a:ext>
            </a:extLst>
          </p:cNvPr>
          <p:cNvSpPr txBox="1">
            <a:spLocks/>
          </p:cNvSpPr>
          <p:nvPr/>
        </p:nvSpPr>
        <p:spPr>
          <a:xfrm>
            <a:off x="277338" y="197690"/>
            <a:ext cx="8739339" cy="576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HelveticaNeueLT Std" panose="020B0604020202020204" pitchFamily="34" charset="0"/>
              </a:rPr>
              <a:t>Initiative execution process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388A1-374C-B4D9-5149-42D5AC109FF3}"/>
              </a:ext>
            </a:extLst>
          </p:cNvPr>
          <p:cNvSpPr txBox="1"/>
          <p:nvPr/>
        </p:nvSpPr>
        <p:spPr>
          <a:xfrm>
            <a:off x="1066800" y="19453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4C2705-6612-5D50-6805-140A8BDF1EA9}"/>
              </a:ext>
            </a:extLst>
          </p:cNvPr>
          <p:cNvGrpSpPr/>
          <p:nvPr/>
        </p:nvGrpSpPr>
        <p:grpSpPr>
          <a:xfrm>
            <a:off x="412659" y="1266940"/>
            <a:ext cx="11447471" cy="518809"/>
            <a:chOff x="412659" y="1266940"/>
            <a:chExt cx="11447471" cy="518809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43A998C-92C2-4B00-F511-BBB82F85F870}"/>
                </a:ext>
              </a:extLst>
            </p:cNvPr>
            <p:cNvSpPr/>
            <p:nvPr/>
          </p:nvSpPr>
          <p:spPr>
            <a:xfrm>
              <a:off x="412659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Budgeting</a:t>
              </a:r>
              <a:endParaRPr lang="en-ID" sz="2200" kern="120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237F077-A091-4428-FF16-5A6A43DA3D68}"/>
                </a:ext>
              </a:extLst>
            </p:cNvPr>
            <p:cNvSpPr/>
            <p:nvPr/>
          </p:nvSpPr>
          <p:spPr>
            <a:xfrm>
              <a:off x="2834239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04F8443-03D0-9AE8-0465-C1D447D45F8F}"/>
                </a:ext>
              </a:extLst>
            </p:cNvPr>
            <p:cNvSpPr/>
            <p:nvPr/>
          </p:nvSpPr>
          <p:spPr>
            <a:xfrm>
              <a:off x="3494670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MOA Approval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3E1980A-FF59-9AFA-3AF5-DE6B510E7F48}"/>
                </a:ext>
              </a:extLst>
            </p:cNvPr>
            <p:cNvSpPr/>
            <p:nvPr/>
          </p:nvSpPr>
          <p:spPr>
            <a:xfrm>
              <a:off x="5916251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CCB2B5E-392B-47A1-8892-39AC07F63423}"/>
                </a:ext>
              </a:extLst>
            </p:cNvPr>
            <p:cNvSpPr/>
            <p:nvPr/>
          </p:nvSpPr>
          <p:spPr>
            <a:xfrm>
              <a:off x="6576682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200" kern="1200" dirty="0"/>
                <a:t>Initiative creation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1AA18FB-4F20-870D-BD74-A9C3C94FED44}"/>
                </a:ext>
              </a:extLst>
            </p:cNvPr>
            <p:cNvSpPr/>
            <p:nvPr/>
          </p:nvSpPr>
          <p:spPr>
            <a:xfrm>
              <a:off x="8998262" y="1266940"/>
              <a:ext cx="466704" cy="518809"/>
            </a:xfrm>
            <a:custGeom>
              <a:avLst/>
              <a:gdLst>
                <a:gd name="connsiteX0" fmla="*/ 0 w 466704"/>
                <a:gd name="connsiteY0" fmla="*/ 103762 h 518809"/>
                <a:gd name="connsiteX1" fmla="*/ 233352 w 466704"/>
                <a:gd name="connsiteY1" fmla="*/ 103762 h 518809"/>
                <a:gd name="connsiteX2" fmla="*/ 233352 w 466704"/>
                <a:gd name="connsiteY2" fmla="*/ 0 h 518809"/>
                <a:gd name="connsiteX3" fmla="*/ 466704 w 466704"/>
                <a:gd name="connsiteY3" fmla="*/ 259405 h 518809"/>
                <a:gd name="connsiteX4" fmla="*/ 233352 w 466704"/>
                <a:gd name="connsiteY4" fmla="*/ 518809 h 518809"/>
                <a:gd name="connsiteX5" fmla="*/ 233352 w 466704"/>
                <a:gd name="connsiteY5" fmla="*/ 415047 h 518809"/>
                <a:gd name="connsiteX6" fmla="*/ 0 w 466704"/>
                <a:gd name="connsiteY6" fmla="*/ 415047 h 518809"/>
                <a:gd name="connsiteX7" fmla="*/ 0 w 466704"/>
                <a:gd name="connsiteY7" fmla="*/ 103762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704" h="518809">
                  <a:moveTo>
                    <a:pt x="0" y="103762"/>
                  </a:moveTo>
                  <a:lnTo>
                    <a:pt x="233352" y="103762"/>
                  </a:lnTo>
                  <a:lnTo>
                    <a:pt x="233352" y="0"/>
                  </a:lnTo>
                  <a:lnTo>
                    <a:pt x="466704" y="259405"/>
                  </a:lnTo>
                  <a:lnTo>
                    <a:pt x="233352" y="518809"/>
                  </a:lnTo>
                  <a:lnTo>
                    <a:pt x="233352" y="415047"/>
                  </a:lnTo>
                  <a:lnTo>
                    <a:pt x="0" y="415047"/>
                  </a:lnTo>
                  <a:lnTo>
                    <a:pt x="0" y="103762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03762" rIns="140011" bIns="10376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287499B-8CFD-342A-40A6-1A310462CA83}"/>
                </a:ext>
              </a:extLst>
            </p:cNvPr>
            <p:cNvSpPr/>
            <p:nvPr/>
          </p:nvSpPr>
          <p:spPr>
            <a:xfrm>
              <a:off x="9658694" y="1266940"/>
              <a:ext cx="2201436" cy="518809"/>
            </a:xfrm>
            <a:custGeom>
              <a:avLst/>
              <a:gdLst>
                <a:gd name="connsiteX0" fmla="*/ 0 w 2201436"/>
                <a:gd name="connsiteY0" fmla="*/ 51881 h 518809"/>
                <a:gd name="connsiteX1" fmla="*/ 51881 w 2201436"/>
                <a:gd name="connsiteY1" fmla="*/ 0 h 518809"/>
                <a:gd name="connsiteX2" fmla="*/ 2149555 w 2201436"/>
                <a:gd name="connsiteY2" fmla="*/ 0 h 518809"/>
                <a:gd name="connsiteX3" fmla="*/ 2201436 w 2201436"/>
                <a:gd name="connsiteY3" fmla="*/ 51881 h 518809"/>
                <a:gd name="connsiteX4" fmla="*/ 2201436 w 2201436"/>
                <a:gd name="connsiteY4" fmla="*/ 466928 h 518809"/>
                <a:gd name="connsiteX5" fmla="*/ 2149555 w 2201436"/>
                <a:gd name="connsiteY5" fmla="*/ 518809 h 518809"/>
                <a:gd name="connsiteX6" fmla="*/ 51881 w 2201436"/>
                <a:gd name="connsiteY6" fmla="*/ 518809 h 518809"/>
                <a:gd name="connsiteX7" fmla="*/ 0 w 2201436"/>
                <a:gd name="connsiteY7" fmla="*/ 466928 h 518809"/>
                <a:gd name="connsiteX8" fmla="*/ 0 w 2201436"/>
                <a:gd name="connsiteY8" fmla="*/ 51881 h 51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1436" h="518809">
                  <a:moveTo>
                    <a:pt x="0" y="51881"/>
                  </a:moveTo>
                  <a:cubicBezTo>
                    <a:pt x="0" y="23228"/>
                    <a:pt x="23228" y="0"/>
                    <a:pt x="51881" y="0"/>
                  </a:cubicBezTo>
                  <a:lnTo>
                    <a:pt x="2149555" y="0"/>
                  </a:lnTo>
                  <a:cubicBezTo>
                    <a:pt x="2178208" y="0"/>
                    <a:pt x="2201436" y="23228"/>
                    <a:pt x="2201436" y="51881"/>
                  </a:cubicBezTo>
                  <a:lnTo>
                    <a:pt x="2201436" y="466928"/>
                  </a:lnTo>
                  <a:cubicBezTo>
                    <a:pt x="2201436" y="495581"/>
                    <a:pt x="2178208" y="518809"/>
                    <a:pt x="2149555" y="518809"/>
                  </a:cubicBezTo>
                  <a:lnTo>
                    <a:pt x="51881" y="518809"/>
                  </a:lnTo>
                  <a:cubicBezTo>
                    <a:pt x="23228" y="518809"/>
                    <a:pt x="0" y="495581"/>
                    <a:pt x="0" y="466928"/>
                  </a:cubicBezTo>
                  <a:lnTo>
                    <a:pt x="0" y="51881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15" tIns="99015" rIns="99015" bIns="99015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Project initiation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AD74E5-DCDB-107B-0C5C-043D94F0CC68}"/>
              </a:ext>
            </a:extLst>
          </p:cNvPr>
          <p:cNvCxnSpPr>
            <a:cxnSpLocks/>
          </p:cNvCxnSpPr>
          <p:nvPr/>
        </p:nvCxnSpPr>
        <p:spPr>
          <a:xfrm>
            <a:off x="2996588" y="1993999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5C61F-CA32-8505-6DC8-C1A732320F4D}"/>
              </a:ext>
            </a:extLst>
          </p:cNvPr>
          <p:cNvCxnSpPr>
            <a:cxnSpLocks/>
          </p:cNvCxnSpPr>
          <p:nvPr/>
        </p:nvCxnSpPr>
        <p:spPr>
          <a:xfrm>
            <a:off x="6096000" y="1993999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A877D8-AE09-35F6-9B8B-99030BA43297}"/>
              </a:ext>
            </a:extLst>
          </p:cNvPr>
          <p:cNvCxnSpPr>
            <a:cxnSpLocks/>
          </p:cNvCxnSpPr>
          <p:nvPr/>
        </p:nvCxnSpPr>
        <p:spPr>
          <a:xfrm>
            <a:off x="9233971" y="1993999"/>
            <a:ext cx="0" cy="394868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CD0BD8-5FE6-1F4D-8984-75031AEE0D5D}"/>
              </a:ext>
            </a:extLst>
          </p:cNvPr>
          <p:cNvSpPr txBox="1"/>
          <p:nvPr/>
        </p:nvSpPr>
        <p:spPr>
          <a:xfrm>
            <a:off x="3058305" y="3507477"/>
            <a:ext cx="2857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Passing Condition:</a:t>
            </a:r>
          </a:p>
          <a:p>
            <a:pPr marL="342900" indent="-342900">
              <a:buAutoNum type="arabicPeriod"/>
            </a:pPr>
            <a:r>
              <a:rPr lang="en-US" sz="1200" dirty="0"/>
              <a:t>Benefit are clearly articulated (</a:t>
            </a:r>
            <a:r>
              <a:rPr lang="en-US" sz="1200" dirty="0" err="1"/>
              <a:t>i.e</a:t>
            </a:r>
            <a:r>
              <a:rPr lang="en-US" sz="1200" dirty="0"/>
              <a:t> revenue projection, cost saving)</a:t>
            </a:r>
          </a:p>
          <a:p>
            <a:pPr marL="342900" indent="-342900">
              <a:buAutoNum type="arabicPeriod"/>
            </a:pPr>
            <a:r>
              <a:rPr lang="en-US" sz="1200" dirty="0"/>
              <a:t>Cost estimate are validated with sound assumption</a:t>
            </a:r>
          </a:p>
          <a:p>
            <a:pPr marL="342900" indent="-342900">
              <a:buAutoNum type="arabicPeriod"/>
            </a:pPr>
            <a:r>
              <a:rPr lang="en-US" sz="1200" dirty="0"/>
              <a:t>Investment can be justified with the  projected benefit </a:t>
            </a:r>
          </a:p>
          <a:p>
            <a:pPr marL="342900" indent="-342900">
              <a:buAutoNum type="arabicPeriod"/>
            </a:pPr>
            <a:endParaRPr lang="en-US" sz="1200" dirty="0"/>
          </a:p>
          <a:p>
            <a:pPr marL="342900" indent="-342900">
              <a:buAutoNum type="arabicPeriod"/>
            </a:pP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64AB82-C029-9971-36E6-2B6399A09926}"/>
              </a:ext>
            </a:extLst>
          </p:cNvPr>
          <p:cNvSpPr txBox="1"/>
          <p:nvPr/>
        </p:nvSpPr>
        <p:spPr>
          <a:xfrm>
            <a:off x="277338" y="2126255"/>
            <a:ext cx="2657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/>
              <a:t>Planned project that approved in annual budget can directly go to MOA approval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For unplan project need to do reallocation  of budget from within/ cross lob/sf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8347BC-0590-5643-F19A-576C7C563CBB}"/>
              </a:ext>
            </a:extLst>
          </p:cNvPr>
          <p:cNvSpPr txBox="1"/>
          <p:nvPr/>
        </p:nvSpPr>
        <p:spPr>
          <a:xfrm>
            <a:off x="277338" y="3507477"/>
            <a:ext cx="2857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Passing Condition:</a:t>
            </a:r>
          </a:p>
          <a:p>
            <a:pPr marL="342900" indent="-342900">
              <a:buAutoNum type="arabicPeriod"/>
            </a:pPr>
            <a:r>
              <a:rPr lang="en-US" sz="1200" dirty="0"/>
              <a:t>Unplan project have budget sources defined</a:t>
            </a:r>
          </a:p>
          <a:p>
            <a:endParaRPr lang="en-US" sz="1200" dirty="0"/>
          </a:p>
          <a:p>
            <a:endParaRPr lang="en-US" sz="1200" dirty="0"/>
          </a:p>
          <a:p>
            <a:pPr marL="342900" indent="-342900">
              <a:buAutoNum type="arabicPeriod"/>
            </a:pPr>
            <a:endParaRPr 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8798B7-D0C6-E3A3-48EC-F709D77C817F}"/>
              </a:ext>
            </a:extLst>
          </p:cNvPr>
          <p:cNvSpPr txBox="1"/>
          <p:nvPr/>
        </p:nvSpPr>
        <p:spPr>
          <a:xfrm>
            <a:off x="3114619" y="2098898"/>
            <a:ext cx="265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/>
              <a:t>MOA Approval process are adhering to finance policy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4B94AD-D7F6-E218-72A8-484B7D48DA3F}"/>
              </a:ext>
            </a:extLst>
          </p:cNvPr>
          <p:cNvSpPr txBox="1"/>
          <p:nvPr/>
        </p:nvSpPr>
        <p:spPr>
          <a:xfrm>
            <a:off x="3176336" y="5077137"/>
            <a:ext cx="1416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Estimated duration:</a:t>
            </a:r>
          </a:p>
          <a:p>
            <a:r>
              <a:rPr lang="en-US" sz="1200" dirty="0"/>
              <a:t>1-8 weeks.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7AE387-29DB-16F9-C4EF-8042B11EDEC0}"/>
              </a:ext>
            </a:extLst>
          </p:cNvPr>
          <p:cNvSpPr txBox="1"/>
          <p:nvPr/>
        </p:nvSpPr>
        <p:spPr>
          <a:xfrm>
            <a:off x="6174627" y="3507477"/>
            <a:ext cx="2857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Passing Condition:</a:t>
            </a:r>
          </a:p>
          <a:p>
            <a:pPr marL="342900" indent="-342900">
              <a:buAutoNum type="arabicPeriod"/>
            </a:pPr>
            <a:r>
              <a:rPr lang="en-US" sz="1200" dirty="0"/>
              <a:t>Requirement are defined and agreed in BRD</a:t>
            </a:r>
          </a:p>
          <a:p>
            <a:pPr marL="342900" indent="-342900">
              <a:buAutoNum type="arabicPeriod"/>
            </a:pPr>
            <a:r>
              <a:rPr lang="en-US" sz="1200" dirty="0"/>
              <a:t>Solution component is identified and HLD of the Solution are agreed </a:t>
            </a:r>
          </a:p>
          <a:p>
            <a:pPr marL="342900" indent="-342900">
              <a:buAutoNum type="arabicPeriod"/>
            </a:pPr>
            <a:endParaRPr lang="en-US" sz="1200" dirty="0"/>
          </a:p>
          <a:p>
            <a:pPr marL="342900" indent="-342900">
              <a:buAutoNum type="arabicPeriod"/>
            </a:pPr>
            <a:endParaRPr lang="en-US" sz="1200" dirty="0"/>
          </a:p>
          <a:p>
            <a:pPr marL="342900" indent="-342900">
              <a:buAutoNum type="arabicPeriod"/>
            </a:pPr>
            <a:endParaRPr 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43EBB4-3062-AC7F-FBC1-9D9A8BEDFA8E}"/>
              </a:ext>
            </a:extLst>
          </p:cNvPr>
          <p:cNvSpPr txBox="1"/>
          <p:nvPr/>
        </p:nvSpPr>
        <p:spPr>
          <a:xfrm>
            <a:off x="9312597" y="3507477"/>
            <a:ext cx="28579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Passing Condition:</a:t>
            </a:r>
          </a:p>
          <a:p>
            <a:pPr marL="342900" indent="-342900">
              <a:buAutoNum type="arabicPeriod"/>
            </a:pPr>
            <a:r>
              <a:rPr lang="en-US" sz="1200" dirty="0"/>
              <a:t>Timeline, scope, and budget of project defined</a:t>
            </a:r>
          </a:p>
          <a:p>
            <a:pPr marL="342900" indent="-342900">
              <a:buAutoNum type="arabicPeriod"/>
            </a:pPr>
            <a:r>
              <a:rPr lang="en-US" sz="1200" dirty="0"/>
              <a:t>Team project defined.</a:t>
            </a:r>
          </a:p>
          <a:p>
            <a:pPr marL="342900" indent="-342900">
              <a:buAutoNum type="arabicPeriod"/>
            </a:pPr>
            <a:r>
              <a:rPr lang="en-US" sz="1200" dirty="0"/>
              <a:t>Document’s approval is according to approval matrix / roles and responsibilities.</a:t>
            </a:r>
          </a:p>
          <a:p>
            <a:pPr marL="342900" indent="-342900">
              <a:buAutoNum type="arabicPeriod"/>
            </a:pPr>
            <a:endParaRPr lang="en-US" sz="1200" dirty="0"/>
          </a:p>
          <a:p>
            <a:pPr marL="342900" indent="-342900">
              <a:buAutoNum type="arabicPeriod"/>
            </a:pPr>
            <a:endParaRPr lang="en-US" sz="1200" dirty="0"/>
          </a:p>
          <a:p>
            <a:pPr marL="342900" indent="-342900">
              <a:buAutoNum type="arabicPeriod"/>
            </a:pPr>
            <a:endParaRPr lang="en-US" sz="1200" dirty="0"/>
          </a:p>
          <a:p>
            <a:pPr marL="342900" indent="-342900">
              <a:buAutoNum type="arabicPeriod"/>
            </a:pPr>
            <a:endParaRPr lang="en-US" sz="12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A06758-AD62-CFEC-4450-B2AC322A02F2}"/>
              </a:ext>
            </a:extLst>
          </p:cNvPr>
          <p:cNvGrpSpPr/>
          <p:nvPr/>
        </p:nvGrpSpPr>
        <p:grpSpPr>
          <a:xfrm>
            <a:off x="257972" y="5954656"/>
            <a:ext cx="2460843" cy="646331"/>
            <a:chOff x="257972" y="5954653"/>
            <a:chExt cx="2460843" cy="59574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F1775CF-6785-0A40-F6D1-FC4FB296B92D}"/>
                </a:ext>
              </a:extLst>
            </p:cNvPr>
            <p:cNvSpPr txBox="1"/>
            <p:nvPr/>
          </p:nvSpPr>
          <p:spPr>
            <a:xfrm>
              <a:off x="257972" y="5954653"/>
              <a:ext cx="2460843" cy="595744"/>
            </a:xfrm>
            <a:prstGeom prst="rect">
              <a:avLst/>
            </a:prstGeom>
            <a:solidFill>
              <a:srgbClr val="F5831F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Budget name</a:t>
              </a:r>
            </a:p>
            <a:p>
              <a:r>
                <a:rPr lang="en-US" sz="1200" dirty="0"/>
                <a:t>Plan Live -- Estimate duration</a:t>
              </a:r>
            </a:p>
            <a:p>
              <a:r>
                <a:rPr lang="en-US" sz="1200" dirty="0"/>
                <a:t>Aging 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170CB51-3585-3CB1-9404-27429AEE3587}"/>
                </a:ext>
              </a:extLst>
            </p:cNvPr>
            <p:cNvSpPr/>
            <p:nvPr/>
          </p:nvSpPr>
          <p:spPr>
            <a:xfrm>
              <a:off x="2369379" y="6319945"/>
              <a:ext cx="349436" cy="2280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KI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E607594-6E79-3A42-822A-CF74076B7FCB}"/>
              </a:ext>
            </a:extLst>
          </p:cNvPr>
          <p:cNvSpPr txBox="1"/>
          <p:nvPr/>
        </p:nvSpPr>
        <p:spPr>
          <a:xfrm>
            <a:off x="6269476" y="5080726"/>
            <a:ext cx="2791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Estimated duration:</a:t>
            </a:r>
          </a:p>
          <a:p>
            <a:r>
              <a:rPr lang="en-US" sz="1200" dirty="0"/>
              <a:t>&lt;3 Months * due to moa expiration policy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7390EE2-BD1A-5C85-9A67-CD5B36CE8BC3}"/>
              </a:ext>
            </a:extLst>
          </p:cNvPr>
          <p:cNvSpPr txBox="1"/>
          <p:nvPr/>
        </p:nvSpPr>
        <p:spPr>
          <a:xfrm>
            <a:off x="9261892" y="5129395"/>
            <a:ext cx="1416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Estimated duration:</a:t>
            </a:r>
          </a:p>
          <a:p>
            <a:r>
              <a:rPr lang="en-US" sz="1200" dirty="0"/>
              <a:t>~1 week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2F3996-F8CE-DA8B-7A59-6849DDB8834A}"/>
              </a:ext>
            </a:extLst>
          </p:cNvPr>
          <p:cNvSpPr txBox="1"/>
          <p:nvPr/>
        </p:nvSpPr>
        <p:spPr>
          <a:xfrm>
            <a:off x="7628496" y="6040735"/>
            <a:ext cx="3266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 = Unplanned Initiatives</a:t>
            </a:r>
          </a:p>
          <a:p>
            <a:r>
              <a:rPr lang="en-US" sz="1200" dirty="0"/>
              <a:t>KI   = Key initiatives that directly support bank KPI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F7018A0-683E-77A2-94D4-1DF70BFD4644}"/>
              </a:ext>
            </a:extLst>
          </p:cNvPr>
          <p:cNvSpPr txBox="1"/>
          <p:nvPr/>
        </p:nvSpPr>
        <p:spPr>
          <a:xfrm>
            <a:off x="3115059" y="5972022"/>
            <a:ext cx="1276884" cy="27699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Low Risk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EAD8690-16D2-FA9B-403A-620F971FB456}"/>
              </a:ext>
            </a:extLst>
          </p:cNvPr>
          <p:cNvSpPr txBox="1"/>
          <p:nvPr/>
        </p:nvSpPr>
        <p:spPr>
          <a:xfrm>
            <a:off x="3115059" y="6228297"/>
            <a:ext cx="1276884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Medium Risk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06E6D8-775A-2B88-12C5-71BA898279F1}"/>
              </a:ext>
            </a:extLst>
          </p:cNvPr>
          <p:cNvSpPr txBox="1"/>
          <p:nvPr/>
        </p:nvSpPr>
        <p:spPr>
          <a:xfrm>
            <a:off x="3114619" y="6484572"/>
            <a:ext cx="1276884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High Risk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7461738-3D5E-75C2-9142-079D7AC7AC3B}"/>
              </a:ext>
            </a:extLst>
          </p:cNvPr>
          <p:cNvSpPr/>
          <p:nvPr/>
        </p:nvSpPr>
        <p:spPr>
          <a:xfrm>
            <a:off x="2369379" y="6066354"/>
            <a:ext cx="349436" cy="247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UP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8D72EAA-5E37-7079-F921-CA297F9DA14B}"/>
              </a:ext>
            </a:extLst>
          </p:cNvPr>
          <p:cNvSpPr txBox="1"/>
          <p:nvPr/>
        </p:nvSpPr>
        <p:spPr>
          <a:xfrm>
            <a:off x="4391503" y="5972022"/>
            <a:ext cx="28503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= on schedule</a:t>
            </a:r>
          </a:p>
          <a:p>
            <a:r>
              <a:rPr lang="en-US" sz="1400" dirty="0"/>
              <a:t>= critical to meet expected timeline</a:t>
            </a:r>
          </a:p>
          <a:p>
            <a:r>
              <a:rPr lang="en-US" sz="1400" dirty="0"/>
              <a:t>= high probability to exceed timeline</a:t>
            </a:r>
          </a:p>
        </p:txBody>
      </p:sp>
    </p:spTree>
    <p:extLst>
      <p:ext uri="{BB962C8B-B14F-4D97-AF65-F5344CB8AC3E}">
        <p14:creationId xmlns:p14="http://schemas.microsoft.com/office/powerpoint/2010/main" val="1144943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32672" y="316965"/>
            <a:ext cx="10183319" cy="208379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-134" b="-134"/>
          <a:stretch/>
        </p:blipFill>
        <p:spPr>
          <a:xfrm rot="-156160">
            <a:off x="1053687" y="4721820"/>
            <a:ext cx="9678659" cy="1980526"/>
          </a:xfrm>
          <a:prstGeom prst="rect">
            <a:avLst/>
          </a:prstGeom>
        </p:spPr>
      </p:pic>
      <p:grpSp>
        <p:nvGrpSpPr>
          <p:cNvPr id="604" name="Group 603">
            <a:extLst>
              <a:ext uri="{FF2B5EF4-FFF2-40B4-BE49-F238E27FC236}">
                <a16:creationId xmlns:a16="http://schemas.microsoft.com/office/drawing/2014/main" id="{D4397EB3-B496-8278-B2D0-1378F3C83411}"/>
              </a:ext>
            </a:extLst>
          </p:cNvPr>
          <p:cNvGrpSpPr/>
          <p:nvPr/>
        </p:nvGrpSpPr>
        <p:grpSpPr>
          <a:xfrm>
            <a:off x="5457549" y="5471809"/>
            <a:ext cx="286482" cy="286481"/>
            <a:chOff x="8079520" y="9310805"/>
            <a:chExt cx="429723" cy="429722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8079520" y="9310805"/>
              <a:ext cx="429723" cy="429722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8079520" y="9362462"/>
              <a:ext cx="429705" cy="234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122</a:t>
              </a:r>
            </a:p>
          </p:txBody>
        </p:sp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5D495C29-5C3F-3B55-37A1-F464D8E9CAEE}"/>
              </a:ext>
            </a:extLst>
          </p:cNvPr>
          <p:cNvGrpSpPr/>
          <p:nvPr/>
        </p:nvGrpSpPr>
        <p:grpSpPr>
          <a:xfrm>
            <a:off x="5169776" y="5485168"/>
            <a:ext cx="286482" cy="256636"/>
            <a:chOff x="8079520" y="9777136"/>
            <a:chExt cx="429723" cy="384954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8079520" y="9777136"/>
              <a:ext cx="429723" cy="384954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8167868" y="9806412"/>
              <a:ext cx="253008" cy="234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24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899232" y="820912"/>
            <a:ext cx="25400" cy="4115921"/>
            <a:chOff x="0" y="0"/>
            <a:chExt cx="50800" cy="823184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0800" cy="8231886"/>
            </a:xfrm>
            <a:custGeom>
              <a:avLst/>
              <a:gdLst/>
              <a:ahLst/>
              <a:cxnLst/>
              <a:rect l="l" t="t" r="r" b="b"/>
              <a:pathLst>
                <a:path w="50800" h="8231886">
                  <a:moveTo>
                    <a:pt x="50800" y="25400"/>
                  </a:moveTo>
                  <a:lnTo>
                    <a:pt x="50800" y="8206486"/>
                  </a:lnTo>
                  <a:cubicBezTo>
                    <a:pt x="50800" y="8220456"/>
                    <a:pt x="39370" y="8231886"/>
                    <a:pt x="25400" y="8231886"/>
                  </a:cubicBezTo>
                  <a:cubicBezTo>
                    <a:pt x="11430" y="8231886"/>
                    <a:pt x="0" y="8220456"/>
                    <a:pt x="0" y="8206486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8375970" y="1000596"/>
            <a:ext cx="57150" cy="3941185"/>
            <a:chOff x="0" y="0"/>
            <a:chExt cx="114300" cy="7882371"/>
          </a:xfrm>
        </p:grpSpPr>
        <p:sp>
          <p:nvSpPr>
            <p:cNvPr id="27" name="Freeform 27"/>
            <p:cNvSpPr/>
            <p:nvPr/>
          </p:nvSpPr>
          <p:spPr>
            <a:xfrm>
              <a:off x="-127" y="-127"/>
              <a:ext cx="114554" cy="7882636"/>
            </a:xfrm>
            <a:custGeom>
              <a:avLst/>
              <a:gdLst/>
              <a:ahLst/>
              <a:cxnLst/>
              <a:rect l="l" t="t" r="r" b="b"/>
              <a:pathLst>
                <a:path w="114554" h="7882636">
                  <a:moveTo>
                    <a:pt x="114427" y="25781"/>
                  </a:moveTo>
                  <a:lnTo>
                    <a:pt x="50927" y="7857363"/>
                  </a:lnTo>
                  <a:cubicBezTo>
                    <a:pt x="50800" y="7871333"/>
                    <a:pt x="39370" y="7882636"/>
                    <a:pt x="25273" y="7882509"/>
                  </a:cubicBezTo>
                  <a:cubicBezTo>
                    <a:pt x="11176" y="7882382"/>
                    <a:pt x="0" y="7870952"/>
                    <a:pt x="127" y="7856855"/>
                  </a:cubicBezTo>
                  <a:lnTo>
                    <a:pt x="63627" y="25273"/>
                  </a:lnTo>
                  <a:cubicBezTo>
                    <a:pt x="63754" y="11303"/>
                    <a:pt x="75184" y="0"/>
                    <a:pt x="89281" y="127"/>
                  </a:cubicBezTo>
                  <a:cubicBezTo>
                    <a:pt x="103378" y="254"/>
                    <a:pt x="114554" y="11684"/>
                    <a:pt x="114427" y="2578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2032647" y="820912"/>
            <a:ext cx="25400" cy="5557331"/>
            <a:chOff x="0" y="0"/>
            <a:chExt cx="50800" cy="1111466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0800" cy="11114659"/>
            </a:xfrm>
            <a:custGeom>
              <a:avLst/>
              <a:gdLst/>
              <a:ahLst/>
              <a:cxnLst/>
              <a:rect l="l" t="t" r="r" b="b"/>
              <a:pathLst>
                <a:path w="50800" h="11114659">
                  <a:moveTo>
                    <a:pt x="50800" y="25400"/>
                  </a:moveTo>
                  <a:lnTo>
                    <a:pt x="50800" y="11089259"/>
                  </a:lnTo>
                  <a:cubicBezTo>
                    <a:pt x="50800" y="11103228"/>
                    <a:pt x="39370" y="11114659"/>
                    <a:pt x="25400" y="11114659"/>
                  </a:cubicBezTo>
                  <a:cubicBezTo>
                    <a:pt x="11430" y="11114659"/>
                    <a:pt x="0" y="11103228"/>
                    <a:pt x="0" y="11089259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303975" y="72948"/>
            <a:ext cx="1612900" cy="28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3"/>
              </a:lnSpc>
            </a:pPr>
            <a:r>
              <a:rPr lang="en-US" sz="1200">
                <a:solidFill>
                  <a:srgbClr val="FFFFFF"/>
                </a:solidFill>
                <a:latin typeface="Open Sans Light"/>
              </a:rPr>
              <a:t>Budgeting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6821680" y="2340118"/>
            <a:ext cx="286481" cy="286481"/>
            <a:chOff x="0" y="0"/>
            <a:chExt cx="572963" cy="572963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147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3694855" y="4990282"/>
            <a:ext cx="286481" cy="286481"/>
            <a:chOff x="0" y="0"/>
            <a:chExt cx="572963" cy="572963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169</a:t>
              </a:r>
            </a:p>
          </p:txBody>
        </p:sp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8793857" y="2362382"/>
            <a:ext cx="288341" cy="258302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9109281" y="2373019"/>
            <a:ext cx="286481" cy="256636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6782180" y="2618020"/>
            <a:ext cx="286481" cy="256636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7083528" y="2609092"/>
            <a:ext cx="286481" cy="256636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3697033" y="3368868"/>
            <a:ext cx="286481" cy="256636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7636646" y="2596343"/>
            <a:ext cx="286481" cy="256636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027749" y="3358340"/>
            <a:ext cx="286481" cy="256636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9400953" y="2379388"/>
            <a:ext cx="286481" cy="286481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6493827" y="3163275"/>
            <a:ext cx="286481" cy="286481"/>
            <a:chOff x="0" y="0"/>
            <a:chExt cx="572963" cy="572963"/>
          </a:xfrm>
        </p:grpSpPr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50" name="TextBox 50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155</a:t>
              </a:r>
            </a:p>
          </p:txBody>
        </p:sp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23302" y="1635810"/>
            <a:ext cx="286481" cy="286481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435618" y="1635655"/>
            <a:ext cx="286481" cy="286481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1089543" y="1613897"/>
            <a:ext cx="286481" cy="286481"/>
            <a:chOff x="-10713157" y="-1500306"/>
            <a:chExt cx="572963" cy="572963"/>
          </a:xfrm>
        </p:grpSpPr>
        <p:pic>
          <p:nvPicPr>
            <p:cNvPr id="54" name="Picture 54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-10713157" y="-1500306"/>
              <a:ext cx="572963" cy="572963"/>
            </a:xfrm>
            <a:prstGeom prst="rect">
              <a:avLst/>
            </a:prstGeom>
          </p:spPr>
        </p:pic>
        <p:sp>
          <p:nvSpPr>
            <p:cNvPr id="55" name="TextBox 55"/>
            <p:cNvSpPr txBox="1"/>
            <p:nvPr/>
          </p:nvSpPr>
          <p:spPr>
            <a:xfrm>
              <a:off x="-10713157" y="-1431430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162</a:t>
              </a:r>
            </a:p>
          </p:txBody>
        </p:sp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0864768" y="1426420"/>
            <a:ext cx="286481" cy="286481"/>
          </a:xfrm>
          <a:prstGeom prst="rect">
            <a:avLst/>
          </a:prstGeom>
        </p:spPr>
      </p:pic>
      <p:grpSp>
        <p:nvGrpSpPr>
          <p:cNvPr id="57" name="Group 57"/>
          <p:cNvGrpSpPr/>
          <p:nvPr/>
        </p:nvGrpSpPr>
        <p:grpSpPr>
          <a:xfrm>
            <a:off x="11104108" y="4824817"/>
            <a:ext cx="286481" cy="286481"/>
            <a:chOff x="395675" y="53222"/>
            <a:chExt cx="572963" cy="572963"/>
          </a:xfrm>
        </p:grpSpPr>
        <p:pic>
          <p:nvPicPr>
            <p:cNvPr id="58" name="Picture 58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395675" y="53222"/>
              <a:ext cx="572963" cy="572963"/>
            </a:xfrm>
            <a:prstGeom prst="rect">
              <a:avLst/>
            </a:prstGeom>
          </p:spPr>
        </p:pic>
        <p:sp>
          <p:nvSpPr>
            <p:cNvPr id="59" name="TextBox 59"/>
            <p:cNvSpPr txBox="1"/>
            <p:nvPr/>
          </p:nvSpPr>
          <p:spPr>
            <a:xfrm>
              <a:off x="395675" y="122098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153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3141673" y="5137398"/>
            <a:ext cx="286481" cy="286481"/>
            <a:chOff x="0" y="0"/>
            <a:chExt cx="572963" cy="572963"/>
          </a:xfrm>
        </p:grpSpPr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62" name="TextBox 62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149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6741202" y="4920600"/>
            <a:ext cx="286481" cy="286481"/>
            <a:chOff x="0" y="0"/>
            <a:chExt cx="572963" cy="572963"/>
          </a:xfrm>
        </p:grpSpPr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65" name="TextBox 65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150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0842010" y="4824037"/>
            <a:ext cx="286481" cy="286481"/>
            <a:chOff x="0" y="0"/>
            <a:chExt cx="572963" cy="572963"/>
          </a:xfrm>
        </p:grpSpPr>
        <p:pic>
          <p:nvPicPr>
            <p:cNvPr id="67" name="Picture 67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68" name="TextBox 68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151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5587917" y="4140408"/>
            <a:ext cx="286481" cy="286481"/>
            <a:chOff x="0" y="0"/>
            <a:chExt cx="572963" cy="572963"/>
          </a:xfrm>
        </p:grpSpPr>
        <p:pic>
          <p:nvPicPr>
            <p:cNvPr id="70" name="Picture 7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71" name="TextBox 71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124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0263106" y="1755898"/>
            <a:ext cx="286481" cy="286481"/>
            <a:chOff x="0" y="0"/>
            <a:chExt cx="572963" cy="572963"/>
          </a:xfrm>
        </p:grpSpPr>
        <p:pic>
          <p:nvPicPr>
            <p:cNvPr id="73" name="Picture 7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74" name="TextBox 74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125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5860047" y="4139938"/>
            <a:ext cx="286481" cy="286481"/>
            <a:chOff x="0" y="0"/>
            <a:chExt cx="572963" cy="572963"/>
          </a:xfrm>
        </p:grpSpPr>
        <p:pic>
          <p:nvPicPr>
            <p:cNvPr id="76" name="Picture 7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77" name="TextBox 77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126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0545980" y="1770840"/>
            <a:ext cx="286481" cy="286481"/>
            <a:chOff x="0" y="0"/>
            <a:chExt cx="572963" cy="572963"/>
          </a:xfrm>
        </p:grpSpPr>
        <p:pic>
          <p:nvPicPr>
            <p:cNvPr id="79" name="Picture 7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80" name="TextBox 80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127</a:t>
              </a:r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5041086" y="4400752"/>
            <a:ext cx="286481" cy="286481"/>
            <a:chOff x="0" y="0"/>
            <a:chExt cx="572963" cy="572963"/>
          </a:xfrm>
        </p:grpSpPr>
        <p:pic>
          <p:nvPicPr>
            <p:cNvPr id="82" name="Picture 8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83" name="TextBox 83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128</a:t>
              </a:r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5608353" y="3835150"/>
            <a:ext cx="286481" cy="286481"/>
            <a:chOff x="0" y="0"/>
            <a:chExt cx="572963" cy="572963"/>
          </a:xfrm>
        </p:grpSpPr>
        <p:pic>
          <p:nvPicPr>
            <p:cNvPr id="85" name="Picture 85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86" name="TextBox 86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FFFF"/>
                  </a:solidFill>
                  <a:latin typeface="Arimo Bold"/>
                </a:rPr>
                <a:t>104</a:t>
              </a:r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2548637" y="3731946"/>
            <a:ext cx="286481" cy="286481"/>
            <a:chOff x="0" y="0"/>
            <a:chExt cx="572963" cy="572963"/>
          </a:xfrm>
        </p:grpSpPr>
        <p:pic>
          <p:nvPicPr>
            <p:cNvPr id="88" name="Picture 88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89" name="TextBox 89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FFFF"/>
                  </a:solidFill>
                  <a:latin typeface="Arimo Bold"/>
                </a:rPr>
                <a:t>105</a:t>
              </a:r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10277168" y="3268640"/>
            <a:ext cx="286481" cy="286481"/>
            <a:chOff x="0" y="0"/>
            <a:chExt cx="572963" cy="572963"/>
          </a:xfrm>
        </p:grpSpPr>
        <p:pic>
          <p:nvPicPr>
            <p:cNvPr id="91" name="Picture 91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92" name="TextBox 92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FFFFFF"/>
                  </a:solidFill>
                  <a:latin typeface="Arimo Bold"/>
                </a:rPr>
                <a:t>106</a:t>
              </a:r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10551704" y="3267679"/>
            <a:ext cx="286481" cy="286481"/>
            <a:chOff x="0" y="0"/>
            <a:chExt cx="572963" cy="572963"/>
          </a:xfrm>
        </p:grpSpPr>
        <p:pic>
          <p:nvPicPr>
            <p:cNvPr id="94" name="Picture 94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95" name="TextBox 95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FFFF"/>
                  </a:solidFill>
                  <a:latin typeface="Arimo Bold"/>
                </a:rPr>
                <a:t>108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10829493" y="3263714"/>
            <a:ext cx="286481" cy="286481"/>
            <a:chOff x="0" y="0"/>
            <a:chExt cx="572963" cy="572963"/>
          </a:xfrm>
        </p:grpSpPr>
        <p:pic>
          <p:nvPicPr>
            <p:cNvPr id="97" name="Picture 97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98" name="TextBox 98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FFFF"/>
                  </a:solidFill>
                  <a:latin typeface="Arimo Bold"/>
                </a:rPr>
                <a:t>109</a:t>
              </a:r>
            </a:p>
          </p:txBody>
        </p:sp>
      </p:grpSp>
      <p:grpSp>
        <p:nvGrpSpPr>
          <p:cNvPr id="99" name="Group 99"/>
          <p:cNvGrpSpPr/>
          <p:nvPr/>
        </p:nvGrpSpPr>
        <p:grpSpPr>
          <a:xfrm>
            <a:off x="3406067" y="3614780"/>
            <a:ext cx="286481" cy="286481"/>
            <a:chOff x="0" y="0"/>
            <a:chExt cx="572963" cy="572963"/>
          </a:xfrm>
        </p:grpSpPr>
        <p:pic>
          <p:nvPicPr>
            <p:cNvPr id="100" name="Picture 100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101" name="TextBox 101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FFFF"/>
                  </a:solidFill>
                  <a:latin typeface="Arimo Bold"/>
                </a:rPr>
                <a:t>111</a:t>
              </a:r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3686399" y="3626445"/>
            <a:ext cx="286481" cy="286481"/>
            <a:chOff x="0" y="0"/>
            <a:chExt cx="572963" cy="572963"/>
          </a:xfrm>
        </p:grpSpPr>
        <p:pic>
          <p:nvPicPr>
            <p:cNvPr id="103" name="Picture 103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104" name="TextBox 104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FFFFFF"/>
                  </a:solidFill>
                  <a:latin typeface="Arimo Bold"/>
                </a:rPr>
                <a:t>112</a:t>
              </a:r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3972881" y="3637916"/>
            <a:ext cx="286481" cy="286481"/>
            <a:chOff x="0" y="0"/>
            <a:chExt cx="572963" cy="572963"/>
          </a:xfrm>
        </p:grpSpPr>
        <p:pic>
          <p:nvPicPr>
            <p:cNvPr id="106" name="Picture 106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107" name="TextBox 107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FFFF"/>
                  </a:solidFill>
                  <a:latin typeface="Arimo Bold"/>
                </a:rPr>
                <a:t>113</a:t>
              </a:r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6496299" y="2333647"/>
            <a:ext cx="286481" cy="286481"/>
            <a:chOff x="0" y="0"/>
            <a:chExt cx="572963" cy="572963"/>
          </a:xfrm>
        </p:grpSpPr>
        <p:pic>
          <p:nvPicPr>
            <p:cNvPr id="109" name="Picture 109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110" name="TextBox 110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142</a:t>
              </a:r>
            </a:p>
          </p:txBody>
        </p:sp>
      </p:grpSp>
      <p:pic>
        <p:nvPicPr>
          <p:cNvPr id="111" name="Picture 11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7036464" y="4902351"/>
            <a:ext cx="286481" cy="286481"/>
          </a:xfrm>
          <a:prstGeom prst="rect">
            <a:avLst/>
          </a:prstGeom>
        </p:spPr>
      </p:pic>
      <p:pic>
        <p:nvPicPr>
          <p:cNvPr id="112" name="Picture 11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451386" y="1944062"/>
            <a:ext cx="286481" cy="286481"/>
          </a:xfrm>
          <a:prstGeom prst="rect">
            <a:avLst/>
          </a:prstGeom>
        </p:spPr>
      </p:pic>
      <p:grpSp>
        <p:nvGrpSpPr>
          <p:cNvPr id="113" name="Group 113"/>
          <p:cNvGrpSpPr/>
          <p:nvPr/>
        </p:nvGrpSpPr>
        <p:grpSpPr>
          <a:xfrm>
            <a:off x="10607143" y="2672387"/>
            <a:ext cx="286481" cy="286481"/>
            <a:chOff x="0" y="0"/>
            <a:chExt cx="572963" cy="572963"/>
          </a:xfrm>
        </p:grpSpPr>
        <p:pic>
          <p:nvPicPr>
            <p:cNvPr id="114" name="Picture 114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115" name="TextBox 115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FF0000"/>
                  </a:solidFill>
                  <a:latin typeface="Arimo Bold"/>
                </a:rPr>
                <a:t>134</a:t>
              </a:r>
            </a:p>
          </p:txBody>
        </p:sp>
      </p:grpSp>
      <p:grpSp>
        <p:nvGrpSpPr>
          <p:cNvPr id="116" name="Group 116"/>
          <p:cNvGrpSpPr/>
          <p:nvPr/>
        </p:nvGrpSpPr>
        <p:grpSpPr>
          <a:xfrm>
            <a:off x="3721226" y="4514145"/>
            <a:ext cx="286481" cy="286481"/>
            <a:chOff x="0" y="0"/>
            <a:chExt cx="572963" cy="572963"/>
          </a:xfrm>
        </p:grpSpPr>
        <p:pic>
          <p:nvPicPr>
            <p:cNvPr id="117" name="Picture 117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118" name="TextBox 118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137</a:t>
              </a:r>
            </a:p>
          </p:txBody>
        </p:sp>
      </p:grpSp>
      <p:pic>
        <p:nvPicPr>
          <p:cNvPr id="119" name="Picture 119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>
            <a:fillRect/>
          </a:stretch>
        </p:blipFill>
        <p:spPr>
          <a:xfrm>
            <a:off x="770360" y="1944062"/>
            <a:ext cx="286481" cy="286481"/>
          </a:xfrm>
          <a:prstGeom prst="rect">
            <a:avLst/>
          </a:prstGeom>
        </p:spPr>
      </p:pic>
      <p:pic>
        <p:nvPicPr>
          <p:cNvPr id="120" name="Picture 12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106834" y="1944062"/>
            <a:ext cx="286481" cy="286481"/>
          </a:xfrm>
          <a:prstGeom prst="rect">
            <a:avLst/>
          </a:prstGeom>
        </p:spPr>
      </p:pic>
      <p:grpSp>
        <p:nvGrpSpPr>
          <p:cNvPr id="121" name="Group 121"/>
          <p:cNvGrpSpPr/>
          <p:nvPr/>
        </p:nvGrpSpPr>
        <p:grpSpPr>
          <a:xfrm>
            <a:off x="10927309" y="2671416"/>
            <a:ext cx="286481" cy="286481"/>
            <a:chOff x="0" y="0"/>
            <a:chExt cx="572963" cy="572963"/>
          </a:xfrm>
        </p:grpSpPr>
        <p:pic>
          <p:nvPicPr>
            <p:cNvPr id="122" name="Picture 122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123" name="TextBox 123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FF0000"/>
                  </a:solidFill>
                  <a:latin typeface="Arimo Bold"/>
                </a:rPr>
                <a:t>131</a:t>
              </a:r>
            </a:p>
          </p:txBody>
        </p:sp>
      </p:grpSp>
      <p:grpSp>
        <p:nvGrpSpPr>
          <p:cNvPr id="124" name="Group 124"/>
          <p:cNvGrpSpPr/>
          <p:nvPr/>
        </p:nvGrpSpPr>
        <p:grpSpPr>
          <a:xfrm>
            <a:off x="57103" y="165861"/>
            <a:ext cx="2393116" cy="432435"/>
            <a:chOff x="0" y="0"/>
            <a:chExt cx="4786232" cy="864870"/>
          </a:xfrm>
        </p:grpSpPr>
        <p:sp>
          <p:nvSpPr>
            <p:cNvPr id="125" name="Freeform 125"/>
            <p:cNvSpPr/>
            <p:nvPr/>
          </p:nvSpPr>
          <p:spPr>
            <a:xfrm>
              <a:off x="14123" y="16891"/>
              <a:ext cx="3973551" cy="807599"/>
            </a:xfrm>
            <a:custGeom>
              <a:avLst/>
              <a:gdLst/>
              <a:ahLst/>
              <a:cxnLst/>
              <a:rect l="l" t="t" r="r" b="b"/>
              <a:pathLst>
                <a:path w="3973550" h="830834">
                  <a:moveTo>
                    <a:pt x="0" y="0"/>
                  </a:moveTo>
                  <a:lnTo>
                    <a:pt x="3614635" y="0"/>
                  </a:lnTo>
                  <a:lnTo>
                    <a:pt x="3973550" y="415417"/>
                  </a:lnTo>
                  <a:lnTo>
                    <a:pt x="3614635" y="830834"/>
                  </a:lnTo>
                  <a:lnTo>
                    <a:pt x="0" y="830834"/>
                  </a:lnTo>
                  <a:close/>
                </a:path>
              </a:pathLst>
            </a:custGeom>
            <a:solidFill>
              <a:srgbClr val="F79646"/>
            </a:solidFill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126" name="Freeform 126"/>
            <p:cNvSpPr/>
            <p:nvPr/>
          </p:nvSpPr>
          <p:spPr>
            <a:xfrm>
              <a:off x="0" y="0"/>
              <a:ext cx="4001905" cy="864870"/>
            </a:xfrm>
            <a:custGeom>
              <a:avLst/>
              <a:gdLst/>
              <a:ahLst/>
              <a:cxnLst/>
              <a:rect l="l" t="t" r="r" b="b"/>
              <a:pathLst>
                <a:path w="4001905" h="864870">
                  <a:moveTo>
                    <a:pt x="14123" y="0"/>
                  </a:moveTo>
                  <a:lnTo>
                    <a:pt x="3628758" y="0"/>
                  </a:lnTo>
                  <a:cubicBezTo>
                    <a:pt x="3632475" y="0"/>
                    <a:pt x="3635979" y="1651"/>
                    <a:pt x="3638633" y="4826"/>
                  </a:cubicBezTo>
                  <a:lnTo>
                    <a:pt x="3997549" y="420243"/>
                  </a:lnTo>
                  <a:cubicBezTo>
                    <a:pt x="4000309" y="423418"/>
                    <a:pt x="4001905" y="427863"/>
                    <a:pt x="4001905" y="432435"/>
                  </a:cubicBezTo>
                  <a:cubicBezTo>
                    <a:pt x="4001905" y="437007"/>
                    <a:pt x="4000309" y="441452"/>
                    <a:pt x="3997549" y="444627"/>
                  </a:cubicBezTo>
                  <a:lnTo>
                    <a:pt x="3638633" y="860044"/>
                  </a:lnTo>
                  <a:cubicBezTo>
                    <a:pt x="3635979" y="863092"/>
                    <a:pt x="3632475" y="864870"/>
                    <a:pt x="3628758" y="864870"/>
                  </a:cubicBezTo>
                  <a:lnTo>
                    <a:pt x="14123" y="864870"/>
                  </a:lnTo>
                  <a:cubicBezTo>
                    <a:pt x="6371" y="864616"/>
                    <a:pt x="0" y="856996"/>
                    <a:pt x="0" y="847725"/>
                  </a:cubicBezTo>
                  <a:lnTo>
                    <a:pt x="0" y="16891"/>
                  </a:lnTo>
                  <a:cubicBezTo>
                    <a:pt x="0" y="7620"/>
                    <a:pt x="6371" y="0"/>
                    <a:pt x="14123" y="0"/>
                  </a:cubicBezTo>
                  <a:moveTo>
                    <a:pt x="14123" y="33909"/>
                  </a:moveTo>
                  <a:lnTo>
                    <a:pt x="14123" y="16891"/>
                  </a:lnTo>
                  <a:lnTo>
                    <a:pt x="28352" y="16891"/>
                  </a:lnTo>
                  <a:lnTo>
                    <a:pt x="28352" y="847725"/>
                  </a:lnTo>
                  <a:lnTo>
                    <a:pt x="14123" y="847725"/>
                  </a:lnTo>
                  <a:lnTo>
                    <a:pt x="14123" y="830707"/>
                  </a:lnTo>
                  <a:lnTo>
                    <a:pt x="3628758" y="830707"/>
                  </a:lnTo>
                  <a:lnTo>
                    <a:pt x="3628758" y="847598"/>
                  </a:lnTo>
                  <a:lnTo>
                    <a:pt x="3618883" y="835406"/>
                  </a:lnTo>
                  <a:lnTo>
                    <a:pt x="3977798" y="419989"/>
                  </a:lnTo>
                  <a:lnTo>
                    <a:pt x="3987673" y="432181"/>
                  </a:lnTo>
                  <a:lnTo>
                    <a:pt x="3977798" y="444373"/>
                  </a:lnTo>
                  <a:lnTo>
                    <a:pt x="3618883" y="28956"/>
                  </a:lnTo>
                  <a:lnTo>
                    <a:pt x="3628758" y="16764"/>
                  </a:lnTo>
                  <a:lnTo>
                    <a:pt x="3628758" y="33909"/>
                  </a:lnTo>
                  <a:lnTo>
                    <a:pt x="14123" y="33909"/>
                  </a:lnTo>
                  <a:close/>
                </a:path>
              </a:pathLst>
            </a:custGeom>
            <a:solidFill>
              <a:srgbClr val="B66D31"/>
            </a:solidFill>
          </p:spPr>
        </p:sp>
        <p:sp>
          <p:nvSpPr>
            <p:cNvPr id="127" name="TextBox 127"/>
            <p:cNvSpPr txBox="1"/>
            <p:nvPr/>
          </p:nvSpPr>
          <p:spPr>
            <a:xfrm>
              <a:off x="0" y="9525"/>
              <a:ext cx="4786232" cy="85509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40"/>
                </a:lnSpc>
              </a:pPr>
              <a:endParaRPr lang="en-US" sz="1200" spc="-47" dirty="0">
                <a:solidFill>
                  <a:srgbClr val="FFFFFF"/>
                </a:solidFill>
                <a:latin typeface="Open Sans"/>
              </a:endParaRPr>
            </a:p>
          </p:txBody>
        </p:sp>
      </p:grpSp>
      <p:sp>
        <p:nvSpPr>
          <p:cNvPr id="129" name="Freeform 129"/>
          <p:cNvSpPr/>
          <p:nvPr/>
        </p:nvSpPr>
        <p:spPr>
          <a:xfrm>
            <a:off x="1978982" y="173912"/>
            <a:ext cx="6434667" cy="416529"/>
          </a:xfrm>
          <a:custGeom>
            <a:avLst/>
            <a:gdLst>
              <a:gd name="connsiteX0" fmla="*/ 0 w 12869333"/>
              <a:gd name="connsiteY0" fmla="*/ 0 h 868680"/>
              <a:gd name="connsiteX1" fmla="*/ 12598575 w 12869333"/>
              <a:gd name="connsiteY1" fmla="*/ 0 h 868680"/>
              <a:gd name="connsiteX2" fmla="*/ 12869333 w 12869333"/>
              <a:gd name="connsiteY2" fmla="*/ 434340 h 868680"/>
              <a:gd name="connsiteX3" fmla="*/ 12272003 w 12869333"/>
              <a:gd name="connsiteY3" fmla="*/ 868680 h 868680"/>
              <a:gd name="connsiteX4" fmla="*/ 0 w 12869333"/>
              <a:gd name="connsiteY4" fmla="*/ 868680 h 868680"/>
              <a:gd name="connsiteX5" fmla="*/ 597330 w 12869333"/>
              <a:gd name="connsiteY5" fmla="*/ 434340 h 868680"/>
              <a:gd name="connsiteX6" fmla="*/ 0 w 12869333"/>
              <a:gd name="connsiteY6" fmla="*/ 0 h 868680"/>
              <a:gd name="connsiteX0" fmla="*/ 0 w 12869333"/>
              <a:gd name="connsiteY0" fmla="*/ 0 h 912224"/>
              <a:gd name="connsiteX1" fmla="*/ 12598575 w 12869333"/>
              <a:gd name="connsiteY1" fmla="*/ 0 h 912224"/>
              <a:gd name="connsiteX2" fmla="*/ 12869333 w 12869333"/>
              <a:gd name="connsiteY2" fmla="*/ 434340 h 912224"/>
              <a:gd name="connsiteX3" fmla="*/ 12642119 w 12869333"/>
              <a:gd name="connsiteY3" fmla="*/ 912224 h 912224"/>
              <a:gd name="connsiteX4" fmla="*/ 0 w 12869333"/>
              <a:gd name="connsiteY4" fmla="*/ 868680 h 912224"/>
              <a:gd name="connsiteX5" fmla="*/ 597330 w 12869333"/>
              <a:gd name="connsiteY5" fmla="*/ 434340 h 912224"/>
              <a:gd name="connsiteX6" fmla="*/ 0 w 12869333"/>
              <a:gd name="connsiteY6" fmla="*/ 0 h 912224"/>
              <a:gd name="connsiteX0" fmla="*/ 0 w 12869333"/>
              <a:gd name="connsiteY0" fmla="*/ 0 h 912224"/>
              <a:gd name="connsiteX1" fmla="*/ 12598575 w 12869333"/>
              <a:gd name="connsiteY1" fmla="*/ 0 h 912224"/>
              <a:gd name="connsiteX2" fmla="*/ 12869333 w 12869333"/>
              <a:gd name="connsiteY2" fmla="*/ 434340 h 912224"/>
              <a:gd name="connsiteX3" fmla="*/ 12642119 w 12869333"/>
              <a:gd name="connsiteY3" fmla="*/ 912224 h 912224"/>
              <a:gd name="connsiteX4" fmla="*/ 0 w 12869333"/>
              <a:gd name="connsiteY4" fmla="*/ 868680 h 912224"/>
              <a:gd name="connsiteX5" fmla="*/ 292530 w 12869333"/>
              <a:gd name="connsiteY5" fmla="*/ 482022 h 912224"/>
              <a:gd name="connsiteX6" fmla="*/ 0 w 12869333"/>
              <a:gd name="connsiteY6" fmla="*/ 0 h 91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69333" h="912224">
                <a:moveTo>
                  <a:pt x="0" y="0"/>
                </a:moveTo>
                <a:lnTo>
                  <a:pt x="12598575" y="0"/>
                </a:lnTo>
                <a:lnTo>
                  <a:pt x="12869333" y="434340"/>
                </a:lnTo>
                <a:lnTo>
                  <a:pt x="12642119" y="912224"/>
                </a:lnTo>
                <a:lnTo>
                  <a:pt x="0" y="868680"/>
                </a:lnTo>
                <a:lnTo>
                  <a:pt x="292530" y="482022"/>
                </a:lnTo>
                <a:lnTo>
                  <a:pt x="0" y="0"/>
                </a:lnTo>
                <a:close/>
              </a:path>
            </a:pathLst>
          </a:custGeom>
          <a:solidFill>
            <a:srgbClr val="F79646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anchor="ctr"/>
          <a:lstStyle/>
          <a:p>
            <a:pPr algn="ctr"/>
            <a:r>
              <a:rPr lang="en-US" sz="1200" spc="-47" dirty="0">
                <a:solidFill>
                  <a:srgbClr val="000000"/>
                </a:solidFill>
                <a:latin typeface="Open Sans"/>
              </a:rPr>
              <a:t>MOA Approval</a:t>
            </a:r>
          </a:p>
        </p:txBody>
      </p:sp>
      <p:grpSp>
        <p:nvGrpSpPr>
          <p:cNvPr id="132" name="Group 132"/>
          <p:cNvGrpSpPr/>
          <p:nvPr/>
        </p:nvGrpSpPr>
        <p:grpSpPr>
          <a:xfrm>
            <a:off x="8401006" y="165862"/>
            <a:ext cx="1557887" cy="432309"/>
            <a:chOff x="0" y="0"/>
            <a:chExt cx="3108695" cy="864619"/>
          </a:xfrm>
        </p:grpSpPr>
        <p:sp>
          <p:nvSpPr>
            <p:cNvPr id="133" name="Freeform 133"/>
            <p:cNvSpPr/>
            <p:nvPr/>
          </p:nvSpPr>
          <p:spPr>
            <a:xfrm>
              <a:off x="5401" y="16182"/>
              <a:ext cx="3097888" cy="832219"/>
            </a:xfrm>
            <a:custGeom>
              <a:avLst/>
              <a:gdLst/>
              <a:ahLst/>
              <a:cxnLst/>
              <a:rect l="l" t="t" r="r" b="b"/>
              <a:pathLst>
                <a:path w="3097888" h="832219">
                  <a:moveTo>
                    <a:pt x="0" y="0"/>
                  </a:moveTo>
                  <a:lnTo>
                    <a:pt x="2954099" y="0"/>
                  </a:lnTo>
                  <a:lnTo>
                    <a:pt x="3097888" y="416110"/>
                  </a:lnTo>
                  <a:lnTo>
                    <a:pt x="2954099" y="832220"/>
                  </a:lnTo>
                  <a:lnTo>
                    <a:pt x="0" y="832220"/>
                  </a:lnTo>
                  <a:lnTo>
                    <a:pt x="143788" y="416110"/>
                  </a:lnTo>
                  <a:close/>
                </a:path>
              </a:pathLst>
            </a:custGeom>
            <a:solidFill>
              <a:srgbClr val="F79646"/>
            </a:solidFill>
          </p:spPr>
        </p:sp>
        <p:sp>
          <p:nvSpPr>
            <p:cNvPr id="134" name="Freeform 134"/>
            <p:cNvSpPr/>
            <p:nvPr/>
          </p:nvSpPr>
          <p:spPr>
            <a:xfrm>
              <a:off x="-1524" y="0"/>
              <a:ext cx="3110328" cy="864584"/>
            </a:xfrm>
            <a:custGeom>
              <a:avLst/>
              <a:gdLst/>
              <a:ahLst/>
              <a:cxnLst/>
              <a:rect l="l" t="t" r="r" b="b"/>
              <a:pathLst>
                <a:path w="3110328" h="864584">
                  <a:moveTo>
                    <a:pt x="6925" y="0"/>
                  </a:moveTo>
                  <a:lnTo>
                    <a:pt x="2961024" y="0"/>
                  </a:lnTo>
                  <a:cubicBezTo>
                    <a:pt x="2962446" y="0"/>
                    <a:pt x="2963786" y="1582"/>
                    <a:pt x="2964801" y="4502"/>
                  </a:cubicBezTo>
                  <a:lnTo>
                    <a:pt x="3108589" y="420611"/>
                  </a:lnTo>
                  <a:cubicBezTo>
                    <a:pt x="3109645" y="423653"/>
                    <a:pt x="3110328" y="427912"/>
                    <a:pt x="3110328" y="432292"/>
                  </a:cubicBezTo>
                  <a:cubicBezTo>
                    <a:pt x="3110328" y="436672"/>
                    <a:pt x="3109645" y="440930"/>
                    <a:pt x="3108589" y="443972"/>
                  </a:cubicBezTo>
                  <a:lnTo>
                    <a:pt x="2964801" y="860082"/>
                  </a:lnTo>
                  <a:cubicBezTo>
                    <a:pt x="2963786" y="863002"/>
                    <a:pt x="2962446" y="864584"/>
                    <a:pt x="2961024" y="864584"/>
                  </a:cubicBezTo>
                  <a:lnTo>
                    <a:pt x="6925" y="864584"/>
                  </a:lnTo>
                  <a:cubicBezTo>
                    <a:pt x="4732" y="864584"/>
                    <a:pt x="2742" y="860568"/>
                    <a:pt x="1889" y="854485"/>
                  </a:cubicBezTo>
                  <a:cubicBezTo>
                    <a:pt x="0" y="848402"/>
                    <a:pt x="1565" y="841345"/>
                    <a:pt x="3148" y="836721"/>
                  </a:cubicBezTo>
                  <a:lnTo>
                    <a:pt x="146937" y="420611"/>
                  </a:lnTo>
                  <a:lnTo>
                    <a:pt x="150713" y="432292"/>
                  </a:lnTo>
                  <a:lnTo>
                    <a:pt x="146937" y="443972"/>
                  </a:lnTo>
                  <a:lnTo>
                    <a:pt x="3189" y="27862"/>
                  </a:lnTo>
                  <a:cubicBezTo>
                    <a:pt x="1605" y="23239"/>
                    <a:pt x="127" y="16304"/>
                    <a:pt x="1930" y="10099"/>
                  </a:cubicBezTo>
                  <a:cubicBezTo>
                    <a:pt x="2783" y="3893"/>
                    <a:pt x="4732" y="0"/>
                    <a:pt x="6925" y="0"/>
                  </a:cubicBezTo>
                  <a:moveTo>
                    <a:pt x="6925" y="32486"/>
                  </a:moveTo>
                  <a:lnTo>
                    <a:pt x="6925" y="16182"/>
                  </a:lnTo>
                  <a:lnTo>
                    <a:pt x="10701" y="4502"/>
                  </a:lnTo>
                  <a:lnTo>
                    <a:pt x="154490" y="420611"/>
                  </a:lnTo>
                  <a:cubicBezTo>
                    <a:pt x="155545" y="423653"/>
                    <a:pt x="156154" y="427912"/>
                    <a:pt x="156154" y="432292"/>
                  </a:cubicBezTo>
                  <a:cubicBezTo>
                    <a:pt x="156154" y="436672"/>
                    <a:pt x="155545" y="440930"/>
                    <a:pt x="154490" y="443972"/>
                  </a:cubicBezTo>
                  <a:lnTo>
                    <a:pt x="10701" y="860082"/>
                  </a:lnTo>
                  <a:lnTo>
                    <a:pt x="6925" y="848402"/>
                  </a:lnTo>
                  <a:lnTo>
                    <a:pt x="6925" y="832219"/>
                  </a:lnTo>
                  <a:lnTo>
                    <a:pt x="2961024" y="832219"/>
                  </a:lnTo>
                  <a:lnTo>
                    <a:pt x="2961024" y="848402"/>
                  </a:lnTo>
                  <a:lnTo>
                    <a:pt x="2957248" y="836721"/>
                  </a:lnTo>
                  <a:lnTo>
                    <a:pt x="3101036" y="420611"/>
                  </a:lnTo>
                  <a:lnTo>
                    <a:pt x="3104813" y="432292"/>
                  </a:lnTo>
                  <a:lnTo>
                    <a:pt x="3101036" y="443972"/>
                  </a:lnTo>
                  <a:lnTo>
                    <a:pt x="2957248" y="27862"/>
                  </a:lnTo>
                  <a:lnTo>
                    <a:pt x="2961024" y="16182"/>
                  </a:lnTo>
                  <a:lnTo>
                    <a:pt x="2961024" y="32486"/>
                  </a:lnTo>
                  <a:lnTo>
                    <a:pt x="6925" y="32486"/>
                  </a:lnTo>
                  <a:close/>
                </a:path>
              </a:pathLst>
            </a:custGeom>
            <a:solidFill>
              <a:srgbClr val="B66D31"/>
            </a:solidFill>
          </p:spPr>
        </p:sp>
        <p:sp>
          <p:nvSpPr>
            <p:cNvPr id="135" name="TextBox 135"/>
            <p:cNvSpPr txBox="1"/>
            <p:nvPr/>
          </p:nvSpPr>
          <p:spPr>
            <a:xfrm>
              <a:off x="0" y="9525"/>
              <a:ext cx="9722631" cy="89297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40"/>
                </a:lnSpc>
              </a:pPr>
              <a:r>
                <a:rPr lang="en-US" sz="1200" spc="-47">
                  <a:solidFill>
                    <a:srgbClr val="000000"/>
                  </a:solidFill>
                  <a:latin typeface="Open Sans Light"/>
                </a:rPr>
                <a:t>Initiative Creation</a:t>
              </a:r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9911170" y="165861"/>
            <a:ext cx="2143820" cy="432292"/>
            <a:chOff x="-1524" y="0"/>
            <a:chExt cx="4287639" cy="864584"/>
          </a:xfrm>
        </p:grpSpPr>
        <p:sp>
          <p:nvSpPr>
            <p:cNvPr id="137" name="Freeform 137"/>
            <p:cNvSpPr/>
            <p:nvPr/>
          </p:nvSpPr>
          <p:spPr>
            <a:xfrm>
              <a:off x="7446" y="16182"/>
              <a:ext cx="4271106" cy="832219"/>
            </a:xfrm>
            <a:custGeom>
              <a:avLst/>
              <a:gdLst/>
              <a:ahLst/>
              <a:cxnLst/>
              <a:rect l="l" t="t" r="r" b="b"/>
              <a:pathLst>
                <a:path w="4271106" h="832219">
                  <a:moveTo>
                    <a:pt x="0" y="0"/>
                  </a:moveTo>
                  <a:lnTo>
                    <a:pt x="4072863" y="0"/>
                  </a:lnTo>
                  <a:lnTo>
                    <a:pt x="4271106" y="416110"/>
                  </a:lnTo>
                  <a:lnTo>
                    <a:pt x="4072863" y="832220"/>
                  </a:lnTo>
                  <a:lnTo>
                    <a:pt x="0" y="832220"/>
                  </a:lnTo>
                  <a:lnTo>
                    <a:pt x="198243" y="416110"/>
                  </a:lnTo>
                  <a:close/>
                </a:path>
              </a:pathLst>
            </a:custGeom>
            <a:solidFill>
              <a:srgbClr val="F79646"/>
            </a:solidFill>
          </p:spPr>
        </p:sp>
        <p:sp>
          <p:nvSpPr>
            <p:cNvPr id="138" name="Freeform 138"/>
            <p:cNvSpPr/>
            <p:nvPr/>
          </p:nvSpPr>
          <p:spPr>
            <a:xfrm>
              <a:off x="-1524" y="0"/>
              <a:ext cx="4287639" cy="864584"/>
            </a:xfrm>
            <a:custGeom>
              <a:avLst/>
              <a:gdLst/>
              <a:ahLst/>
              <a:cxnLst/>
              <a:rect l="l" t="t" r="r" b="b"/>
              <a:pathLst>
                <a:path w="4287639" h="864584">
                  <a:moveTo>
                    <a:pt x="8970" y="0"/>
                  </a:moveTo>
                  <a:lnTo>
                    <a:pt x="4081833" y="0"/>
                  </a:lnTo>
                  <a:cubicBezTo>
                    <a:pt x="4083792" y="0"/>
                    <a:pt x="4085640" y="1582"/>
                    <a:pt x="4087039" y="4502"/>
                  </a:cubicBezTo>
                  <a:lnTo>
                    <a:pt x="4285283" y="420611"/>
                  </a:lnTo>
                  <a:cubicBezTo>
                    <a:pt x="4286738" y="423653"/>
                    <a:pt x="4287639" y="427912"/>
                    <a:pt x="4287639" y="432292"/>
                  </a:cubicBezTo>
                  <a:cubicBezTo>
                    <a:pt x="4287639" y="436672"/>
                    <a:pt x="4286738" y="440930"/>
                    <a:pt x="4285283" y="443972"/>
                  </a:cubicBezTo>
                  <a:lnTo>
                    <a:pt x="4087039" y="860082"/>
                  </a:lnTo>
                  <a:cubicBezTo>
                    <a:pt x="4085640" y="863002"/>
                    <a:pt x="4083792" y="864584"/>
                    <a:pt x="4081833" y="864584"/>
                  </a:cubicBezTo>
                  <a:lnTo>
                    <a:pt x="8970" y="864584"/>
                  </a:lnTo>
                  <a:cubicBezTo>
                    <a:pt x="5947" y="864584"/>
                    <a:pt x="3204" y="860568"/>
                    <a:pt x="2028" y="854485"/>
                  </a:cubicBezTo>
                  <a:cubicBezTo>
                    <a:pt x="0" y="848402"/>
                    <a:pt x="1580" y="841345"/>
                    <a:pt x="3763" y="836721"/>
                  </a:cubicBezTo>
                  <a:lnTo>
                    <a:pt x="202007" y="420611"/>
                  </a:lnTo>
                  <a:lnTo>
                    <a:pt x="207213" y="432292"/>
                  </a:lnTo>
                  <a:lnTo>
                    <a:pt x="202007" y="443972"/>
                  </a:lnTo>
                  <a:lnTo>
                    <a:pt x="3819" y="27862"/>
                  </a:lnTo>
                  <a:cubicBezTo>
                    <a:pt x="1636" y="23239"/>
                    <a:pt x="127" y="16304"/>
                    <a:pt x="2084" y="10099"/>
                  </a:cubicBezTo>
                  <a:cubicBezTo>
                    <a:pt x="3260" y="3893"/>
                    <a:pt x="5947" y="0"/>
                    <a:pt x="8970" y="0"/>
                  </a:cubicBezTo>
                  <a:moveTo>
                    <a:pt x="8970" y="32486"/>
                  </a:moveTo>
                  <a:lnTo>
                    <a:pt x="8970" y="16182"/>
                  </a:lnTo>
                  <a:lnTo>
                    <a:pt x="14177" y="4502"/>
                  </a:lnTo>
                  <a:lnTo>
                    <a:pt x="212420" y="420611"/>
                  </a:lnTo>
                  <a:cubicBezTo>
                    <a:pt x="213876" y="423653"/>
                    <a:pt x="214715" y="427912"/>
                    <a:pt x="214715" y="432292"/>
                  </a:cubicBezTo>
                  <a:cubicBezTo>
                    <a:pt x="214715" y="436672"/>
                    <a:pt x="213876" y="440930"/>
                    <a:pt x="212420" y="443972"/>
                  </a:cubicBezTo>
                  <a:lnTo>
                    <a:pt x="14177" y="860082"/>
                  </a:lnTo>
                  <a:lnTo>
                    <a:pt x="8970" y="848402"/>
                  </a:lnTo>
                  <a:lnTo>
                    <a:pt x="8970" y="832219"/>
                  </a:lnTo>
                  <a:lnTo>
                    <a:pt x="4081833" y="832219"/>
                  </a:lnTo>
                  <a:lnTo>
                    <a:pt x="4081833" y="848402"/>
                  </a:lnTo>
                  <a:lnTo>
                    <a:pt x="4076626" y="836721"/>
                  </a:lnTo>
                  <a:lnTo>
                    <a:pt x="4274869" y="420611"/>
                  </a:lnTo>
                  <a:lnTo>
                    <a:pt x="4280076" y="432292"/>
                  </a:lnTo>
                  <a:lnTo>
                    <a:pt x="4274869" y="443972"/>
                  </a:lnTo>
                  <a:lnTo>
                    <a:pt x="4076626" y="27862"/>
                  </a:lnTo>
                  <a:lnTo>
                    <a:pt x="4081833" y="16182"/>
                  </a:lnTo>
                  <a:lnTo>
                    <a:pt x="4081833" y="32486"/>
                  </a:lnTo>
                  <a:lnTo>
                    <a:pt x="8970" y="32486"/>
                  </a:lnTo>
                  <a:close/>
                </a:path>
              </a:pathLst>
            </a:custGeom>
            <a:solidFill>
              <a:srgbClr val="B66D31"/>
            </a:solidFill>
          </p:spPr>
        </p:sp>
      </p:grpSp>
      <p:grpSp>
        <p:nvGrpSpPr>
          <p:cNvPr id="143" name="Group 143"/>
          <p:cNvGrpSpPr/>
          <p:nvPr/>
        </p:nvGrpSpPr>
        <p:grpSpPr>
          <a:xfrm>
            <a:off x="7361476" y="5000134"/>
            <a:ext cx="4909469" cy="2100372"/>
            <a:chOff x="0" y="0"/>
            <a:chExt cx="9818938" cy="4266650"/>
          </a:xfrm>
        </p:grpSpPr>
        <p:sp>
          <p:nvSpPr>
            <p:cNvPr id="144" name="TextBox 144"/>
            <p:cNvSpPr txBox="1"/>
            <p:nvPr/>
          </p:nvSpPr>
          <p:spPr>
            <a:xfrm>
              <a:off x="7385114" y="299176"/>
              <a:ext cx="2115504" cy="335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Open Sans"/>
                </a:rPr>
                <a:t>Risk Management</a:t>
              </a:r>
            </a:p>
          </p:txBody>
        </p:sp>
        <p:sp>
          <p:nvSpPr>
            <p:cNvPr id="145" name="TextBox 145"/>
            <p:cNvSpPr txBox="1"/>
            <p:nvPr/>
          </p:nvSpPr>
          <p:spPr>
            <a:xfrm>
              <a:off x="7385114" y="847386"/>
              <a:ext cx="1165444" cy="335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000" dirty="0">
                  <a:solidFill>
                    <a:srgbClr val="000000"/>
                  </a:solidFill>
                  <a:latin typeface="Open Sans"/>
                </a:rPr>
                <a:t>SME</a:t>
              </a:r>
            </a:p>
          </p:txBody>
        </p:sp>
        <p:sp>
          <p:nvSpPr>
            <p:cNvPr id="146" name="TextBox 146"/>
            <p:cNvSpPr txBox="1"/>
            <p:nvPr/>
          </p:nvSpPr>
          <p:spPr>
            <a:xfrm>
              <a:off x="7393054" y="1406530"/>
              <a:ext cx="1105694" cy="359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93"/>
                </a:lnSpc>
              </a:pPr>
              <a:r>
                <a:rPr lang="en-US" sz="1067">
                  <a:solidFill>
                    <a:srgbClr val="000000"/>
                  </a:solidFill>
                  <a:latin typeface="Open Sans"/>
                </a:rPr>
                <a:t>Treasury</a:t>
              </a:r>
            </a:p>
          </p:txBody>
        </p:sp>
        <p:sp>
          <p:nvSpPr>
            <p:cNvPr id="147" name="TextBox 147"/>
            <p:cNvSpPr txBox="1"/>
            <p:nvPr/>
          </p:nvSpPr>
          <p:spPr>
            <a:xfrm>
              <a:off x="7378370" y="2017600"/>
              <a:ext cx="2240756" cy="335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 dirty="0">
                  <a:solidFill>
                    <a:srgbClr val="000000"/>
                  </a:solidFill>
                  <a:latin typeface="Open Sans"/>
                </a:rPr>
                <a:t>Wholesale Banking</a:t>
              </a:r>
            </a:p>
          </p:txBody>
        </p:sp>
        <p:sp>
          <p:nvSpPr>
            <p:cNvPr id="148" name="TextBox 148"/>
            <p:cNvSpPr txBox="1"/>
            <p:nvPr/>
          </p:nvSpPr>
          <p:spPr>
            <a:xfrm>
              <a:off x="7405754" y="2601800"/>
              <a:ext cx="629128" cy="335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 dirty="0">
                  <a:solidFill>
                    <a:srgbClr val="000000"/>
                  </a:solidFill>
                  <a:latin typeface="Open Sans"/>
                </a:rPr>
                <a:t>WMB</a:t>
              </a:r>
            </a:p>
          </p:txBody>
        </p:sp>
        <p:pic>
          <p:nvPicPr>
            <p:cNvPr id="149" name="Picture 149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818938" cy="4266650"/>
            </a:xfrm>
            <a:prstGeom prst="rect">
              <a:avLst/>
            </a:prstGeom>
          </p:spPr>
        </p:pic>
        <p:pic>
          <p:nvPicPr>
            <p:cNvPr id="150" name="Picture 150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rcRect/>
            <a:stretch>
              <a:fillRect/>
            </a:stretch>
          </p:blipFill>
          <p:spPr>
            <a:xfrm>
              <a:off x="294238" y="275392"/>
              <a:ext cx="495420" cy="495420"/>
            </a:xfrm>
            <a:prstGeom prst="rect">
              <a:avLst/>
            </a:prstGeom>
          </p:spPr>
        </p:pic>
        <p:pic>
          <p:nvPicPr>
            <p:cNvPr id="151" name="Picture 151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rcRect/>
            <a:stretch>
              <a:fillRect/>
            </a:stretch>
          </p:blipFill>
          <p:spPr>
            <a:xfrm>
              <a:off x="294238" y="859692"/>
              <a:ext cx="495420" cy="495420"/>
            </a:xfrm>
            <a:prstGeom prst="rect">
              <a:avLst/>
            </a:prstGeom>
          </p:spPr>
        </p:pic>
        <p:pic>
          <p:nvPicPr>
            <p:cNvPr id="152" name="Picture 152"/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rcRect/>
            <a:stretch>
              <a:fillRect/>
            </a:stretch>
          </p:blipFill>
          <p:spPr>
            <a:xfrm>
              <a:off x="294238" y="1443992"/>
              <a:ext cx="495420" cy="495420"/>
            </a:xfrm>
            <a:prstGeom prst="rect">
              <a:avLst/>
            </a:prstGeom>
          </p:spPr>
        </p:pic>
        <p:pic>
          <p:nvPicPr>
            <p:cNvPr id="153" name="Picture 153"/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rcRect/>
            <a:stretch>
              <a:fillRect/>
            </a:stretch>
          </p:blipFill>
          <p:spPr>
            <a:xfrm>
              <a:off x="294238" y="2028292"/>
              <a:ext cx="495420" cy="495420"/>
            </a:xfrm>
            <a:prstGeom prst="rect">
              <a:avLst/>
            </a:prstGeom>
          </p:spPr>
        </p:pic>
        <p:pic>
          <p:nvPicPr>
            <p:cNvPr id="154" name="Picture 154"/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rcRect/>
            <a:stretch>
              <a:fillRect/>
            </a:stretch>
          </p:blipFill>
          <p:spPr>
            <a:xfrm>
              <a:off x="294238" y="2612592"/>
              <a:ext cx="495420" cy="495420"/>
            </a:xfrm>
            <a:prstGeom prst="rect">
              <a:avLst/>
            </a:prstGeom>
          </p:spPr>
        </p:pic>
        <p:pic>
          <p:nvPicPr>
            <p:cNvPr id="155" name="Picture 155"/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rcRect/>
            <a:stretch>
              <a:fillRect/>
            </a:stretch>
          </p:blipFill>
          <p:spPr>
            <a:xfrm>
              <a:off x="294238" y="3143510"/>
              <a:ext cx="495420" cy="495420"/>
            </a:xfrm>
            <a:prstGeom prst="rect">
              <a:avLst/>
            </a:prstGeom>
          </p:spPr>
        </p:pic>
        <p:pic>
          <p:nvPicPr>
            <p:cNvPr id="156" name="Picture 156"/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rcRect/>
            <a:stretch>
              <a:fillRect/>
            </a:stretch>
          </p:blipFill>
          <p:spPr>
            <a:xfrm>
              <a:off x="3308481" y="275392"/>
              <a:ext cx="495420" cy="495420"/>
            </a:xfrm>
            <a:prstGeom prst="rect">
              <a:avLst/>
            </a:prstGeom>
          </p:spPr>
        </p:pic>
        <p:pic>
          <p:nvPicPr>
            <p:cNvPr id="157" name="Picture 157"/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rcRect/>
            <a:stretch>
              <a:fillRect/>
            </a:stretch>
          </p:blipFill>
          <p:spPr>
            <a:xfrm>
              <a:off x="3308481" y="859692"/>
              <a:ext cx="495420" cy="495420"/>
            </a:xfrm>
            <a:prstGeom prst="rect">
              <a:avLst/>
            </a:prstGeom>
          </p:spPr>
        </p:pic>
        <p:pic>
          <p:nvPicPr>
            <p:cNvPr id="158" name="Picture 158"/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rcRect/>
            <a:stretch>
              <a:fillRect/>
            </a:stretch>
          </p:blipFill>
          <p:spPr>
            <a:xfrm>
              <a:off x="3308481" y="1443992"/>
              <a:ext cx="495420" cy="495420"/>
            </a:xfrm>
            <a:prstGeom prst="rect">
              <a:avLst/>
            </a:prstGeom>
          </p:spPr>
        </p:pic>
        <p:pic>
          <p:nvPicPr>
            <p:cNvPr id="159" name="Picture 159"/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rcRect/>
            <a:stretch>
              <a:fillRect/>
            </a:stretch>
          </p:blipFill>
          <p:spPr>
            <a:xfrm>
              <a:off x="3308481" y="2028292"/>
              <a:ext cx="495420" cy="495420"/>
            </a:xfrm>
            <a:prstGeom prst="rect">
              <a:avLst/>
            </a:prstGeom>
          </p:spPr>
        </p:pic>
        <p:pic>
          <p:nvPicPr>
            <p:cNvPr id="160" name="Picture 160"/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rcRect/>
            <a:stretch>
              <a:fillRect/>
            </a:stretch>
          </p:blipFill>
          <p:spPr>
            <a:xfrm>
              <a:off x="3308481" y="2612592"/>
              <a:ext cx="495420" cy="495420"/>
            </a:xfrm>
            <a:prstGeom prst="rect">
              <a:avLst/>
            </a:prstGeom>
          </p:spPr>
        </p:pic>
        <p:sp>
          <p:nvSpPr>
            <p:cNvPr id="161" name="TextBox 161"/>
            <p:cNvSpPr txBox="1"/>
            <p:nvPr/>
          </p:nvSpPr>
          <p:spPr>
            <a:xfrm>
              <a:off x="3875746" y="2641216"/>
              <a:ext cx="3834792" cy="335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Open Sans"/>
                </a:rPr>
                <a:t>Retail Banking Support</a:t>
              </a:r>
            </a:p>
          </p:txBody>
        </p:sp>
        <p:pic>
          <p:nvPicPr>
            <p:cNvPr id="162" name="Picture 162"/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rcRect/>
            <a:stretch>
              <a:fillRect/>
            </a:stretch>
          </p:blipFill>
          <p:spPr>
            <a:xfrm>
              <a:off x="3308481" y="3196892"/>
              <a:ext cx="495420" cy="495420"/>
            </a:xfrm>
            <a:prstGeom prst="rect">
              <a:avLst/>
            </a:prstGeom>
          </p:spPr>
        </p:pic>
        <p:pic>
          <p:nvPicPr>
            <p:cNvPr id="163" name="Picture 163"/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rcRect/>
            <a:stretch>
              <a:fillRect/>
            </a:stretch>
          </p:blipFill>
          <p:spPr>
            <a:xfrm>
              <a:off x="6817846" y="275392"/>
              <a:ext cx="495420" cy="495420"/>
            </a:xfrm>
            <a:prstGeom prst="rect">
              <a:avLst/>
            </a:prstGeom>
          </p:spPr>
        </p:pic>
        <p:pic>
          <p:nvPicPr>
            <p:cNvPr id="164" name="Picture 164"/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rcRect/>
            <a:stretch>
              <a:fillRect/>
            </a:stretch>
          </p:blipFill>
          <p:spPr>
            <a:xfrm>
              <a:off x="6817846" y="817301"/>
              <a:ext cx="495420" cy="495420"/>
            </a:xfrm>
            <a:prstGeom prst="rect">
              <a:avLst/>
            </a:prstGeom>
          </p:spPr>
        </p:pic>
        <p:pic>
          <p:nvPicPr>
            <p:cNvPr id="165" name="Picture 165"/>
            <p:cNvPicPr>
              <a:picLocks noChangeAspect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rcRect/>
            <a:stretch>
              <a:fillRect/>
            </a:stretch>
          </p:blipFill>
          <p:spPr>
            <a:xfrm>
              <a:off x="6821453" y="1404574"/>
              <a:ext cx="495420" cy="495420"/>
            </a:xfrm>
            <a:prstGeom prst="rect">
              <a:avLst/>
            </a:prstGeom>
          </p:spPr>
        </p:pic>
        <p:pic>
          <p:nvPicPr>
            <p:cNvPr id="166" name="Picture 166"/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rcRect/>
            <a:stretch>
              <a:fillRect/>
            </a:stretch>
          </p:blipFill>
          <p:spPr>
            <a:xfrm>
              <a:off x="6821453" y="1988874"/>
              <a:ext cx="495420" cy="495420"/>
            </a:xfrm>
            <a:prstGeom prst="rect">
              <a:avLst/>
            </a:prstGeom>
          </p:spPr>
        </p:pic>
        <p:pic>
          <p:nvPicPr>
            <p:cNvPr id="167" name="Picture 167"/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rcRect/>
            <a:stretch>
              <a:fillRect/>
            </a:stretch>
          </p:blipFill>
          <p:spPr>
            <a:xfrm>
              <a:off x="6821453" y="2573174"/>
              <a:ext cx="495420" cy="495420"/>
            </a:xfrm>
            <a:prstGeom prst="rect">
              <a:avLst/>
            </a:prstGeom>
          </p:spPr>
        </p:pic>
        <p:pic>
          <p:nvPicPr>
            <p:cNvPr id="168" name="Picture 168"/>
            <p:cNvPicPr>
              <a:picLocks noChangeAspect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rcRect/>
            <a:stretch>
              <a:fillRect/>
            </a:stretch>
          </p:blipFill>
          <p:spPr>
            <a:xfrm>
              <a:off x="6821453" y="3157474"/>
              <a:ext cx="495420" cy="495420"/>
            </a:xfrm>
            <a:prstGeom prst="rect">
              <a:avLst/>
            </a:prstGeom>
          </p:spPr>
        </p:pic>
        <p:sp>
          <p:nvSpPr>
            <p:cNvPr id="169" name="TextBox 169"/>
            <p:cNvSpPr txBox="1"/>
            <p:nvPr/>
          </p:nvSpPr>
          <p:spPr>
            <a:xfrm>
              <a:off x="971198" y="277348"/>
              <a:ext cx="889484" cy="359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93"/>
                </a:lnSpc>
              </a:pPr>
              <a:r>
                <a:rPr lang="en-US" sz="1067">
                  <a:solidFill>
                    <a:srgbClr val="000000"/>
                  </a:solidFill>
                  <a:latin typeface="Open Sans"/>
                </a:rPr>
                <a:t>AML</a:t>
              </a:r>
            </a:p>
          </p:txBody>
        </p:sp>
        <p:sp>
          <p:nvSpPr>
            <p:cNvPr id="170" name="TextBox 170"/>
            <p:cNvSpPr txBox="1"/>
            <p:nvPr/>
          </p:nvSpPr>
          <p:spPr>
            <a:xfrm>
              <a:off x="902778" y="888318"/>
              <a:ext cx="2182654" cy="335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Open Sans"/>
                </a:rPr>
                <a:t>Cor Comm &amp; Daya</a:t>
              </a:r>
            </a:p>
          </p:txBody>
        </p:sp>
        <p:sp>
          <p:nvSpPr>
            <p:cNvPr id="171" name="TextBox 171"/>
            <p:cNvSpPr txBox="1"/>
            <p:nvPr/>
          </p:nvSpPr>
          <p:spPr>
            <a:xfrm>
              <a:off x="882140" y="1472618"/>
              <a:ext cx="2223930" cy="335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Open Sans"/>
                </a:rPr>
                <a:t>Corporate Banking</a:t>
              </a:r>
            </a:p>
          </p:txBody>
        </p:sp>
        <p:sp>
          <p:nvSpPr>
            <p:cNvPr id="172" name="TextBox 172"/>
            <p:cNvSpPr txBox="1"/>
            <p:nvPr/>
          </p:nvSpPr>
          <p:spPr>
            <a:xfrm>
              <a:off x="882140" y="2056918"/>
              <a:ext cx="1838008" cy="335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Open Sans"/>
                </a:rPr>
                <a:t>Corsec &amp; Board</a:t>
              </a:r>
            </a:p>
          </p:txBody>
        </p:sp>
        <p:sp>
          <p:nvSpPr>
            <p:cNvPr id="173" name="TextBox 173"/>
            <p:cNvSpPr txBox="1"/>
            <p:nvPr/>
          </p:nvSpPr>
          <p:spPr>
            <a:xfrm>
              <a:off x="861502" y="2641116"/>
              <a:ext cx="1768476" cy="335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Open Sans"/>
                </a:rPr>
                <a:t>Digital Banking</a:t>
              </a:r>
            </a:p>
          </p:txBody>
        </p:sp>
        <p:sp>
          <p:nvSpPr>
            <p:cNvPr id="174" name="TextBox 174"/>
            <p:cNvSpPr txBox="1"/>
            <p:nvPr/>
          </p:nvSpPr>
          <p:spPr>
            <a:xfrm>
              <a:off x="861502" y="3171550"/>
              <a:ext cx="1623224" cy="335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Open Sans"/>
                </a:rPr>
                <a:t>Finance</a:t>
              </a:r>
            </a:p>
          </p:txBody>
        </p:sp>
        <p:sp>
          <p:nvSpPr>
            <p:cNvPr id="175" name="TextBox 175"/>
            <p:cNvSpPr txBox="1"/>
            <p:nvPr/>
          </p:nvSpPr>
          <p:spPr>
            <a:xfrm>
              <a:off x="3896384" y="304018"/>
              <a:ext cx="2039938" cy="335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Open Sans"/>
                </a:rPr>
                <a:t>Human Resource</a:t>
              </a:r>
            </a:p>
          </p:txBody>
        </p:sp>
        <p:sp>
          <p:nvSpPr>
            <p:cNvPr id="176" name="TextBox 176"/>
            <p:cNvSpPr txBox="1"/>
            <p:nvPr/>
          </p:nvSpPr>
          <p:spPr>
            <a:xfrm>
              <a:off x="3745346" y="910804"/>
              <a:ext cx="2060576" cy="359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93"/>
                </a:lnSpc>
              </a:pPr>
              <a:r>
                <a:rPr lang="en-US" sz="1067">
                  <a:solidFill>
                    <a:srgbClr val="000000"/>
                  </a:solidFill>
                  <a:latin typeface="Open Sans"/>
                </a:rPr>
                <a:t>Internal Audit</a:t>
              </a:r>
            </a:p>
          </p:txBody>
        </p:sp>
        <p:sp>
          <p:nvSpPr>
            <p:cNvPr id="177" name="TextBox 177"/>
            <p:cNvSpPr txBox="1"/>
            <p:nvPr/>
          </p:nvSpPr>
          <p:spPr>
            <a:xfrm>
              <a:off x="3938772" y="1472618"/>
              <a:ext cx="572964" cy="335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Open Sans"/>
                </a:rPr>
                <a:t>IT</a:t>
              </a:r>
            </a:p>
          </p:txBody>
        </p:sp>
        <p:sp>
          <p:nvSpPr>
            <p:cNvPr id="178" name="TextBox 178"/>
            <p:cNvSpPr txBox="1"/>
            <p:nvPr/>
          </p:nvSpPr>
          <p:spPr>
            <a:xfrm>
              <a:off x="3875746" y="2056918"/>
              <a:ext cx="1204278" cy="335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Open Sans"/>
                </a:rPr>
                <a:t>Operation</a:t>
              </a:r>
            </a:p>
          </p:txBody>
        </p:sp>
        <p:sp>
          <p:nvSpPr>
            <p:cNvPr id="179" name="TextBox 179"/>
            <p:cNvSpPr txBox="1"/>
            <p:nvPr/>
          </p:nvSpPr>
          <p:spPr>
            <a:xfrm>
              <a:off x="3875746" y="3238118"/>
              <a:ext cx="2782730" cy="3354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Open Sans"/>
                </a:rPr>
                <a:t>Retail Lending Business</a:t>
              </a:r>
            </a:p>
          </p:txBody>
        </p:sp>
        <p:sp>
          <p:nvSpPr>
            <p:cNvPr id="180" name="TextBox 180"/>
            <p:cNvSpPr txBox="1"/>
            <p:nvPr/>
          </p:nvSpPr>
          <p:spPr>
            <a:xfrm>
              <a:off x="7405754" y="3186101"/>
              <a:ext cx="2094864" cy="3407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1000" dirty="0">
                  <a:solidFill>
                    <a:srgbClr val="000000"/>
                  </a:solidFill>
                  <a:latin typeface="Open Sans"/>
                </a:rPr>
                <a:t>Support Bank KPI</a:t>
              </a:r>
            </a:p>
          </p:txBody>
        </p:sp>
      </p:grpSp>
      <p:grpSp>
        <p:nvGrpSpPr>
          <p:cNvPr id="181" name="Group 181"/>
          <p:cNvGrpSpPr/>
          <p:nvPr/>
        </p:nvGrpSpPr>
        <p:grpSpPr>
          <a:xfrm>
            <a:off x="2533086" y="2694254"/>
            <a:ext cx="286481" cy="256636"/>
            <a:chOff x="0" y="0"/>
            <a:chExt cx="572963" cy="513272"/>
          </a:xfrm>
        </p:grpSpPr>
        <p:pic>
          <p:nvPicPr>
            <p:cNvPr id="182" name="Picture 182"/>
            <p:cNvPicPr>
              <a:picLocks noChangeAspect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183" name="TextBox 183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41</a:t>
              </a:r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2807150" y="2744408"/>
            <a:ext cx="286481" cy="256636"/>
            <a:chOff x="0" y="0"/>
            <a:chExt cx="572963" cy="513272"/>
          </a:xfrm>
        </p:grpSpPr>
        <p:pic>
          <p:nvPicPr>
            <p:cNvPr id="185" name="Picture 185"/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186" name="TextBox 186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42</a:t>
              </a:r>
            </a:p>
          </p:txBody>
        </p:sp>
      </p:grpSp>
      <p:grpSp>
        <p:nvGrpSpPr>
          <p:cNvPr id="187" name="Group 187"/>
          <p:cNvGrpSpPr/>
          <p:nvPr/>
        </p:nvGrpSpPr>
        <p:grpSpPr>
          <a:xfrm>
            <a:off x="3101138" y="2743707"/>
            <a:ext cx="286481" cy="256636"/>
            <a:chOff x="0" y="0"/>
            <a:chExt cx="572963" cy="513272"/>
          </a:xfrm>
        </p:grpSpPr>
        <p:pic>
          <p:nvPicPr>
            <p:cNvPr id="188" name="Picture 188"/>
            <p:cNvPicPr>
              <a:picLocks noChangeAspect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189" name="TextBox 189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43</a:t>
              </a:r>
            </a:p>
          </p:txBody>
        </p:sp>
      </p:grpSp>
      <p:grpSp>
        <p:nvGrpSpPr>
          <p:cNvPr id="190" name="Group 190"/>
          <p:cNvGrpSpPr/>
          <p:nvPr/>
        </p:nvGrpSpPr>
        <p:grpSpPr>
          <a:xfrm>
            <a:off x="3114891" y="5777207"/>
            <a:ext cx="286481" cy="256636"/>
            <a:chOff x="0" y="0"/>
            <a:chExt cx="572963" cy="513272"/>
          </a:xfrm>
        </p:grpSpPr>
        <p:pic>
          <p:nvPicPr>
            <p:cNvPr id="191" name="Picture 191"/>
            <p:cNvPicPr>
              <a:picLocks noChangeAspect="1"/>
            </p:cNvPicPr>
            <p:nvPr/>
          </p:nvPicPr>
          <p:blipFill>
            <a:blip r:embed="rId7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192" name="TextBox 192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46</a:t>
              </a:r>
            </a:p>
          </p:txBody>
        </p:sp>
      </p:grpSp>
      <p:grpSp>
        <p:nvGrpSpPr>
          <p:cNvPr id="193" name="Group 193"/>
          <p:cNvGrpSpPr/>
          <p:nvPr/>
        </p:nvGrpSpPr>
        <p:grpSpPr>
          <a:xfrm>
            <a:off x="2513162" y="2958836"/>
            <a:ext cx="286481" cy="256636"/>
            <a:chOff x="0" y="0"/>
            <a:chExt cx="572963" cy="513272"/>
          </a:xfrm>
        </p:grpSpPr>
        <p:pic>
          <p:nvPicPr>
            <p:cNvPr id="194" name="Picture 194"/>
            <p:cNvPicPr>
              <a:picLocks noChangeAspect="1"/>
            </p:cNvPicPr>
            <p:nvPr/>
          </p:nvPicPr>
          <p:blipFill>
            <a:blip r:embed="rId7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195" name="TextBox 195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47</a:t>
              </a:r>
            </a:p>
          </p:txBody>
        </p:sp>
      </p:grpSp>
      <p:grpSp>
        <p:nvGrpSpPr>
          <p:cNvPr id="196" name="Group 196"/>
          <p:cNvGrpSpPr/>
          <p:nvPr/>
        </p:nvGrpSpPr>
        <p:grpSpPr>
          <a:xfrm>
            <a:off x="2552726" y="5207081"/>
            <a:ext cx="286481" cy="286481"/>
            <a:chOff x="0" y="0"/>
            <a:chExt cx="572963" cy="572963"/>
          </a:xfrm>
        </p:grpSpPr>
        <p:pic>
          <p:nvPicPr>
            <p:cNvPr id="197" name="Picture 197"/>
            <p:cNvPicPr>
              <a:picLocks noChangeAspect="1"/>
            </p:cNvPicPr>
            <p:nvPr/>
          </p:nvPicPr>
          <p:blipFill>
            <a:blip r:embed="rId8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198" name="TextBox 198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144</a:t>
              </a:r>
            </a:p>
          </p:txBody>
        </p:sp>
      </p:grpSp>
      <p:grpSp>
        <p:nvGrpSpPr>
          <p:cNvPr id="199" name="Group 199"/>
          <p:cNvGrpSpPr/>
          <p:nvPr/>
        </p:nvGrpSpPr>
        <p:grpSpPr>
          <a:xfrm>
            <a:off x="5633990" y="4676136"/>
            <a:ext cx="286481" cy="286481"/>
            <a:chOff x="0" y="0"/>
            <a:chExt cx="572963" cy="572963"/>
          </a:xfrm>
        </p:grpSpPr>
        <p:pic>
          <p:nvPicPr>
            <p:cNvPr id="200" name="Picture 20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201" name="TextBox 201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145</a:t>
              </a:r>
            </a:p>
          </p:txBody>
        </p:sp>
      </p:grpSp>
      <p:grpSp>
        <p:nvGrpSpPr>
          <p:cNvPr id="202" name="Group 202"/>
          <p:cNvGrpSpPr/>
          <p:nvPr/>
        </p:nvGrpSpPr>
        <p:grpSpPr>
          <a:xfrm>
            <a:off x="2852885" y="5110766"/>
            <a:ext cx="286481" cy="286481"/>
            <a:chOff x="0" y="0"/>
            <a:chExt cx="572963" cy="572963"/>
          </a:xfrm>
        </p:grpSpPr>
        <p:pic>
          <p:nvPicPr>
            <p:cNvPr id="203" name="Picture 203"/>
            <p:cNvPicPr>
              <a:picLocks noChangeAspect="1"/>
            </p:cNvPicPr>
            <p:nvPr/>
          </p:nvPicPr>
          <p:blipFill>
            <a:blip r:embed="rId8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204" name="TextBox 204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146</a:t>
              </a:r>
            </a:p>
          </p:txBody>
        </p:sp>
      </p:grpSp>
      <p:grpSp>
        <p:nvGrpSpPr>
          <p:cNvPr id="205" name="Group 205"/>
          <p:cNvGrpSpPr/>
          <p:nvPr/>
        </p:nvGrpSpPr>
        <p:grpSpPr>
          <a:xfrm>
            <a:off x="10019648" y="3893522"/>
            <a:ext cx="286481" cy="286481"/>
            <a:chOff x="0" y="0"/>
            <a:chExt cx="572963" cy="572963"/>
          </a:xfrm>
        </p:grpSpPr>
        <p:pic>
          <p:nvPicPr>
            <p:cNvPr id="206" name="Picture 20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207" name="TextBox 207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148</a:t>
              </a:r>
            </a:p>
          </p:txBody>
        </p:sp>
      </p:grpSp>
      <p:grpSp>
        <p:nvGrpSpPr>
          <p:cNvPr id="208" name="Group 208"/>
          <p:cNvGrpSpPr/>
          <p:nvPr/>
        </p:nvGrpSpPr>
        <p:grpSpPr>
          <a:xfrm>
            <a:off x="5041086" y="2801552"/>
            <a:ext cx="286481" cy="256636"/>
            <a:chOff x="0" y="0"/>
            <a:chExt cx="572963" cy="513272"/>
          </a:xfrm>
        </p:grpSpPr>
        <p:pic>
          <p:nvPicPr>
            <p:cNvPr id="209" name="Picture 20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10" name="TextBox 210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55</a:t>
              </a:r>
            </a:p>
          </p:txBody>
        </p:sp>
      </p:grpSp>
      <p:grpSp>
        <p:nvGrpSpPr>
          <p:cNvPr id="211" name="Group 211"/>
          <p:cNvGrpSpPr/>
          <p:nvPr/>
        </p:nvGrpSpPr>
        <p:grpSpPr>
          <a:xfrm>
            <a:off x="5320486" y="2801552"/>
            <a:ext cx="286481" cy="256636"/>
            <a:chOff x="0" y="0"/>
            <a:chExt cx="572963" cy="513272"/>
          </a:xfrm>
        </p:grpSpPr>
        <p:pic>
          <p:nvPicPr>
            <p:cNvPr id="212" name="Picture 212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13" name="TextBox 213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56</a:t>
              </a:r>
            </a:p>
          </p:txBody>
        </p:sp>
      </p:grpSp>
      <p:grpSp>
        <p:nvGrpSpPr>
          <p:cNvPr id="214" name="Group 214"/>
          <p:cNvGrpSpPr/>
          <p:nvPr/>
        </p:nvGrpSpPr>
        <p:grpSpPr>
          <a:xfrm>
            <a:off x="5595258" y="2808648"/>
            <a:ext cx="286481" cy="256636"/>
            <a:chOff x="0" y="0"/>
            <a:chExt cx="572963" cy="513272"/>
          </a:xfrm>
        </p:grpSpPr>
        <p:pic>
          <p:nvPicPr>
            <p:cNvPr id="215" name="Picture 21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16" name="TextBox 216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58</a:t>
              </a:r>
            </a:p>
          </p:txBody>
        </p:sp>
      </p:grpSp>
      <p:grpSp>
        <p:nvGrpSpPr>
          <p:cNvPr id="217" name="Group 217"/>
          <p:cNvGrpSpPr/>
          <p:nvPr/>
        </p:nvGrpSpPr>
        <p:grpSpPr>
          <a:xfrm>
            <a:off x="3395414" y="5652479"/>
            <a:ext cx="286481" cy="256636"/>
            <a:chOff x="0" y="0"/>
            <a:chExt cx="572963" cy="513272"/>
          </a:xfrm>
        </p:grpSpPr>
        <p:pic>
          <p:nvPicPr>
            <p:cNvPr id="218" name="Picture 21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19" name="TextBox 219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60</a:t>
              </a:r>
            </a:p>
          </p:txBody>
        </p:sp>
      </p:grpSp>
      <p:grpSp>
        <p:nvGrpSpPr>
          <p:cNvPr id="220" name="Group 220"/>
          <p:cNvGrpSpPr/>
          <p:nvPr/>
        </p:nvGrpSpPr>
        <p:grpSpPr>
          <a:xfrm>
            <a:off x="2533086" y="3467829"/>
            <a:ext cx="286481" cy="256636"/>
            <a:chOff x="0" y="0"/>
            <a:chExt cx="572963" cy="513272"/>
          </a:xfrm>
        </p:grpSpPr>
        <p:pic>
          <p:nvPicPr>
            <p:cNvPr id="221" name="Picture 22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22" name="TextBox 222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62</a:t>
              </a:r>
            </a:p>
          </p:txBody>
        </p:sp>
      </p:grpSp>
      <p:grpSp>
        <p:nvGrpSpPr>
          <p:cNvPr id="223" name="Group 223"/>
          <p:cNvGrpSpPr/>
          <p:nvPr/>
        </p:nvGrpSpPr>
        <p:grpSpPr>
          <a:xfrm>
            <a:off x="6503409" y="2872726"/>
            <a:ext cx="286481" cy="256636"/>
            <a:chOff x="0" y="0"/>
            <a:chExt cx="572963" cy="513272"/>
          </a:xfrm>
        </p:grpSpPr>
        <p:pic>
          <p:nvPicPr>
            <p:cNvPr id="224" name="Picture 22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25" name="TextBox 225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63</a:t>
              </a:r>
            </a:p>
          </p:txBody>
        </p:sp>
      </p:grpSp>
      <p:grpSp>
        <p:nvGrpSpPr>
          <p:cNvPr id="226" name="Group 226"/>
          <p:cNvGrpSpPr/>
          <p:nvPr/>
        </p:nvGrpSpPr>
        <p:grpSpPr>
          <a:xfrm>
            <a:off x="2804351" y="3358144"/>
            <a:ext cx="286481" cy="256636"/>
            <a:chOff x="0" y="0"/>
            <a:chExt cx="572963" cy="513272"/>
          </a:xfrm>
        </p:grpSpPr>
        <p:pic>
          <p:nvPicPr>
            <p:cNvPr id="227" name="Picture 22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28" name="TextBox 228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64</a:t>
              </a:r>
            </a:p>
          </p:txBody>
        </p:sp>
      </p:grpSp>
      <p:grpSp>
        <p:nvGrpSpPr>
          <p:cNvPr id="229" name="Group 229"/>
          <p:cNvGrpSpPr/>
          <p:nvPr/>
        </p:nvGrpSpPr>
        <p:grpSpPr>
          <a:xfrm>
            <a:off x="5865894" y="2805100"/>
            <a:ext cx="286481" cy="256636"/>
            <a:chOff x="0" y="0"/>
            <a:chExt cx="572963" cy="513272"/>
          </a:xfrm>
        </p:grpSpPr>
        <p:pic>
          <p:nvPicPr>
            <p:cNvPr id="230" name="Picture 230"/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31" name="TextBox 231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65</a:t>
              </a:r>
            </a:p>
          </p:txBody>
        </p:sp>
      </p:grpSp>
      <p:grpSp>
        <p:nvGrpSpPr>
          <p:cNvPr id="232" name="Group 232"/>
          <p:cNvGrpSpPr/>
          <p:nvPr/>
        </p:nvGrpSpPr>
        <p:grpSpPr>
          <a:xfrm>
            <a:off x="6146528" y="2805100"/>
            <a:ext cx="286481" cy="256636"/>
            <a:chOff x="0" y="0"/>
            <a:chExt cx="572963" cy="513272"/>
          </a:xfrm>
        </p:grpSpPr>
        <p:pic>
          <p:nvPicPr>
            <p:cNvPr id="233" name="Picture 233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34" name="TextBox 234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66</a:t>
              </a:r>
            </a:p>
          </p:txBody>
        </p:sp>
      </p:grpSp>
      <p:grpSp>
        <p:nvGrpSpPr>
          <p:cNvPr id="235" name="Group 235"/>
          <p:cNvGrpSpPr/>
          <p:nvPr/>
        </p:nvGrpSpPr>
        <p:grpSpPr>
          <a:xfrm>
            <a:off x="6770840" y="2879821"/>
            <a:ext cx="286481" cy="256636"/>
            <a:chOff x="0" y="0"/>
            <a:chExt cx="572963" cy="513272"/>
          </a:xfrm>
        </p:grpSpPr>
        <p:pic>
          <p:nvPicPr>
            <p:cNvPr id="236" name="Picture 23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37" name="TextBox 237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67</a:t>
              </a:r>
            </a:p>
          </p:txBody>
        </p:sp>
      </p:grpSp>
      <p:grpSp>
        <p:nvGrpSpPr>
          <p:cNvPr id="238" name="Group 238"/>
          <p:cNvGrpSpPr/>
          <p:nvPr/>
        </p:nvGrpSpPr>
        <p:grpSpPr>
          <a:xfrm>
            <a:off x="10002397" y="4555925"/>
            <a:ext cx="286481" cy="256636"/>
            <a:chOff x="0" y="0"/>
            <a:chExt cx="572963" cy="513272"/>
          </a:xfrm>
        </p:grpSpPr>
        <p:pic>
          <p:nvPicPr>
            <p:cNvPr id="239" name="Picture 23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40" name="TextBox 240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68</a:t>
              </a:r>
            </a:p>
          </p:txBody>
        </p:sp>
      </p:grpSp>
      <p:grpSp>
        <p:nvGrpSpPr>
          <p:cNvPr id="241" name="Group 241"/>
          <p:cNvGrpSpPr/>
          <p:nvPr/>
        </p:nvGrpSpPr>
        <p:grpSpPr>
          <a:xfrm>
            <a:off x="10278997" y="4559018"/>
            <a:ext cx="286481" cy="256636"/>
            <a:chOff x="0" y="0"/>
            <a:chExt cx="572963" cy="513272"/>
          </a:xfrm>
        </p:grpSpPr>
        <p:pic>
          <p:nvPicPr>
            <p:cNvPr id="242" name="Picture 242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43" name="TextBox 243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69</a:t>
              </a:r>
            </a:p>
          </p:txBody>
        </p:sp>
      </p:grpSp>
      <p:grpSp>
        <p:nvGrpSpPr>
          <p:cNvPr id="244" name="Group 244"/>
          <p:cNvGrpSpPr/>
          <p:nvPr/>
        </p:nvGrpSpPr>
        <p:grpSpPr>
          <a:xfrm>
            <a:off x="10567315" y="4570529"/>
            <a:ext cx="286481" cy="256636"/>
            <a:chOff x="0" y="0"/>
            <a:chExt cx="572963" cy="513272"/>
          </a:xfrm>
        </p:grpSpPr>
        <p:pic>
          <p:nvPicPr>
            <p:cNvPr id="245" name="Picture 24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46" name="TextBox 246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70</a:t>
              </a:r>
            </a:p>
          </p:txBody>
        </p:sp>
      </p:grpSp>
      <p:grpSp>
        <p:nvGrpSpPr>
          <p:cNvPr id="247" name="Group 247"/>
          <p:cNvGrpSpPr/>
          <p:nvPr/>
        </p:nvGrpSpPr>
        <p:grpSpPr>
          <a:xfrm>
            <a:off x="10829493" y="4576753"/>
            <a:ext cx="286481" cy="256636"/>
            <a:chOff x="0" y="0"/>
            <a:chExt cx="572963" cy="513272"/>
          </a:xfrm>
        </p:grpSpPr>
        <p:pic>
          <p:nvPicPr>
            <p:cNvPr id="248" name="Picture 24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49" name="TextBox 249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71</a:t>
              </a:r>
            </a:p>
          </p:txBody>
        </p:sp>
      </p:grpSp>
      <p:grpSp>
        <p:nvGrpSpPr>
          <p:cNvPr id="250" name="Group 250"/>
          <p:cNvGrpSpPr/>
          <p:nvPr/>
        </p:nvGrpSpPr>
        <p:grpSpPr>
          <a:xfrm>
            <a:off x="11122174" y="4581328"/>
            <a:ext cx="286481" cy="256636"/>
            <a:chOff x="0" y="0"/>
            <a:chExt cx="572963" cy="513272"/>
          </a:xfrm>
        </p:grpSpPr>
        <p:pic>
          <p:nvPicPr>
            <p:cNvPr id="251" name="Picture 25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52" name="TextBox 252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72</a:t>
              </a:r>
            </a:p>
          </p:txBody>
        </p:sp>
      </p:grpSp>
      <p:grpSp>
        <p:nvGrpSpPr>
          <p:cNvPr id="253" name="Group 253"/>
          <p:cNvGrpSpPr/>
          <p:nvPr/>
        </p:nvGrpSpPr>
        <p:grpSpPr>
          <a:xfrm>
            <a:off x="11415005" y="4575441"/>
            <a:ext cx="286481" cy="256636"/>
            <a:chOff x="0" y="0"/>
            <a:chExt cx="572963" cy="513272"/>
          </a:xfrm>
        </p:grpSpPr>
        <p:pic>
          <p:nvPicPr>
            <p:cNvPr id="254" name="Picture 25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55" name="TextBox 255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73</a:t>
              </a:r>
            </a:p>
          </p:txBody>
        </p:sp>
      </p:grpSp>
      <p:grpSp>
        <p:nvGrpSpPr>
          <p:cNvPr id="256" name="Group 256"/>
          <p:cNvGrpSpPr/>
          <p:nvPr/>
        </p:nvGrpSpPr>
        <p:grpSpPr>
          <a:xfrm>
            <a:off x="10012456" y="4825592"/>
            <a:ext cx="286481" cy="256636"/>
            <a:chOff x="0" y="0"/>
            <a:chExt cx="572963" cy="513272"/>
          </a:xfrm>
        </p:grpSpPr>
        <p:pic>
          <p:nvPicPr>
            <p:cNvPr id="257" name="Picture 25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58" name="TextBox 258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74</a:t>
              </a:r>
            </a:p>
          </p:txBody>
        </p:sp>
      </p:grpSp>
      <p:grpSp>
        <p:nvGrpSpPr>
          <p:cNvPr id="259" name="Group 259"/>
          <p:cNvGrpSpPr/>
          <p:nvPr/>
        </p:nvGrpSpPr>
        <p:grpSpPr>
          <a:xfrm>
            <a:off x="10269773" y="1455920"/>
            <a:ext cx="286481" cy="256636"/>
            <a:chOff x="0" y="0"/>
            <a:chExt cx="572963" cy="513272"/>
          </a:xfrm>
        </p:grpSpPr>
        <p:pic>
          <p:nvPicPr>
            <p:cNvPr id="260" name="Picture 260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61" name="TextBox 261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75</a:t>
              </a:r>
            </a:p>
          </p:txBody>
        </p:sp>
      </p:grpSp>
      <p:grpSp>
        <p:nvGrpSpPr>
          <p:cNvPr id="262" name="Group 262"/>
          <p:cNvGrpSpPr/>
          <p:nvPr/>
        </p:nvGrpSpPr>
        <p:grpSpPr>
          <a:xfrm>
            <a:off x="7353403" y="2603431"/>
            <a:ext cx="286481" cy="256636"/>
            <a:chOff x="0" y="0"/>
            <a:chExt cx="572963" cy="513272"/>
          </a:xfrm>
        </p:grpSpPr>
        <p:pic>
          <p:nvPicPr>
            <p:cNvPr id="263" name="Picture 263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64" name="TextBox 264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76</a:t>
              </a:r>
            </a:p>
          </p:txBody>
        </p:sp>
      </p:grpSp>
      <p:grpSp>
        <p:nvGrpSpPr>
          <p:cNvPr id="265" name="Group 265"/>
          <p:cNvGrpSpPr/>
          <p:nvPr/>
        </p:nvGrpSpPr>
        <p:grpSpPr>
          <a:xfrm>
            <a:off x="5041086" y="3053221"/>
            <a:ext cx="286481" cy="256636"/>
            <a:chOff x="0" y="0"/>
            <a:chExt cx="572963" cy="513272"/>
          </a:xfrm>
        </p:grpSpPr>
        <p:pic>
          <p:nvPicPr>
            <p:cNvPr id="266" name="Picture 26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67" name="TextBox 267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78</a:t>
              </a:r>
            </a:p>
          </p:txBody>
        </p:sp>
      </p:grpSp>
      <p:grpSp>
        <p:nvGrpSpPr>
          <p:cNvPr id="268" name="Group 268"/>
          <p:cNvGrpSpPr/>
          <p:nvPr/>
        </p:nvGrpSpPr>
        <p:grpSpPr>
          <a:xfrm>
            <a:off x="5311104" y="3056528"/>
            <a:ext cx="286481" cy="256636"/>
            <a:chOff x="0" y="0"/>
            <a:chExt cx="572963" cy="513272"/>
          </a:xfrm>
        </p:grpSpPr>
        <p:pic>
          <p:nvPicPr>
            <p:cNvPr id="269" name="Picture 26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70" name="TextBox 270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79</a:t>
              </a:r>
            </a:p>
          </p:txBody>
        </p:sp>
      </p:grpSp>
      <p:grpSp>
        <p:nvGrpSpPr>
          <p:cNvPr id="271" name="Group 271"/>
          <p:cNvGrpSpPr/>
          <p:nvPr/>
        </p:nvGrpSpPr>
        <p:grpSpPr>
          <a:xfrm>
            <a:off x="5574486" y="3062115"/>
            <a:ext cx="286481" cy="256636"/>
            <a:chOff x="0" y="0"/>
            <a:chExt cx="572963" cy="513272"/>
          </a:xfrm>
        </p:grpSpPr>
        <p:pic>
          <p:nvPicPr>
            <p:cNvPr id="272" name="Picture 272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73" name="TextBox 273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80</a:t>
              </a:r>
            </a:p>
          </p:txBody>
        </p:sp>
      </p:grpSp>
      <p:grpSp>
        <p:nvGrpSpPr>
          <p:cNvPr id="274" name="Group 274"/>
          <p:cNvGrpSpPr/>
          <p:nvPr/>
        </p:nvGrpSpPr>
        <p:grpSpPr>
          <a:xfrm>
            <a:off x="3080598" y="3358144"/>
            <a:ext cx="286481" cy="256636"/>
            <a:chOff x="0" y="0"/>
            <a:chExt cx="572963" cy="513272"/>
          </a:xfrm>
        </p:grpSpPr>
        <p:pic>
          <p:nvPicPr>
            <p:cNvPr id="275" name="Picture 27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76" name="TextBox 276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81</a:t>
              </a:r>
            </a:p>
          </p:txBody>
        </p:sp>
      </p:grpSp>
      <p:grpSp>
        <p:nvGrpSpPr>
          <p:cNvPr id="277" name="Group 277"/>
          <p:cNvGrpSpPr/>
          <p:nvPr/>
        </p:nvGrpSpPr>
        <p:grpSpPr>
          <a:xfrm>
            <a:off x="3360729" y="3349815"/>
            <a:ext cx="286481" cy="256636"/>
            <a:chOff x="0" y="0"/>
            <a:chExt cx="572963" cy="513272"/>
          </a:xfrm>
        </p:grpSpPr>
        <p:pic>
          <p:nvPicPr>
            <p:cNvPr id="278" name="Picture 27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79" name="TextBox 279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84</a:t>
              </a:r>
            </a:p>
          </p:txBody>
        </p:sp>
      </p:grpSp>
      <p:grpSp>
        <p:nvGrpSpPr>
          <p:cNvPr id="280" name="Group 280"/>
          <p:cNvGrpSpPr/>
          <p:nvPr/>
        </p:nvGrpSpPr>
        <p:grpSpPr>
          <a:xfrm>
            <a:off x="7065043" y="2881395"/>
            <a:ext cx="286481" cy="256636"/>
            <a:chOff x="0" y="0"/>
            <a:chExt cx="572963" cy="513272"/>
          </a:xfrm>
        </p:grpSpPr>
        <p:pic>
          <p:nvPicPr>
            <p:cNvPr id="281" name="Picture 28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82" name="TextBox 282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85</a:t>
              </a:r>
            </a:p>
          </p:txBody>
        </p:sp>
      </p:grpSp>
      <p:grpSp>
        <p:nvGrpSpPr>
          <p:cNvPr id="283" name="Group 283"/>
          <p:cNvGrpSpPr/>
          <p:nvPr/>
        </p:nvGrpSpPr>
        <p:grpSpPr>
          <a:xfrm>
            <a:off x="5846768" y="3062115"/>
            <a:ext cx="286481" cy="256636"/>
            <a:chOff x="0" y="0"/>
            <a:chExt cx="572963" cy="513272"/>
          </a:xfrm>
        </p:grpSpPr>
        <p:pic>
          <p:nvPicPr>
            <p:cNvPr id="284" name="Picture 28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85" name="TextBox 285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86</a:t>
              </a:r>
            </a:p>
          </p:txBody>
        </p:sp>
      </p:grpSp>
      <p:grpSp>
        <p:nvGrpSpPr>
          <p:cNvPr id="286" name="Group 286"/>
          <p:cNvGrpSpPr/>
          <p:nvPr/>
        </p:nvGrpSpPr>
        <p:grpSpPr>
          <a:xfrm>
            <a:off x="6113544" y="3072568"/>
            <a:ext cx="286481" cy="245630"/>
            <a:chOff x="0" y="0"/>
            <a:chExt cx="572963" cy="491260"/>
          </a:xfrm>
        </p:grpSpPr>
        <p:pic>
          <p:nvPicPr>
            <p:cNvPr id="287" name="Picture 287"/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491260"/>
            </a:xfrm>
            <a:prstGeom prst="rect">
              <a:avLst/>
            </a:prstGeom>
          </p:spPr>
        </p:pic>
        <p:sp>
          <p:nvSpPr>
            <p:cNvPr id="288" name="TextBox 288"/>
            <p:cNvSpPr txBox="1"/>
            <p:nvPr/>
          </p:nvSpPr>
          <p:spPr>
            <a:xfrm>
              <a:off x="117796" y="29508"/>
              <a:ext cx="337345" cy="289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13"/>
                </a:lnSpc>
              </a:pPr>
              <a:r>
                <a:rPr lang="en-US" sz="867">
                  <a:solidFill>
                    <a:srgbClr val="000000"/>
                  </a:solidFill>
                  <a:latin typeface="Arimo Bold"/>
                </a:rPr>
                <a:t>87</a:t>
              </a:r>
            </a:p>
          </p:txBody>
        </p:sp>
      </p:grpSp>
      <p:grpSp>
        <p:nvGrpSpPr>
          <p:cNvPr id="289" name="Group 289"/>
          <p:cNvGrpSpPr/>
          <p:nvPr/>
        </p:nvGrpSpPr>
        <p:grpSpPr>
          <a:xfrm>
            <a:off x="5033741" y="3313164"/>
            <a:ext cx="286481" cy="256636"/>
            <a:chOff x="0" y="0"/>
            <a:chExt cx="572963" cy="513272"/>
          </a:xfrm>
        </p:grpSpPr>
        <p:pic>
          <p:nvPicPr>
            <p:cNvPr id="290" name="Picture 290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91" name="TextBox 291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88</a:t>
              </a:r>
            </a:p>
          </p:txBody>
        </p:sp>
      </p:grpSp>
      <p:grpSp>
        <p:nvGrpSpPr>
          <p:cNvPr id="292" name="Group 292"/>
          <p:cNvGrpSpPr/>
          <p:nvPr/>
        </p:nvGrpSpPr>
        <p:grpSpPr>
          <a:xfrm>
            <a:off x="5312637" y="3320539"/>
            <a:ext cx="286481" cy="256636"/>
            <a:chOff x="0" y="0"/>
            <a:chExt cx="572963" cy="513272"/>
          </a:xfrm>
        </p:grpSpPr>
        <p:pic>
          <p:nvPicPr>
            <p:cNvPr id="293" name="Picture 293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94" name="TextBox 294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89</a:t>
              </a:r>
            </a:p>
          </p:txBody>
        </p:sp>
      </p:grpSp>
      <p:grpSp>
        <p:nvGrpSpPr>
          <p:cNvPr id="295" name="Group 295"/>
          <p:cNvGrpSpPr/>
          <p:nvPr/>
        </p:nvGrpSpPr>
        <p:grpSpPr>
          <a:xfrm>
            <a:off x="7342894" y="2895301"/>
            <a:ext cx="286481" cy="256636"/>
            <a:chOff x="0" y="0"/>
            <a:chExt cx="572963" cy="513272"/>
          </a:xfrm>
        </p:grpSpPr>
        <p:pic>
          <p:nvPicPr>
            <p:cNvPr id="296" name="Picture 29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97" name="TextBox 297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90</a:t>
              </a:r>
            </a:p>
          </p:txBody>
        </p:sp>
      </p:grpSp>
      <p:grpSp>
        <p:nvGrpSpPr>
          <p:cNvPr id="298" name="Group 298"/>
          <p:cNvGrpSpPr/>
          <p:nvPr/>
        </p:nvGrpSpPr>
        <p:grpSpPr>
          <a:xfrm>
            <a:off x="5574486" y="3313261"/>
            <a:ext cx="286481" cy="256636"/>
            <a:chOff x="0" y="0"/>
            <a:chExt cx="572963" cy="513272"/>
          </a:xfrm>
        </p:grpSpPr>
        <p:pic>
          <p:nvPicPr>
            <p:cNvPr id="299" name="Picture 29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300" name="TextBox 300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91</a:t>
              </a:r>
            </a:p>
          </p:txBody>
        </p:sp>
      </p:grpSp>
      <p:grpSp>
        <p:nvGrpSpPr>
          <p:cNvPr id="301" name="Group 301"/>
          <p:cNvGrpSpPr/>
          <p:nvPr/>
        </p:nvGrpSpPr>
        <p:grpSpPr>
          <a:xfrm>
            <a:off x="9958898" y="1473621"/>
            <a:ext cx="286481" cy="256636"/>
            <a:chOff x="0" y="0"/>
            <a:chExt cx="572963" cy="513272"/>
          </a:xfrm>
        </p:grpSpPr>
        <p:pic>
          <p:nvPicPr>
            <p:cNvPr id="302" name="Picture 302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303" name="TextBox 303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92</a:t>
              </a:r>
            </a:p>
          </p:txBody>
        </p:sp>
      </p:grpSp>
      <p:grpSp>
        <p:nvGrpSpPr>
          <p:cNvPr id="304" name="Group 304"/>
          <p:cNvGrpSpPr/>
          <p:nvPr/>
        </p:nvGrpSpPr>
        <p:grpSpPr>
          <a:xfrm>
            <a:off x="10302540" y="4819742"/>
            <a:ext cx="286481" cy="256636"/>
            <a:chOff x="0" y="0"/>
            <a:chExt cx="572963" cy="513272"/>
          </a:xfrm>
        </p:grpSpPr>
        <p:pic>
          <p:nvPicPr>
            <p:cNvPr id="305" name="Picture 30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306" name="TextBox 306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93</a:t>
              </a:r>
            </a:p>
          </p:txBody>
        </p:sp>
      </p:grpSp>
      <p:grpSp>
        <p:nvGrpSpPr>
          <p:cNvPr id="307" name="Group 307"/>
          <p:cNvGrpSpPr/>
          <p:nvPr/>
        </p:nvGrpSpPr>
        <p:grpSpPr>
          <a:xfrm>
            <a:off x="5854617" y="3320539"/>
            <a:ext cx="286481" cy="256636"/>
            <a:chOff x="0" y="0"/>
            <a:chExt cx="572963" cy="513272"/>
          </a:xfrm>
        </p:grpSpPr>
        <p:pic>
          <p:nvPicPr>
            <p:cNvPr id="308" name="Picture 30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309" name="TextBox 309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95</a:t>
              </a:r>
            </a:p>
          </p:txBody>
        </p:sp>
      </p:grpSp>
      <p:grpSp>
        <p:nvGrpSpPr>
          <p:cNvPr id="310" name="Group 310"/>
          <p:cNvGrpSpPr/>
          <p:nvPr/>
        </p:nvGrpSpPr>
        <p:grpSpPr>
          <a:xfrm>
            <a:off x="6124904" y="3316777"/>
            <a:ext cx="286481" cy="256636"/>
            <a:chOff x="0" y="0"/>
            <a:chExt cx="572963" cy="513272"/>
          </a:xfrm>
        </p:grpSpPr>
        <p:pic>
          <p:nvPicPr>
            <p:cNvPr id="311" name="Picture 311"/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312" name="TextBox 312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96</a:t>
              </a:r>
            </a:p>
          </p:txBody>
        </p:sp>
      </p:grpSp>
      <p:grpSp>
        <p:nvGrpSpPr>
          <p:cNvPr id="313" name="Group 313"/>
          <p:cNvGrpSpPr/>
          <p:nvPr/>
        </p:nvGrpSpPr>
        <p:grpSpPr>
          <a:xfrm>
            <a:off x="5041086" y="3575672"/>
            <a:ext cx="286481" cy="256636"/>
            <a:chOff x="0" y="0"/>
            <a:chExt cx="572963" cy="513272"/>
          </a:xfrm>
        </p:grpSpPr>
        <p:pic>
          <p:nvPicPr>
            <p:cNvPr id="314" name="Picture 31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315" name="TextBox 315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99</a:t>
              </a:r>
            </a:p>
          </p:txBody>
        </p:sp>
      </p:grpSp>
      <p:grpSp>
        <p:nvGrpSpPr>
          <p:cNvPr id="316" name="Group 316"/>
          <p:cNvGrpSpPr/>
          <p:nvPr/>
        </p:nvGrpSpPr>
        <p:grpSpPr>
          <a:xfrm>
            <a:off x="7627307" y="2878605"/>
            <a:ext cx="286481" cy="286481"/>
            <a:chOff x="0" y="0"/>
            <a:chExt cx="572963" cy="572963"/>
          </a:xfrm>
        </p:grpSpPr>
        <p:pic>
          <p:nvPicPr>
            <p:cNvPr id="317" name="Picture 31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318" name="TextBox 318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100</a:t>
              </a:r>
            </a:p>
          </p:txBody>
        </p:sp>
      </p:grpSp>
      <p:grpSp>
        <p:nvGrpSpPr>
          <p:cNvPr id="319" name="Group 319"/>
          <p:cNvGrpSpPr/>
          <p:nvPr/>
        </p:nvGrpSpPr>
        <p:grpSpPr>
          <a:xfrm>
            <a:off x="5926821" y="4658773"/>
            <a:ext cx="286481" cy="286481"/>
            <a:chOff x="0" y="0"/>
            <a:chExt cx="572963" cy="572963"/>
          </a:xfrm>
        </p:grpSpPr>
        <p:pic>
          <p:nvPicPr>
            <p:cNvPr id="320" name="Picture 320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321" name="TextBox 321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156</a:t>
              </a:r>
            </a:p>
          </p:txBody>
        </p:sp>
      </p:grpSp>
      <p:grpSp>
        <p:nvGrpSpPr>
          <p:cNvPr id="322" name="Group 322"/>
          <p:cNvGrpSpPr/>
          <p:nvPr/>
        </p:nvGrpSpPr>
        <p:grpSpPr>
          <a:xfrm>
            <a:off x="10570760" y="1442258"/>
            <a:ext cx="286481" cy="286481"/>
            <a:chOff x="0" y="0"/>
            <a:chExt cx="572963" cy="572963"/>
          </a:xfrm>
        </p:grpSpPr>
        <p:pic>
          <p:nvPicPr>
            <p:cNvPr id="323" name="Picture 32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324" name="TextBox 324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157</a:t>
              </a:r>
            </a:p>
          </p:txBody>
        </p:sp>
      </p:grpSp>
      <p:grpSp>
        <p:nvGrpSpPr>
          <p:cNvPr id="325" name="Group 325"/>
          <p:cNvGrpSpPr/>
          <p:nvPr/>
        </p:nvGrpSpPr>
        <p:grpSpPr>
          <a:xfrm>
            <a:off x="10019659" y="3593550"/>
            <a:ext cx="286481" cy="286481"/>
            <a:chOff x="0" y="0"/>
            <a:chExt cx="572963" cy="572963"/>
          </a:xfrm>
        </p:grpSpPr>
        <p:pic>
          <p:nvPicPr>
            <p:cNvPr id="326" name="Picture 326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327" name="TextBox 327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158</a:t>
              </a:r>
            </a:p>
          </p:txBody>
        </p:sp>
      </p:grpSp>
      <p:grpSp>
        <p:nvGrpSpPr>
          <p:cNvPr id="328" name="Group 328"/>
          <p:cNvGrpSpPr/>
          <p:nvPr/>
        </p:nvGrpSpPr>
        <p:grpSpPr>
          <a:xfrm>
            <a:off x="779259" y="1626778"/>
            <a:ext cx="286481" cy="286481"/>
            <a:chOff x="0" y="0"/>
            <a:chExt cx="572963" cy="572963"/>
          </a:xfrm>
        </p:grpSpPr>
        <p:pic>
          <p:nvPicPr>
            <p:cNvPr id="329" name="Picture 329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330" name="TextBox 330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161</a:t>
              </a:r>
            </a:p>
          </p:txBody>
        </p:sp>
      </p:grpSp>
      <p:grpSp>
        <p:nvGrpSpPr>
          <p:cNvPr id="331" name="Group 331"/>
          <p:cNvGrpSpPr/>
          <p:nvPr/>
        </p:nvGrpSpPr>
        <p:grpSpPr>
          <a:xfrm>
            <a:off x="5029650" y="2279465"/>
            <a:ext cx="286481" cy="256636"/>
            <a:chOff x="0" y="0"/>
            <a:chExt cx="572963" cy="513272"/>
          </a:xfrm>
        </p:grpSpPr>
        <p:pic>
          <p:nvPicPr>
            <p:cNvPr id="332" name="Picture 332"/>
            <p:cNvPicPr>
              <a:picLocks noChangeAspect="1"/>
            </p:cNvPicPr>
            <p:nvPr/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333" name="TextBox 333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FFFF"/>
                  </a:solidFill>
                  <a:latin typeface="Arimo Bold"/>
                </a:rPr>
                <a:t>19</a:t>
              </a:r>
            </a:p>
          </p:txBody>
        </p:sp>
      </p:grpSp>
      <p:grpSp>
        <p:nvGrpSpPr>
          <p:cNvPr id="334" name="Group 334"/>
          <p:cNvGrpSpPr/>
          <p:nvPr/>
        </p:nvGrpSpPr>
        <p:grpSpPr>
          <a:xfrm>
            <a:off x="10291826" y="2983901"/>
            <a:ext cx="286481" cy="256636"/>
            <a:chOff x="0" y="0"/>
            <a:chExt cx="572963" cy="513272"/>
          </a:xfrm>
        </p:grpSpPr>
        <p:pic>
          <p:nvPicPr>
            <p:cNvPr id="335" name="Picture 335"/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336" name="TextBox 336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FF0000"/>
                  </a:solidFill>
                  <a:latin typeface="Arimo Bold"/>
                </a:rPr>
                <a:t>44</a:t>
              </a:r>
            </a:p>
          </p:txBody>
        </p:sp>
      </p:grpSp>
      <p:grpSp>
        <p:nvGrpSpPr>
          <p:cNvPr id="337" name="Group 337"/>
          <p:cNvGrpSpPr/>
          <p:nvPr/>
        </p:nvGrpSpPr>
        <p:grpSpPr>
          <a:xfrm>
            <a:off x="9039717" y="2646809"/>
            <a:ext cx="286481" cy="256636"/>
            <a:chOff x="0" y="0"/>
            <a:chExt cx="572963" cy="513272"/>
          </a:xfrm>
        </p:grpSpPr>
        <p:pic>
          <p:nvPicPr>
            <p:cNvPr id="338" name="Picture 338"/>
            <p:cNvPicPr>
              <a:picLocks noChangeAspect="1"/>
            </p:cNvPicPr>
            <p:nvPr/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339" name="TextBox 339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45</a:t>
              </a:r>
            </a:p>
          </p:txBody>
        </p:sp>
      </p:grpSp>
      <p:grpSp>
        <p:nvGrpSpPr>
          <p:cNvPr id="340" name="Group 340"/>
          <p:cNvGrpSpPr/>
          <p:nvPr/>
        </p:nvGrpSpPr>
        <p:grpSpPr>
          <a:xfrm>
            <a:off x="8436470" y="2936265"/>
            <a:ext cx="286481" cy="256636"/>
            <a:chOff x="0" y="0"/>
            <a:chExt cx="572963" cy="513272"/>
          </a:xfrm>
        </p:grpSpPr>
        <p:pic>
          <p:nvPicPr>
            <p:cNvPr id="341" name="Picture 341"/>
            <p:cNvPicPr>
              <a:picLocks noChangeAspect="1"/>
            </p:cNvPicPr>
            <p:nvPr/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342" name="TextBox 342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FF0000"/>
                  </a:solidFill>
                  <a:latin typeface="Arimo Bold"/>
                </a:rPr>
                <a:t>48</a:t>
              </a:r>
            </a:p>
          </p:txBody>
        </p:sp>
      </p:grpSp>
      <p:grpSp>
        <p:nvGrpSpPr>
          <p:cNvPr id="343" name="Group 343"/>
          <p:cNvGrpSpPr/>
          <p:nvPr/>
        </p:nvGrpSpPr>
        <p:grpSpPr>
          <a:xfrm>
            <a:off x="2543409" y="1355876"/>
            <a:ext cx="286481" cy="286481"/>
            <a:chOff x="0" y="0"/>
            <a:chExt cx="572963" cy="572963"/>
          </a:xfrm>
        </p:grpSpPr>
        <p:pic>
          <p:nvPicPr>
            <p:cNvPr id="344" name="Picture 34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345" name="TextBox 345"/>
            <p:cNvSpPr txBox="1"/>
            <p:nvPr/>
          </p:nvSpPr>
          <p:spPr>
            <a:xfrm>
              <a:off x="117796" y="39032"/>
              <a:ext cx="337345" cy="384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1133">
                  <a:solidFill>
                    <a:srgbClr val="000000"/>
                  </a:solidFill>
                  <a:latin typeface="Arimo Bold"/>
                </a:rPr>
                <a:t>3</a:t>
              </a:r>
            </a:p>
          </p:txBody>
        </p:sp>
      </p:grpSp>
      <p:grpSp>
        <p:nvGrpSpPr>
          <p:cNvPr id="346" name="Group 346"/>
          <p:cNvGrpSpPr/>
          <p:nvPr/>
        </p:nvGrpSpPr>
        <p:grpSpPr>
          <a:xfrm>
            <a:off x="2805561" y="1404299"/>
            <a:ext cx="286481" cy="286481"/>
            <a:chOff x="0" y="0"/>
            <a:chExt cx="572963" cy="572963"/>
          </a:xfrm>
        </p:grpSpPr>
        <p:pic>
          <p:nvPicPr>
            <p:cNvPr id="347" name="Picture 347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348" name="TextBox 348"/>
            <p:cNvSpPr txBox="1"/>
            <p:nvPr/>
          </p:nvSpPr>
          <p:spPr>
            <a:xfrm>
              <a:off x="117796" y="39032"/>
              <a:ext cx="337345" cy="384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1133">
                  <a:solidFill>
                    <a:srgbClr val="000000"/>
                  </a:solidFill>
                  <a:latin typeface="Arimo Bold"/>
                </a:rPr>
                <a:t>4</a:t>
              </a:r>
            </a:p>
          </p:txBody>
        </p:sp>
      </p:grpSp>
      <p:grpSp>
        <p:nvGrpSpPr>
          <p:cNvPr id="349" name="Group 349"/>
          <p:cNvGrpSpPr/>
          <p:nvPr/>
        </p:nvGrpSpPr>
        <p:grpSpPr>
          <a:xfrm>
            <a:off x="3080166" y="1485864"/>
            <a:ext cx="286481" cy="286481"/>
            <a:chOff x="0" y="0"/>
            <a:chExt cx="572963" cy="572963"/>
          </a:xfrm>
        </p:grpSpPr>
        <p:pic>
          <p:nvPicPr>
            <p:cNvPr id="350" name="Picture 350"/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351" name="TextBox 351"/>
            <p:cNvSpPr txBox="1"/>
            <p:nvPr/>
          </p:nvSpPr>
          <p:spPr>
            <a:xfrm>
              <a:off x="117796" y="39032"/>
              <a:ext cx="337345" cy="384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1133">
                  <a:solidFill>
                    <a:srgbClr val="000000"/>
                  </a:solidFill>
                  <a:latin typeface="Arimo Bold"/>
                </a:rPr>
                <a:t>5</a:t>
              </a:r>
            </a:p>
          </p:txBody>
        </p:sp>
      </p:grpSp>
      <p:grpSp>
        <p:nvGrpSpPr>
          <p:cNvPr id="352" name="Group 352"/>
          <p:cNvGrpSpPr/>
          <p:nvPr/>
        </p:nvGrpSpPr>
        <p:grpSpPr>
          <a:xfrm>
            <a:off x="3372997" y="1575117"/>
            <a:ext cx="286481" cy="286481"/>
            <a:chOff x="0" y="0"/>
            <a:chExt cx="572963" cy="572963"/>
          </a:xfrm>
        </p:grpSpPr>
        <p:pic>
          <p:nvPicPr>
            <p:cNvPr id="353" name="Picture 353"/>
            <p:cNvPicPr>
              <a:picLocks noChangeAspect="1"/>
            </p:cNvPicPr>
            <p:nvPr/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354" name="TextBox 354"/>
            <p:cNvSpPr txBox="1"/>
            <p:nvPr/>
          </p:nvSpPr>
          <p:spPr>
            <a:xfrm>
              <a:off x="117796" y="39032"/>
              <a:ext cx="337345" cy="384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1133" dirty="0">
                  <a:solidFill>
                    <a:srgbClr val="000000"/>
                  </a:solidFill>
                  <a:latin typeface="Arimo Bold"/>
                </a:rPr>
                <a:t>6</a:t>
              </a:r>
            </a:p>
          </p:txBody>
        </p:sp>
      </p:grpSp>
      <p:grpSp>
        <p:nvGrpSpPr>
          <p:cNvPr id="355" name="Group 355"/>
          <p:cNvGrpSpPr/>
          <p:nvPr/>
        </p:nvGrpSpPr>
        <p:grpSpPr>
          <a:xfrm>
            <a:off x="6511359" y="2581420"/>
            <a:ext cx="286481" cy="286481"/>
            <a:chOff x="0" y="0"/>
            <a:chExt cx="572963" cy="572963"/>
          </a:xfrm>
        </p:grpSpPr>
        <p:pic>
          <p:nvPicPr>
            <p:cNvPr id="356" name="Picture 356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357" name="TextBox 357"/>
            <p:cNvSpPr txBox="1"/>
            <p:nvPr/>
          </p:nvSpPr>
          <p:spPr>
            <a:xfrm>
              <a:off x="117796" y="39032"/>
              <a:ext cx="337345" cy="384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1133">
                  <a:solidFill>
                    <a:srgbClr val="000000"/>
                  </a:solidFill>
                  <a:latin typeface="Arimo Bold"/>
                </a:rPr>
                <a:t>7</a:t>
              </a:r>
            </a:p>
          </p:txBody>
        </p:sp>
      </p:grpSp>
      <p:grpSp>
        <p:nvGrpSpPr>
          <p:cNvPr id="358" name="Group 358"/>
          <p:cNvGrpSpPr/>
          <p:nvPr/>
        </p:nvGrpSpPr>
        <p:grpSpPr>
          <a:xfrm>
            <a:off x="10562519" y="2972439"/>
            <a:ext cx="286481" cy="286481"/>
            <a:chOff x="0" y="0"/>
            <a:chExt cx="572963" cy="572963"/>
          </a:xfrm>
        </p:grpSpPr>
        <p:pic>
          <p:nvPicPr>
            <p:cNvPr id="359" name="Picture 359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360" name="TextBox 360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152</a:t>
              </a:r>
            </a:p>
          </p:txBody>
        </p:sp>
      </p:grpSp>
      <p:grpSp>
        <p:nvGrpSpPr>
          <p:cNvPr id="361" name="Group 361"/>
          <p:cNvGrpSpPr/>
          <p:nvPr/>
        </p:nvGrpSpPr>
        <p:grpSpPr>
          <a:xfrm>
            <a:off x="11393763" y="4822193"/>
            <a:ext cx="286481" cy="286481"/>
            <a:chOff x="0" y="0"/>
            <a:chExt cx="572963" cy="572963"/>
          </a:xfrm>
        </p:grpSpPr>
        <p:pic>
          <p:nvPicPr>
            <p:cNvPr id="362" name="Picture 362"/>
            <p:cNvPicPr>
              <a:picLocks noChangeAspect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363" name="TextBox 363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154</a:t>
              </a:r>
            </a:p>
          </p:txBody>
        </p:sp>
      </p:grpSp>
      <p:grpSp>
        <p:nvGrpSpPr>
          <p:cNvPr id="364" name="Group 364"/>
          <p:cNvGrpSpPr/>
          <p:nvPr/>
        </p:nvGrpSpPr>
        <p:grpSpPr>
          <a:xfrm>
            <a:off x="2519512" y="3211193"/>
            <a:ext cx="286481" cy="256636"/>
            <a:chOff x="0" y="0"/>
            <a:chExt cx="572963" cy="513272"/>
          </a:xfrm>
        </p:grpSpPr>
        <p:pic>
          <p:nvPicPr>
            <p:cNvPr id="365" name="Picture 365"/>
            <p:cNvPicPr>
              <a:picLocks noChangeAspect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366" name="TextBox 366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49</a:t>
              </a:r>
            </a:p>
          </p:txBody>
        </p:sp>
      </p:grpSp>
      <p:grpSp>
        <p:nvGrpSpPr>
          <p:cNvPr id="367" name="Group 367"/>
          <p:cNvGrpSpPr/>
          <p:nvPr/>
        </p:nvGrpSpPr>
        <p:grpSpPr>
          <a:xfrm>
            <a:off x="2799643" y="3087154"/>
            <a:ext cx="286481" cy="256636"/>
            <a:chOff x="0" y="0"/>
            <a:chExt cx="572963" cy="513272"/>
          </a:xfrm>
        </p:grpSpPr>
        <p:pic>
          <p:nvPicPr>
            <p:cNvPr id="368" name="Picture 368"/>
            <p:cNvPicPr>
              <a:picLocks noChangeAspect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369" name="TextBox 369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50</a:t>
              </a:r>
            </a:p>
          </p:txBody>
        </p:sp>
      </p:grpSp>
      <p:grpSp>
        <p:nvGrpSpPr>
          <p:cNvPr id="370" name="Group 370"/>
          <p:cNvGrpSpPr/>
          <p:nvPr/>
        </p:nvGrpSpPr>
        <p:grpSpPr>
          <a:xfrm>
            <a:off x="3075007" y="3095449"/>
            <a:ext cx="286481" cy="256636"/>
            <a:chOff x="0" y="0"/>
            <a:chExt cx="572963" cy="513272"/>
          </a:xfrm>
        </p:grpSpPr>
        <p:pic>
          <p:nvPicPr>
            <p:cNvPr id="371" name="Picture 371"/>
            <p:cNvPicPr>
              <a:picLocks noChangeAspect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372" name="TextBox 372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FF0000"/>
                  </a:solidFill>
                  <a:latin typeface="Arimo Bold"/>
                </a:rPr>
                <a:t>51</a:t>
              </a:r>
            </a:p>
          </p:txBody>
        </p:sp>
      </p:grpSp>
      <p:grpSp>
        <p:nvGrpSpPr>
          <p:cNvPr id="373" name="Group 373"/>
          <p:cNvGrpSpPr/>
          <p:nvPr/>
        </p:nvGrpSpPr>
        <p:grpSpPr>
          <a:xfrm>
            <a:off x="3343474" y="3080803"/>
            <a:ext cx="286481" cy="256636"/>
            <a:chOff x="0" y="0"/>
            <a:chExt cx="572963" cy="513272"/>
          </a:xfrm>
        </p:grpSpPr>
        <p:pic>
          <p:nvPicPr>
            <p:cNvPr id="374" name="Picture 374"/>
            <p:cNvPicPr>
              <a:picLocks noChangeAspect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375" name="TextBox 375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52</a:t>
              </a:r>
            </a:p>
          </p:txBody>
        </p:sp>
      </p:grpSp>
      <p:grpSp>
        <p:nvGrpSpPr>
          <p:cNvPr id="376" name="Group 376"/>
          <p:cNvGrpSpPr/>
          <p:nvPr/>
        </p:nvGrpSpPr>
        <p:grpSpPr>
          <a:xfrm>
            <a:off x="3621435" y="3093179"/>
            <a:ext cx="286481" cy="256636"/>
            <a:chOff x="0" y="0"/>
            <a:chExt cx="572963" cy="513272"/>
          </a:xfrm>
        </p:grpSpPr>
        <p:pic>
          <p:nvPicPr>
            <p:cNvPr id="377" name="Picture 377"/>
            <p:cNvPicPr>
              <a:picLocks noChangeAspect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378" name="TextBox 378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53</a:t>
              </a:r>
            </a:p>
          </p:txBody>
        </p:sp>
      </p:grpSp>
      <p:grpSp>
        <p:nvGrpSpPr>
          <p:cNvPr id="379" name="Group 379"/>
          <p:cNvGrpSpPr/>
          <p:nvPr/>
        </p:nvGrpSpPr>
        <p:grpSpPr>
          <a:xfrm>
            <a:off x="3917559" y="3095959"/>
            <a:ext cx="286481" cy="256636"/>
            <a:chOff x="0" y="0"/>
            <a:chExt cx="572963" cy="513272"/>
          </a:xfrm>
        </p:grpSpPr>
        <p:pic>
          <p:nvPicPr>
            <p:cNvPr id="380" name="Picture 380"/>
            <p:cNvPicPr>
              <a:picLocks noChangeAspect="1"/>
            </p:cNvPicPr>
            <p:nvPr/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381" name="TextBox 381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FF0000"/>
                  </a:solidFill>
                  <a:latin typeface="Arimo Bold"/>
                </a:rPr>
                <a:t>54</a:t>
              </a:r>
            </a:p>
          </p:txBody>
        </p:sp>
      </p:grpSp>
      <p:grpSp>
        <p:nvGrpSpPr>
          <p:cNvPr id="382" name="Group 382"/>
          <p:cNvGrpSpPr/>
          <p:nvPr/>
        </p:nvGrpSpPr>
        <p:grpSpPr>
          <a:xfrm>
            <a:off x="5046820" y="4128355"/>
            <a:ext cx="286481" cy="286481"/>
            <a:chOff x="0" y="0"/>
            <a:chExt cx="572963" cy="572963"/>
          </a:xfrm>
        </p:grpSpPr>
        <p:pic>
          <p:nvPicPr>
            <p:cNvPr id="383" name="Picture 38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384" name="TextBox 384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118</a:t>
              </a:r>
            </a:p>
          </p:txBody>
        </p:sp>
      </p:grpSp>
      <p:grpSp>
        <p:nvGrpSpPr>
          <p:cNvPr id="385" name="Group 385"/>
          <p:cNvGrpSpPr/>
          <p:nvPr/>
        </p:nvGrpSpPr>
        <p:grpSpPr>
          <a:xfrm>
            <a:off x="10597764" y="4171368"/>
            <a:ext cx="286481" cy="286481"/>
            <a:chOff x="0" y="0"/>
            <a:chExt cx="572963" cy="572963"/>
          </a:xfrm>
        </p:grpSpPr>
        <p:pic>
          <p:nvPicPr>
            <p:cNvPr id="386" name="Picture 38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387" name="TextBox 387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119</a:t>
              </a:r>
            </a:p>
          </p:txBody>
        </p:sp>
      </p:grpSp>
      <p:grpSp>
        <p:nvGrpSpPr>
          <p:cNvPr id="388" name="Group 388"/>
          <p:cNvGrpSpPr/>
          <p:nvPr/>
        </p:nvGrpSpPr>
        <p:grpSpPr>
          <a:xfrm>
            <a:off x="2535539" y="4304908"/>
            <a:ext cx="286481" cy="286481"/>
            <a:chOff x="0" y="0"/>
            <a:chExt cx="572963" cy="572963"/>
          </a:xfrm>
        </p:grpSpPr>
        <p:pic>
          <p:nvPicPr>
            <p:cNvPr id="389" name="Picture 38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390" name="TextBox 390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120</a:t>
              </a:r>
            </a:p>
          </p:txBody>
        </p:sp>
      </p:grpSp>
      <p:grpSp>
        <p:nvGrpSpPr>
          <p:cNvPr id="391" name="Group 391"/>
          <p:cNvGrpSpPr/>
          <p:nvPr/>
        </p:nvGrpSpPr>
        <p:grpSpPr>
          <a:xfrm>
            <a:off x="5188552" y="5170702"/>
            <a:ext cx="286481" cy="286481"/>
            <a:chOff x="0" y="0"/>
            <a:chExt cx="572963" cy="572963"/>
          </a:xfrm>
        </p:grpSpPr>
        <p:pic>
          <p:nvPicPr>
            <p:cNvPr id="392" name="Picture 39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393" name="TextBox 393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121</a:t>
              </a:r>
            </a:p>
          </p:txBody>
        </p:sp>
      </p:grpSp>
      <p:grpSp>
        <p:nvGrpSpPr>
          <p:cNvPr id="394" name="Group 394"/>
          <p:cNvGrpSpPr/>
          <p:nvPr/>
        </p:nvGrpSpPr>
        <p:grpSpPr>
          <a:xfrm>
            <a:off x="2833864" y="4226252"/>
            <a:ext cx="286481" cy="286481"/>
            <a:chOff x="0" y="0"/>
            <a:chExt cx="572963" cy="572963"/>
          </a:xfrm>
        </p:grpSpPr>
        <p:pic>
          <p:nvPicPr>
            <p:cNvPr id="395" name="Picture 39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396" name="TextBox 396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123</a:t>
              </a:r>
            </a:p>
          </p:txBody>
        </p:sp>
      </p:grpSp>
      <p:grpSp>
        <p:nvGrpSpPr>
          <p:cNvPr id="397" name="Group 397"/>
          <p:cNvGrpSpPr/>
          <p:nvPr/>
        </p:nvGrpSpPr>
        <p:grpSpPr>
          <a:xfrm>
            <a:off x="10010996" y="4189660"/>
            <a:ext cx="286481" cy="286481"/>
            <a:chOff x="0" y="0"/>
            <a:chExt cx="572963" cy="572963"/>
          </a:xfrm>
        </p:grpSpPr>
        <p:pic>
          <p:nvPicPr>
            <p:cNvPr id="398" name="Picture 39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399" name="TextBox 399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163</a:t>
              </a:r>
            </a:p>
          </p:txBody>
        </p:sp>
      </p:grpSp>
      <p:grpSp>
        <p:nvGrpSpPr>
          <p:cNvPr id="400" name="Group 400"/>
          <p:cNvGrpSpPr/>
          <p:nvPr/>
        </p:nvGrpSpPr>
        <p:grpSpPr>
          <a:xfrm>
            <a:off x="10306118" y="4184417"/>
            <a:ext cx="286481" cy="286481"/>
            <a:chOff x="0" y="0"/>
            <a:chExt cx="572963" cy="572963"/>
          </a:xfrm>
        </p:grpSpPr>
        <p:pic>
          <p:nvPicPr>
            <p:cNvPr id="401" name="Picture 40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402" name="TextBox 402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164</a:t>
              </a:r>
            </a:p>
          </p:txBody>
        </p:sp>
      </p:grpSp>
      <p:grpSp>
        <p:nvGrpSpPr>
          <p:cNvPr id="403" name="Group 403"/>
          <p:cNvGrpSpPr/>
          <p:nvPr/>
        </p:nvGrpSpPr>
        <p:grpSpPr>
          <a:xfrm>
            <a:off x="2535539" y="1660893"/>
            <a:ext cx="286481" cy="256636"/>
            <a:chOff x="0" y="0"/>
            <a:chExt cx="572963" cy="513272"/>
          </a:xfrm>
        </p:grpSpPr>
        <p:pic>
          <p:nvPicPr>
            <p:cNvPr id="404" name="Picture 404"/>
            <p:cNvPicPr>
              <a:picLocks noChangeAspect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405" name="TextBox 405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FFFFFF"/>
                  </a:solidFill>
                  <a:latin typeface="Arimo Bold"/>
                </a:rPr>
                <a:t>16</a:t>
              </a:r>
            </a:p>
          </p:txBody>
        </p:sp>
      </p:grpSp>
      <p:grpSp>
        <p:nvGrpSpPr>
          <p:cNvPr id="406" name="Group 406"/>
          <p:cNvGrpSpPr/>
          <p:nvPr/>
        </p:nvGrpSpPr>
        <p:grpSpPr>
          <a:xfrm>
            <a:off x="10578387" y="2333647"/>
            <a:ext cx="286481" cy="256636"/>
            <a:chOff x="0" y="0"/>
            <a:chExt cx="572963" cy="513272"/>
          </a:xfrm>
        </p:grpSpPr>
        <p:pic>
          <p:nvPicPr>
            <p:cNvPr id="407" name="Picture 407"/>
            <p:cNvPicPr>
              <a:picLocks noChangeAspect="1"/>
            </p:cNvPicPr>
            <p:nvPr/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408" name="TextBox 408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FFFFFF"/>
                  </a:solidFill>
                  <a:latin typeface="Arimo Bold"/>
                </a:rPr>
                <a:t>17</a:t>
              </a:r>
            </a:p>
          </p:txBody>
        </p:sp>
      </p:grpSp>
      <p:grpSp>
        <p:nvGrpSpPr>
          <p:cNvPr id="409" name="Group 409"/>
          <p:cNvGrpSpPr/>
          <p:nvPr/>
        </p:nvGrpSpPr>
        <p:grpSpPr>
          <a:xfrm>
            <a:off x="2845182" y="1710257"/>
            <a:ext cx="286481" cy="256636"/>
            <a:chOff x="0" y="0"/>
            <a:chExt cx="572963" cy="513272"/>
          </a:xfrm>
        </p:grpSpPr>
        <p:pic>
          <p:nvPicPr>
            <p:cNvPr id="410" name="Picture 410"/>
            <p:cNvPicPr>
              <a:picLocks noChangeAspect="1"/>
            </p:cNvPicPr>
            <p:nvPr/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411" name="TextBox 411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FFFF"/>
                  </a:solidFill>
                  <a:latin typeface="Arimo Bold"/>
                </a:rPr>
                <a:t>18</a:t>
              </a:r>
            </a:p>
          </p:txBody>
        </p:sp>
      </p:grpSp>
      <p:grpSp>
        <p:nvGrpSpPr>
          <p:cNvPr id="412" name="Group 412"/>
          <p:cNvGrpSpPr/>
          <p:nvPr/>
        </p:nvGrpSpPr>
        <p:grpSpPr>
          <a:xfrm>
            <a:off x="9985823" y="3274988"/>
            <a:ext cx="286481" cy="286481"/>
            <a:chOff x="0" y="0"/>
            <a:chExt cx="572963" cy="572963"/>
          </a:xfrm>
        </p:grpSpPr>
        <p:pic>
          <p:nvPicPr>
            <p:cNvPr id="413" name="Picture 413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414" name="TextBox 414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FFFFFF"/>
                  </a:solidFill>
                  <a:latin typeface="Arimo Bold"/>
                </a:rPr>
                <a:t>101</a:t>
              </a:r>
            </a:p>
          </p:txBody>
        </p:sp>
      </p:grpSp>
      <p:grpSp>
        <p:nvGrpSpPr>
          <p:cNvPr id="415" name="Group 415"/>
          <p:cNvGrpSpPr/>
          <p:nvPr/>
        </p:nvGrpSpPr>
        <p:grpSpPr>
          <a:xfrm>
            <a:off x="5048821" y="3841221"/>
            <a:ext cx="286481" cy="286481"/>
            <a:chOff x="0" y="0"/>
            <a:chExt cx="572963" cy="572963"/>
          </a:xfrm>
        </p:grpSpPr>
        <p:pic>
          <p:nvPicPr>
            <p:cNvPr id="416" name="Picture 416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417" name="TextBox 417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FFFFFF"/>
                  </a:solidFill>
                  <a:latin typeface="Arimo Bold"/>
                </a:rPr>
                <a:t>102</a:t>
              </a:r>
            </a:p>
          </p:txBody>
        </p:sp>
      </p:grpSp>
      <p:grpSp>
        <p:nvGrpSpPr>
          <p:cNvPr id="418" name="Group 418"/>
          <p:cNvGrpSpPr/>
          <p:nvPr/>
        </p:nvGrpSpPr>
        <p:grpSpPr>
          <a:xfrm>
            <a:off x="5335303" y="3850226"/>
            <a:ext cx="286481" cy="286481"/>
            <a:chOff x="0" y="0"/>
            <a:chExt cx="572963" cy="572963"/>
          </a:xfrm>
        </p:grpSpPr>
        <p:pic>
          <p:nvPicPr>
            <p:cNvPr id="419" name="Picture 419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420" name="TextBox 420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FFFFFF"/>
                  </a:solidFill>
                  <a:latin typeface="Arimo Bold"/>
                </a:rPr>
                <a:t>103</a:t>
              </a:r>
            </a:p>
          </p:txBody>
        </p:sp>
      </p:grpSp>
      <p:grpSp>
        <p:nvGrpSpPr>
          <p:cNvPr id="421" name="Group 421"/>
          <p:cNvGrpSpPr/>
          <p:nvPr/>
        </p:nvGrpSpPr>
        <p:grpSpPr>
          <a:xfrm>
            <a:off x="2828418" y="3634790"/>
            <a:ext cx="286481" cy="286481"/>
            <a:chOff x="0" y="0"/>
            <a:chExt cx="572963" cy="572963"/>
          </a:xfrm>
        </p:grpSpPr>
        <p:pic>
          <p:nvPicPr>
            <p:cNvPr id="422" name="Picture 422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423" name="TextBox 423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FFFFFF"/>
                  </a:solidFill>
                  <a:latin typeface="Arimo Bold"/>
                </a:rPr>
                <a:t>107</a:t>
              </a:r>
            </a:p>
          </p:txBody>
        </p:sp>
      </p:grpSp>
      <p:grpSp>
        <p:nvGrpSpPr>
          <p:cNvPr id="424" name="Group 424"/>
          <p:cNvGrpSpPr/>
          <p:nvPr/>
        </p:nvGrpSpPr>
        <p:grpSpPr>
          <a:xfrm>
            <a:off x="3121991" y="3614780"/>
            <a:ext cx="286481" cy="286481"/>
            <a:chOff x="0" y="0"/>
            <a:chExt cx="572963" cy="572963"/>
          </a:xfrm>
        </p:grpSpPr>
        <p:pic>
          <p:nvPicPr>
            <p:cNvPr id="425" name="Picture 425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426" name="TextBox 426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FFFF"/>
                  </a:solidFill>
                  <a:latin typeface="Arimo Bold"/>
                </a:rPr>
                <a:t>110</a:t>
              </a:r>
            </a:p>
          </p:txBody>
        </p:sp>
      </p:grpSp>
      <p:grpSp>
        <p:nvGrpSpPr>
          <p:cNvPr id="427" name="Group 427"/>
          <p:cNvGrpSpPr/>
          <p:nvPr/>
        </p:nvGrpSpPr>
        <p:grpSpPr>
          <a:xfrm>
            <a:off x="2575379" y="4018427"/>
            <a:ext cx="286481" cy="286481"/>
            <a:chOff x="0" y="0"/>
            <a:chExt cx="572963" cy="572963"/>
          </a:xfrm>
        </p:grpSpPr>
        <p:pic>
          <p:nvPicPr>
            <p:cNvPr id="428" name="Picture 428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429" name="TextBox 429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FFFFFF"/>
                  </a:solidFill>
                  <a:latin typeface="Arimo Bold"/>
                </a:rPr>
                <a:t>114</a:t>
              </a:r>
            </a:p>
          </p:txBody>
        </p:sp>
      </p:grpSp>
      <p:grpSp>
        <p:nvGrpSpPr>
          <p:cNvPr id="430" name="Group 430"/>
          <p:cNvGrpSpPr/>
          <p:nvPr/>
        </p:nvGrpSpPr>
        <p:grpSpPr>
          <a:xfrm>
            <a:off x="2912661" y="3953467"/>
            <a:ext cx="286481" cy="286481"/>
            <a:chOff x="0" y="0"/>
            <a:chExt cx="572963" cy="572963"/>
          </a:xfrm>
        </p:grpSpPr>
        <p:pic>
          <p:nvPicPr>
            <p:cNvPr id="431" name="Picture 431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432" name="TextBox 432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FFFFFF"/>
                  </a:solidFill>
                  <a:latin typeface="Arimo Bold"/>
                </a:rPr>
                <a:t>115</a:t>
              </a:r>
            </a:p>
          </p:txBody>
        </p:sp>
      </p:grpSp>
      <p:grpSp>
        <p:nvGrpSpPr>
          <p:cNvPr id="433" name="Group 433"/>
          <p:cNvGrpSpPr/>
          <p:nvPr/>
        </p:nvGrpSpPr>
        <p:grpSpPr>
          <a:xfrm>
            <a:off x="9955872" y="1772928"/>
            <a:ext cx="286481" cy="286481"/>
            <a:chOff x="0" y="0"/>
            <a:chExt cx="572963" cy="572963"/>
          </a:xfrm>
        </p:grpSpPr>
        <p:pic>
          <p:nvPicPr>
            <p:cNvPr id="434" name="Picture 434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435" name="TextBox 435"/>
            <p:cNvSpPr txBox="1"/>
            <p:nvPr/>
          </p:nvSpPr>
          <p:spPr>
            <a:xfrm>
              <a:off x="0" y="68876"/>
              <a:ext cx="572943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FFFFFF"/>
                  </a:solidFill>
                  <a:latin typeface="Arimo Bold"/>
                </a:rPr>
                <a:t>116</a:t>
              </a:r>
            </a:p>
          </p:txBody>
        </p:sp>
      </p:grpSp>
      <p:grpSp>
        <p:nvGrpSpPr>
          <p:cNvPr id="436" name="Group 436"/>
          <p:cNvGrpSpPr/>
          <p:nvPr/>
        </p:nvGrpSpPr>
        <p:grpSpPr>
          <a:xfrm>
            <a:off x="5893016" y="3840757"/>
            <a:ext cx="286481" cy="286481"/>
            <a:chOff x="0" y="0"/>
            <a:chExt cx="572963" cy="572963"/>
          </a:xfrm>
        </p:grpSpPr>
        <p:pic>
          <p:nvPicPr>
            <p:cNvPr id="437" name="Picture 437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438" name="TextBox 438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FFFFFF"/>
                  </a:solidFill>
                  <a:latin typeface="Arimo Bold"/>
                </a:rPr>
                <a:t>117</a:t>
              </a:r>
            </a:p>
          </p:txBody>
        </p:sp>
      </p:grpSp>
      <p:grpSp>
        <p:nvGrpSpPr>
          <p:cNvPr id="439" name="Group 439"/>
          <p:cNvGrpSpPr/>
          <p:nvPr/>
        </p:nvGrpSpPr>
        <p:grpSpPr>
          <a:xfrm>
            <a:off x="2519512" y="1918338"/>
            <a:ext cx="286481" cy="256636"/>
            <a:chOff x="0" y="0"/>
            <a:chExt cx="572963" cy="513272"/>
          </a:xfrm>
        </p:grpSpPr>
        <p:pic>
          <p:nvPicPr>
            <p:cNvPr id="440" name="Picture 440"/>
            <p:cNvPicPr>
              <a:picLocks noChangeAspect="1"/>
            </p:cNvPicPr>
            <p:nvPr/>
          </p:nvPicPr>
          <p:blipFill>
            <a:blip r:embed="rId10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441" name="TextBox 441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FF0000"/>
                  </a:solidFill>
                  <a:latin typeface="Arimo Bold"/>
                </a:rPr>
                <a:t>20</a:t>
              </a:r>
            </a:p>
          </p:txBody>
        </p:sp>
      </p:grpSp>
      <p:grpSp>
        <p:nvGrpSpPr>
          <p:cNvPr id="442" name="Group 442"/>
          <p:cNvGrpSpPr/>
          <p:nvPr/>
        </p:nvGrpSpPr>
        <p:grpSpPr>
          <a:xfrm>
            <a:off x="3059717" y="2025331"/>
            <a:ext cx="286481" cy="256636"/>
            <a:chOff x="0" y="0"/>
            <a:chExt cx="572963" cy="513272"/>
          </a:xfrm>
        </p:grpSpPr>
        <p:pic>
          <p:nvPicPr>
            <p:cNvPr id="443" name="Picture 443"/>
            <p:cNvPicPr>
              <a:picLocks noChangeAspect="1"/>
            </p:cNvPicPr>
            <p:nvPr/>
          </p:nvPicPr>
          <p:blipFill>
            <a:blip r:embed="rId10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444" name="TextBox 444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22</a:t>
              </a:r>
            </a:p>
          </p:txBody>
        </p:sp>
      </p:grpSp>
      <p:grpSp>
        <p:nvGrpSpPr>
          <p:cNvPr id="445" name="Group 445"/>
          <p:cNvGrpSpPr/>
          <p:nvPr/>
        </p:nvGrpSpPr>
        <p:grpSpPr>
          <a:xfrm>
            <a:off x="2776709" y="1951762"/>
            <a:ext cx="286481" cy="256636"/>
            <a:chOff x="0" y="0"/>
            <a:chExt cx="572963" cy="513272"/>
          </a:xfrm>
        </p:grpSpPr>
        <p:pic>
          <p:nvPicPr>
            <p:cNvPr id="446" name="Picture 446"/>
            <p:cNvPicPr>
              <a:picLocks noChangeAspect="1"/>
            </p:cNvPicPr>
            <p:nvPr/>
          </p:nvPicPr>
          <p:blipFill>
            <a:blip r:embed="rId10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447" name="TextBox 447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21</a:t>
              </a:r>
            </a:p>
          </p:txBody>
        </p:sp>
      </p:grpSp>
      <p:grpSp>
        <p:nvGrpSpPr>
          <p:cNvPr id="448" name="Group 448"/>
          <p:cNvGrpSpPr/>
          <p:nvPr/>
        </p:nvGrpSpPr>
        <p:grpSpPr>
          <a:xfrm>
            <a:off x="9999504" y="2997615"/>
            <a:ext cx="286481" cy="256636"/>
            <a:chOff x="0" y="0"/>
            <a:chExt cx="572963" cy="513272"/>
          </a:xfrm>
        </p:grpSpPr>
        <p:pic>
          <p:nvPicPr>
            <p:cNvPr id="449" name="Picture 449"/>
            <p:cNvPicPr>
              <a:picLocks noChangeAspect="1"/>
            </p:cNvPicPr>
            <p:nvPr/>
          </p:nvPicPr>
          <p:blipFill>
            <a:blip r:embed="rId10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450" name="TextBox 450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23</a:t>
              </a:r>
            </a:p>
          </p:txBody>
        </p:sp>
      </p:grpSp>
      <p:grpSp>
        <p:nvGrpSpPr>
          <p:cNvPr id="451" name="Group 451"/>
          <p:cNvGrpSpPr/>
          <p:nvPr/>
        </p:nvGrpSpPr>
        <p:grpSpPr>
          <a:xfrm>
            <a:off x="9961404" y="2303993"/>
            <a:ext cx="286481" cy="286481"/>
            <a:chOff x="0" y="0"/>
            <a:chExt cx="572963" cy="572963"/>
          </a:xfrm>
        </p:grpSpPr>
        <p:pic>
          <p:nvPicPr>
            <p:cNvPr id="452" name="Picture 452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453" name="TextBox 453"/>
            <p:cNvSpPr txBox="1"/>
            <p:nvPr/>
          </p:nvSpPr>
          <p:spPr>
            <a:xfrm>
              <a:off x="117796" y="39032"/>
              <a:ext cx="337345" cy="384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1133">
                  <a:solidFill>
                    <a:srgbClr val="000000"/>
                  </a:solidFill>
                  <a:latin typeface="Arimo Bold"/>
                </a:rPr>
                <a:t>1</a:t>
              </a:r>
            </a:p>
          </p:txBody>
        </p:sp>
      </p:grpSp>
      <p:grpSp>
        <p:nvGrpSpPr>
          <p:cNvPr id="454" name="Group 454"/>
          <p:cNvGrpSpPr/>
          <p:nvPr/>
        </p:nvGrpSpPr>
        <p:grpSpPr>
          <a:xfrm>
            <a:off x="10260585" y="2303993"/>
            <a:ext cx="286481" cy="286481"/>
            <a:chOff x="0" y="0"/>
            <a:chExt cx="572963" cy="572963"/>
          </a:xfrm>
        </p:grpSpPr>
        <p:pic>
          <p:nvPicPr>
            <p:cNvPr id="455" name="Picture 455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456" name="TextBox 456"/>
            <p:cNvSpPr txBox="1"/>
            <p:nvPr/>
          </p:nvSpPr>
          <p:spPr>
            <a:xfrm>
              <a:off x="117796" y="39032"/>
              <a:ext cx="337345" cy="384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1133">
                  <a:solidFill>
                    <a:srgbClr val="000000"/>
                  </a:solidFill>
                  <a:latin typeface="Arimo Bold"/>
                </a:rPr>
                <a:t>2</a:t>
              </a:r>
            </a:p>
          </p:txBody>
        </p:sp>
      </p:grpSp>
      <p:grpSp>
        <p:nvGrpSpPr>
          <p:cNvPr id="457" name="Group 457"/>
          <p:cNvGrpSpPr/>
          <p:nvPr/>
        </p:nvGrpSpPr>
        <p:grpSpPr>
          <a:xfrm>
            <a:off x="2554987" y="4884221"/>
            <a:ext cx="286481" cy="286481"/>
            <a:chOff x="0" y="0"/>
            <a:chExt cx="572963" cy="572963"/>
          </a:xfrm>
        </p:grpSpPr>
        <p:pic>
          <p:nvPicPr>
            <p:cNvPr id="458" name="Picture 458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459" name="TextBox 459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140</a:t>
              </a:r>
            </a:p>
          </p:txBody>
        </p:sp>
      </p:grpSp>
      <p:grpSp>
        <p:nvGrpSpPr>
          <p:cNvPr id="460" name="Group 460"/>
          <p:cNvGrpSpPr/>
          <p:nvPr/>
        </p:nvGrpSpPr>
        <p:grpSpPr>
          <a:xfrm>
            <a:off x="2835118" y="4823429"/>
            <a:ext cx="286481" cy="286481"/>
            <a:chOff x="0" y="0"/>
            <a:chExt cx="572963" cy="572963"/>
          </a:xfrm>
        </p:grpSpPr>
        <p:pic>
          <p:nvPicPr>
            <p:cNvPr id="461" name="Picture 461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462" name="TextBox 462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141</a:t>
              </a:r>
            </a:p>
          </p:txBody>
        </p:sp>
      </p:grpSp>
      <p:grpSp>
        <p:nvGrpSpPr>
          <p:cNvPr id="463" name="Group 463"/>
          <p:cNvGrpSpPr/>
          <p:nvPr/>
        </p:nvGrpSpPr>
        <p:grpSpPr>
          <a:xfrm>
            <a:off x="3127949" y="4839740"/>
            <a:ext cx="286481" cy="286481"/>
            <a:chOff x="0" y="0"/>
            <a:chExt cx="572963" cy="572963"/>
          </a:xfrm>
        </p:grpSpPr>
        <p:pic>
          <p:nvPicPr>
            <p:cNvPr id="464" name="Picture 464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465" name="TextBox 465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143</a:t>
              </a:r>
            </a:p>
          </p:txBody>
        </p:sp>
      </p:grpSp>
      <p:grpSp>
        <p:nvGrpSpPr>
          <p:cNvPr id="466" name="Group 466"/>
          <p:cNvGrpSpPr/>
          <p:nvPr/>
        </p:nvGrpSpPr>
        <p:grpSpPr>
          <a:xfrm>
            <a:off x="5045311" y="2544916"/>
            <a:ext cx="286481" cy="256636"/>
            <a:chOff x="0" y="0"/>
            <a:chExt cx="572963" cy="513272"/>
          </a:xfrm>
        </p:grpSpPr>
        <p:pic>
          <p:nvPicPr>
            <p:cNvPr id="467" name="Picture 46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468" name="TextBox 468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25</a:t>
              </a:r>
            </a:p>
          </p:txBody>
        </p:sp>
      </p:grpSp>
      <p:grpSp>
        <p:nvGrpSpPr>
          <p:cNvPr id="469" name="Group 469"/>
          <p:cNvGrpSpPr/>
          <p:nvPr/>
        </p:nvGrpSpPr>
        <p:grpSpPr>
          <a:xfrm>
            <a:off x="5316132" y="2536101"/>
            <a:ext cx="286481" cy="256636"/>
            <a:chOff x="0" y="0"/>
            <a:chExt cx="572963" cy="513272"/>
          </a:xfrm>
        </p:grpSpPr>
        <p:pic>
          <p:nvPicPr>
            <p:cNvPr id="470" name="Picture 470"/>
            <p:cNvPicPr>
              <a:picLocks noChangeAspect="1"/>
            </p:cNvPicPr>
            <p:nvPr/>
          </p:nvPicPr>
          <p:blipFill>
            <a:blip r:embed="rId10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471" name="TextBox 471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  <a:ln w="12700"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FF0000"/>
                  </a:solidFill>
                  <a:latin typeface="Arimo Bold"/>
                </a:rPr>
                <a:t>26</a:t>
              </a:r>
            </a:p>
          </p:txBody>
        </p:sp>
      </p:grpSp>
      <p:grpSp>
        <p:nvGrpSpPr>
          <p:cNvPr id="472" name="Group 472"/>
          <p:cNvGrpSpPr/>
          <p:nvPr/>
        </p:nvGrpSpPr>
        <p:grpSpPr>
          <a:xfrm>
            <a:off x="8444046" y="2662970"/>
            <a:ext cx="286481" cy="256636"/>
            <a:chOff x="0" y="0"/>
            <a:chExt cx="572963" cy="513272"/>
          </a:xfrm>
        </p:grpSpPr>
        <p:pic>
          <p:nvPicPr>
            <p:cNvPr id="473" name="Picture 47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474" name="TextBox 474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FF0000"/>
                  </a:solidFill>
                  <a:latin typeface="Arimo Bold"/>
                </a:rPr>
                <a:t>27</a:t>
              </a:r>
            </a:p>
          </p:txBody>
        </p:sp>
      </p:grpSp>
      <p:grpSp>
        <p:nvGrpSpPr>
          <p:cNvPr id="475" name="Group 475"/>
          <p:cNvGrpSpPr/>
          <p:nvPr/>
        </p:nvGrpSpPr>
        <p:grpSpPr>
          <a:xfrm>
            <a:off x="2533291" y="2174973"/>
            <a:ext cx="286481" cy="256636"/>
            <a:chOff x="0" y="0"/>
            <a:chExt cx="572963" cy="513272"/>
          </a:xfrm>
        </p:grpSpPr>
        <p:pic>
          <p:nvPicPr>
            <p:cNvPr id="476" name="Picture 47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477" name="TextBox 477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28</a:t>
              </a:r>
            </a:p>
          </p:txBody>
        </p:sp>
      </p:grpSp>
      <p:grpSp>
        <p:nvGrpSpPr>
          <p:cNvPr id="478" name="Group 478"/>
          <p:cNvGrpSpPr/>
          <p:nvPr/>
        </p:nvGrpSpPr>
        <p:grpSpPr>
          <a:xfrm>
            <a:off x="3055901" y="2272518"/>
            <a:ext cx="286481" cy="256636"/>
            <a:chOff x="0" y="0"/>
            <a:chExt cx="572963" cy="513272"/>
          </a:xfrm>
        </p:grpSpPr>
        <p:pic>
          <p:nvPicPr>
            <p:cNvPr id="479" name="Picture 47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480" name="TextBox 480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31</a:t>
              </a:r>
            </a:p>
          </p:txBody>
        </p:sp>
      </p:grpSp>
      <p:grpSp>
        <p:nvGrpSpPr>
          <p:cNvPr id="481" name="Group 481"/>
          <p:cNvGrpSpPr/>
          <p:nvPr/>
        </p:nvGrpSpPr>
        <p:grpSpPr>
          <a:xfrm>
            <a:off x="3310633" y="2263990"/>
            <a:ext cx="286481" cy="256636"/>
            <a:chOff x="0" y="0"/>
            <a:chExt cx="572963" cy="513272"/>
          </a:xfrm>
        </p:grpSpPr>
        <p:pic>
          <p:nvPicPr>
            <p:cNvPr id="482" name="Picture 48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483" name="TextBox 483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32</a:t>
              </a:r>
            </a:p>
          </p:txBody>
        </p:sp>
      </p:grpSp>
      <p:grpSp>
        <p:nvGrpSpPr>
          <p:cNvPr id="484" name="Group 484"/>
          <p:cNvGrpSpPr/>
          <p:nvPr/>
        </p:nvGrpSpPr>
        <p:grpSpPr>
          <a:xfrm>
            <a:off x="3570018" y="2261334"/>
            <a:ext cx="286481" cy="256636"/>
            <a:chOff x="0" y="0"/>
            <a:chExt cx="572963" cy="513272"/>
          </a:xfrm>
        </p:grpSpPr>
        <p:pic>
          <p:nvPicPr>
            <p:cNvPr id="485" name="Picture 48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486" name="TextBox 486"/>
            <p:cNvSpPr txBox="1"/>
            <p:nvPr/>
          </p:nvSpPr>
          <p:spPr>
            <a:xfrm>
              <a:off x="117796" y="39032"/>
              <a:ext cx="3246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33</a:t>
              </a:r>
            </a:p>
          </p:txBody>
        </p:sp>
      </p:grpSp>
      <p:grpSp>
        <p:nvGrpSpPr>
          <p:cNvPr id="487" name="Group 487"/>
          <p:cNvGrpSpPr/>
          <p:nvPr/>
        </p:nvGrpSpPr>
        <p:grpSpPr>
          <a:xfrm>
            <a:off x="3830368" y="2255405"/>
            <a:ext cx="286481" cy="256636"/>
            <a:chOff x="0" y="0"/>
            <a:chExt cx="572963" cy="513272"/>
          </a:xfrm>
        </p:grpSpPr>
        <p:pic>
          <p:nvPicPr>
            <p:cNvPr id="488" name="Picture 48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489" name="TextBox 489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34</a:t>
              </a:r>
            </a:p>
          </p:txBody>
        </p:sp>
      </p:grpSp>
      <p:grpSp>
        <p:nvGrpSpPr>
          <p:cNvPr id="490" name="Group 490"/>
          <p:cNvGrpSpPr/>
          <p:nvPr/>
        </p:nvGrpSpPr>
        <p:grpSpPr>
          <a:xfrm>
            <a:off x="5590134" y="2536101"/>
            <a:ext cx="286481" cy="256636"/>
            <a:chOff x="0" y="0"/>
            <a:chExt cx="572963" cy="513272"/>
          </a:xfrm>
        </p:grpSpPr>
        <p:pic>
          <p:nvPicPr>
            <p:cNvPr id="491" name="Picture 49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492" name="TextBox 492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35</a:t>
              </a:r>
            </a:p>
          </p:txBody>
        </p:sp>
      </p:grpSp>
      <p:grpSp>
        <p:nvGrpSpPr>
          <p:cNvPr id="493" name="Group 493"/>
          <p:cNvGrpSpPr/>
          <p:nvPr/>
        </p:nvGrpSpPr>
        <p:grpSpPr>
          <a:xfrm>
            <a:off x="5869940" y="2536101"/>
            <a:ext cx="286481" cy="256636"/>
            <a:chOff x="0" y="0"/>
            <a:chExt cx="572963" cy="513272"/>
          </a:xfrm>
        </p:grpSpPr>
        <p:pic>
          <p:nvPicPr>
            <p:cNvPr id="494" name="Picture 49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495" name="TextBox 495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36</a:t>
              </a:r>
            </a:p>
          </p:txBody>
        </p:sp>
      </p:grpSp>
      <p:grpSp>
        <p:nvGrpSpPr>
          <p:cNvPr id="496" name="Group 496"/>
          <p:cNvGrpSpPr/>
          <p:nvPr/>
        </p:nvGrpSpPr>
        <p:grpSpPr>
          <a:xfrm>
            <a:off x="4097799" y="2261334"/>
            <a:ext cx="286481" cy="256636"/>
            <a:chOff x="0" y="0"/>
            <a:chExt cx="572963" cy="513272"/>
          </a:xfrm>
        </p:grpSpPr>
        <p:pic>
          <p:nvPicPr>
            <p:cNvPr id="497" name="Picture 49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498" name="TextBox 498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37</a:t>
              </a:r>
            </a:p>
          </p:txBody>
        </p:sp>
      </p:grpSp>
      <p:grpSp>
        <p:nvGrpSpPr>
          <p:cNvPr id="499" name="Group 499"/>
          <p:cNvGrpSpPr/>
          <p:nvPr/>
        </p:nvGrpSpPr>
        <p:grpSpPr>
          <a:xfrm>
            <a:off x="2521769" y="2431268"/>
            <a:ext cx="286481" cy="256636"/>
            <a:chOff x="0" y="0"/>
            <a:chExt cx="572963" cy="513272"/>
          </a:xfrm>
        </p:grpSpPr>
        <p:pic>
          <p:nvPicPr>
            <p:cNvPr id="500" name="Picture 50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501" name="TextBox 501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38</a:t>
              </a:r>
            </a:p>
          </p:txBody>
        </p:sp>
      </p:grpSp>
      <p:grpSp>
        <p:nvGrpSpPr>
          <p:cNvPr id="502" name="Group 502"/>
          <p:cNvGrpSpPr/>
          <p:nvPr/>
        </p:nvGrpSpPr>
        <p:grpSpPr>
          <a:xfrm>
            <a:off x="2799643" y="2449519"/>
            <a:ext cx="286481" cy="256636"/>
            <a:chOff x="0" y="0"/>
            <a:chExt cx="572963" cy="513272"/>
          </a:xfrm>
        </p:grpSpPr>
        <p:pic>
          <p:nvPicPr>
            <p:cNvPr id="503" name="Picture 50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504" name="TextBox 504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39</a:t>
              </a:r>
            </a:p>
          </p:txBody>
        </p:sp>
      </p:grpSp>
      <p:grpSp>
        <p:nvGrpSpPr>
          <p:cNvPr id="505" name="Group 505"/>
          <p:cNvGrpSpPr/>
          <p:nvPr/>
        </p:nvGrpSpPr>
        <p:grpSpPr>
          <a:xfrm>
            <a:off x="3086516" y="2512041"/>
            <a:ext cx="286481" cy="256636"/>
            <a:chOff x="0" y="0"/>
            <a:chExt cx="572963" cy="513272"/>
          </a:xfrm>
        </p:grpSpPr>
        <p:pic>
          <p:nvPicPr>
            <p:cNvPr id="506" name="Picture 50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507" name="TextBox 507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40</a:t>
              </a:r>
            </a:p>
          </p:txBody>
        </p:sp>
      </p:grpSp>
      <p:grpSp>
        <p:nvGrpSpPr>
          <p:cNvPr id="508" name="Group 508"/>
          <p:cNvGrpSpPr/>
          <p:nvPr/>
        </p:nvGrpSpPr>
        <p:grpSpPr>
          <a:xfrm>
            <a:off x="8048957" y="4740529"/>
            <a:ext cx="270647" cy="242451"/>
            <a:chOff x="0" y="0"/>
            <a:chExt cx="541293" cy="484901"/>
          </a:xfrm>
        </p:grpSpPr>
        <p:pic>
          <p:nvPicPr>
            <p:cNvPr id="509" name="Picture 509"/>
            <p:cNvPicPr>
              <a:picLocks noChangeAspect="1"/>
            </p:cNvPicPr>
            <p:nvPr/>
          </p:nvPicPr>
          <p:blipFill>
            <a:blip r:embed="rId10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41293" cy="484901"/>
            </a:xfrm>
            <a:prstGeom prst="rect">
              <a:avLst/>
            </a:prstGeom>
          </p:spPr>
        </p:pic>
        <p:sp>
          <p:nvSpPr>
            <p:cNvPr id="510" name="TextBox 510"/>
            <p:cNvSpPr txBox="1"/>
            <p:nvPr/>
          </p:nvSpPr>
          <p:spPr>
            <a:xfrm>
              <a:off x="111300" y="47524"/>
              <a:ext cx="318697" cy="290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4"/>
                </a:lnSpc>
              </a:pPr>
              <a:r>
                <a:rPr lang="en-US" sz="881">
                  <a:solidFill>
                    <a:srgbClr val="000000"/>
                  </a:solidFill>
                  <a:latin typeface="Arimo Bold"/>
                </a:rPr>
                <a:t>14</a:t>
              </a:r>
            </a:p>
          </p:txBody>
        </p:sp>
      </p:grpSp>
      <p:grpSp>
        <p:nvGrpSpPr>
          <p:cNvPr id="511" name="Group 511"/>
          <p:cNvGrpSpPr/>
          <p:nvPr/>
        </p:nvGrpSpPr>
        <p:grpSpPr>
          <a:xfrm>
            <a:off x="10269773" y="2667183"/>
            <a:ext cx="286481" cy="256636"/>
            <a:chOff x="0" y="0"/>
            <a:chExt cx="572963" cy="513272"/>
          </a:xfrm>
        </p:grpSpPr>
        <p:pic>
          <p:nvPicPr>
            <p:cNvPr id="512" name="Picture 512"/>
            <p:cNvPicPr>
              <a:picLocks noChangeAspect="1"/>
            </p:cNvPicPr>
            <p:nvPr/>
          </p:nvPicPr>
          <p:blipFill>
            <a:blip r:embed="rId1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513" name="TextBox 513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15</a:t>
              </a:r>
            </a:p>
          </p:txBody>
        </p:sp>
      </p:grpSp>
      <p:grpSp>
        <p:nvGrpSpPr>
          <p:cNvPr id="514" name="Group 514"/>
          <p:cNvGrpSpPr/>
          <p:nvPr/>
        </p:nvGrpSpPr>
        <p:grpSpPr>
          <a:xfrm>
            <a:off x="2793159" y="2208398"/>
            <a:ext cx="286481" cy="256636"/>
            <a:chOff x="0" y="0"/>
            <a:chExt cx="572963" cy="513272"/>
          </a:xfrm>
        </p:grpSpPr>
        <p:pic>
          <p:nvPicPr>
            <p:cNvPr id="515" name="Picture 5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516" name="TextBox 516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29</a:t>
              </a:r>
            </a:p>
          </p:txBody>
        </p:sp>
      </p:grpSp>
      <p:grpSp>
        <p:nvGrpSpPr>
          <p:cNvPr id="517" name="Group 517"/>
          <p:cNvGrpSpPr/>
          <p:nvPr/>
        </p:nvGrpSpPr>
        <p:grpSpPr>
          <a:xfrm>
            <a:off x="8740189" y="2654155"/>
            <a:ext cx="286481" cy="256636"/>
            <a:chOff x="0" y="0"/>
            <a:chExt cx="572963" cy="513272"/>
          </a:xfrm>
        </p:grpSpPr>
        <p:pic>
          <p:nvPicPr>
            <p:cNvPr id="518" name="Picture 51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519" name="TextBox 519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30</a:t>
              </a:r>
            </a:p>
          </p:txBody>
        </p:sp>
      </p:grpSp>
      <p:grpSp>
        <p:nvGrpSpPr>
          <p:cNvPr id="520" name="Group 520"/>
          <p:cNvGrpSpPr/>
          <p:nvPr/>
        </p:nvGrpSpPr>
        <p:grpSpPr>
          <a:xfrm>
            <a:off x="3118795" y="4521797"/>
            <a:ext cx="286481" cy="286481"/>
            <a:chOff x="0" y="0"/>
            <a:chExt cx="572963" cy="572963"/>
          </a:xfrm>
        </p:grpSpPr>
        <p:pic>
          <p:nvPicPr>
            <p:cNvPr id="521" name="Picture 521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522" name="TextBox 522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135</a:t>
              </a:r>
            </a:p>
          </p:txBody>
        </p:sp>
      </p:grpSp>
      <p:grpSp>
        <p:nvGrpSpPr>
          <p:cNvPr id="523" name="Group 523"/>
          <p:cNvGrpSpPr/>
          <p:nvPr/>
        </p:nvGrpSpPr>
        <p:grpSpPr>
          <a:xfrm>
            <a:off x="3426777" y="4510869"/>
            <a:ext cx="286481" cy="286481"/>
            <a:chOff x="0" y="0"/>
            <a:chExt cx="572963" cy="572963"/>
          </a:xfrm>
        </p:grpSpPr>
        <p:pic>
          <p:nvPicPr>
            <p:cNvPr id="524" name="Picture 524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525" name="TextBox 525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136</a:t>
              </a:r>
            </a:p>
          </p:txBody>
        </p:sp>
      </p:grpSp>
      <p:grpSp>
        <p:nvGrpSpPr>
          <p:cNvPr id="526" name="Group 526"/>
          <p:cNvGrpSpPr/>
          <p:nvPr/>
        </p:nvGrpSpPr>
        <p:grpSpPr>
          <a:xfrm>
            <a:off x="9352904" y="2655091"/>
            <a:ext cx="286481" cy="286481"/>
            <a:chOff x="0" y="0"/>
            <a:chExt cx="572963" cy="572963"/>
          </a:xfrm>
        </p:grpSpPr>
        <p:pic>
          <p:nvPicPr>
            <p:cNvPr id="527" name="Picture 527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528" name="TextBox 528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FF0000"/>
                  </a:solidFill>
                  <a:latin typeface="Arimo Bold"/>
                </a:rPr>
                <a:t>138</a:t>
              </a:r>
            </a:p>
          </p:txBody>
        </p:sp>
      </p:grpSp>
      <p:grpSp>
        <p:nvGrpSpPr>
          <p:cNvPr id="529" name="Group 529"/>
          <p:cNvGrpSpPr/>
          <p:nvPr/>
        </p:nvGrpSpPr>
        <p:grpSpPr>
          <a:xfrm>
            <a:off x="4000994" y="4486186"/>
            <a:ext cx="286481" cy="286481"/>
            <a:chOff x="0" y="0"/>
            <a:chExt cx="572963" cy="572963"/>
          </a:xfrm>
        </p:grpSpPr>
        <p:pic>
          <p:nvPicPr>
            <p:cNvPr id="530" name="Picture 530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531" name="TextBox 531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139</a:t>
              </a:r>
            </a:p>
          </p:txBody>
        </p:sp>
      </p:grpSp>
      <p:grpSp>
        <p:nvGrpSpPr>
          <p:cNvPr id="532" name="Group 532"/>
          <p:cNvGrpSpPr/>
          <p:nvPr/>
        </p:nvGrpSpPr>
        <p:grpSpPr>
          <a:xfrm>
            <a:off x="2541163" y="4597740"/>
            <a:ext cx="286481" cy="286481"/>
            <a:chOff x="0" y="0"/>
            <a:chExt cx="572963" cy="572963"/>
          </a:xfrm>
        </p:grpSpPr>
        <p:pic>
          <p:nvPicPr>
            <p:cNvPr id="533" name="Picture 533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534" name="TextBox 534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130</a:t>
              </a:r>
            </a:p>
          </p:txBody>
        </p:sp>
      </p:grpSp>
      <p:grpSp>
        <p:nvGrpSpPr>
          <p:cNvPr id="535" name="Group 535"/>
          <p:cNvGrpSpPr/>
          <p:nvPr/>
        </p:nvGrpSpPr>
        <p:grpSpPr>
          <a:xfrm>
            <a:off x="11234088" y="2660797"/>
            <a:ext cx="286481" cy="286481"/>
            <a:chOff x="0" y="0"/>
            <a:chExt cx="572963" cy="572963"/>
          </a:xfrm>
        </p:grpSpPr>
        <p:pic>
          <p:nvPicPr>
            <p:cNvPr id="536" name="Picture 536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537" name="TextBox 537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132</a:t>
              </a:r>
            </a:p>
          </p:txBody>
        </p:sp>
      </p:grpSp>
      <p:grpSp>
        <p:nvGrpSpPr>
          <p:cNvPr id="538" name="Group 538"/>
          <p:cNvGrpSpPr/>
          <p:nvPr/>
        </p:nvGrpSpPr>
        <p:grpSpPr>
          <a:xfrm>
            <a:off x="2837604" y="4525503"/>
            <a:ext cx="286481" cy="286481"/>
            <a:chOff x="0" y="0"/>
            <a:chExt cx="572963" cy="572963"/>
          </a:xfrm>
        </p:grpSpPr>
        <p:pic>
          <p:nvPicPr>
            <p:cNvPr id="539" name="Picture 539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540" name="TextBox 540"/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133</a:t>
              </a:r>
            </a:p>
          </p:txBody>
        </p:sp>
      </p:grpSp>
      <p:grpSp>
        <p:nvGrpSpPr>
          <p:cNvPr id="541" name="Group 541"/>
          <p:cNvGrpSpPr/>
          <p:nvPr/>
        </p:nvGrpSpPr>
        <p:grpSpPr>
          <a:xfrm>
            <a:off x="9958893" y="2637338"/>
            <a:ext cx="286481" cy="286481"/>
            <a:chOff x="0" y="0"/>
            <a:chExt cx="572963" cy="572963"/>
          </a:xfrm>
        </p:grpSpPr>
        <p:pic>
          <p:nvPicPr>
            <p:cNvPr id="542" name="Picture 542"/>
            <p:cNvPicPr>
              <a:picLocks noChangeAspect="1"/>
            </p:cNvPicPr>
            <p:nvPr/>
          </p:nvPicPr>
          <p:blipFill>
            <a:blip r:embed="rId1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543" name="TextBox 543"/>
            <p:cNvSpPr txBox="1"/>
            <p:nvPr/>
          </p:nvSpPr>
          <p:spPr>
            <a:xfrm>
              <a:off x="117796" y="39032"/>
              <a:ext cx="337345" cy="384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1133">
                  <a:solidFill>
                    <a:srgbClr val="000000"/>
                  </a:solidFill>
                  <a:latin typeface="Arimo Bold"/>
                </a:rPr>
                <a:t>8</a:t>
              </a:r>
            </a:p>
          </p:txBody>
        </p:sp>
      </p:grpSp>
      <p:grpSp>
        <p:nvGrpSpPr>
          <p:cNvPr id="544" name="Group 544"/>
          <p:cNvGrpSpPr/>
          <p:nvPr/>
        </p:nvGrpSpPr>
        <p:grpSpPr>
          <a:xfrm>
            <a:off x="5030098" y="1947407"/>
            <a:ext cx="286481" cy="286481"/>
            <a:chOff x="0" y="0"/>
            <a:chExt cx="572963" cy="572963"/>
          </a:xfrm>
        </p:grpSpPr>
        <p:pic>
          <p:nvPicPr>
            <p:cNvPr id="545" name="Picture 545"/>
            <p:cNvPicPr>
              <a:picLocks noChangeAspect="1"/>
            </p:cNvPicPr>
            <p:nvPr/>
          </p:nvPicPr>
          <p:blipFill>
            <a:blip r:embed="rId1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546" name="TextBox 546"/>
            <p:cNvSpPr txBox="1"/>
            <p:nvPr/>
          </p:nvSpPr>
          <p:spPr>
            <a:xfrm>
              <a:off x="117796" y="39032"/>
              <a:ext cx="337345" cy="384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1133">
                  <a:solidFill>
                    <a:srgbClr val="000000"/>
                  </a:solidFill>
                  <a:latin typeface="Arimo Bold"/>
                </a:rPr>
                <a:t>9</a:t>
              </a:r>
            </a:p>
          </p:txBody>
        </p:sp>
      </p:grpSp>
      <p:grpSp>
        <p:nvGrpSpPr>
          <p:cNvPr id="547" name="Group 547"/>
          <p:cNvGrpSpPr/>
          <p:nvPr/>
        </p:nvGrpSpPr>
        <p:grpSpPr>
          <a:xfrm>
            <a:off x="5307143" y="2014553"/>
            <a:ext cx="286481" cy="256636"/>
            <a:chOff x="0" y="0"/>
            <a:chExt cx="572963" cy="513272"/>
          </a:xfrm>
        </p:grpSpPr>
        <p:pic>
          <p:nvPicPr>
            <p:cNvPr id="548" name="Picture 548"/>
            <p:cNvPicPr>
              <a:picLocks noChangeAspect="1"/>
            </p:cNvPicPr>
            <p:nvPr/>
          </p:nvPicPr>
          <p:blipFill>
            <a:blip r:embed="rId10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549" name="TextBox 549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10</a:t>
              </a:r>
            </a:p>
          </p:txBody>
        </p:sp>
      </p:grpSp>
      <p:grpSp>
        <p:nvGrpSpPr>
          <p:cNvPr id="550" name="Group 550"/>
          <p:cNvGrpSpPr/>
          <p:nvPr/>
        </p:nvGrpSpPr>
        <p:grpSpPr>
          <a:xfrm>
            <a:off x="5587456" y="2047357"/>
            <a:ext cx="286481" cy="256636"/>
            <a:chOff x="0" y="0"/>
            <a:chExt cx="572963" cy="513272"/>
          </a:xfrm>
        </p:grpSpPr>
        <p:pic>
          <p:nvPicPr>
            <p:cNvPr id="551" name="Picture 551"/>
            <p:cNvPicPr>
              <a:picLocks noChangeAspect="1"/>
            </p:cNvPicPr>
            <p:nvPr/>
          </p:nvPicPr>
          <p:blipFill>
            <a:blip r:embed="rId10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552" name="TextBox 552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11</a:t>
              </a:r>
            </a:p>
          </p:txBody>
        </p:sp>
      </p:grpSp>
      <p:grpSp>
        <p:nvGrpSpPr>
          <p:cNvPr id="553" name="Group 553"/>
          <p:cNvGrpSpPr/>
          <p:nvPr/>
        </p:nvGrpSpPr>
        <p:grpSpPr>
          <a:xfrm>
            <a:off x="5873937" y="2098921"/>
            <a:ext cx="286481" cy="256636"/>
            <a:chOff x="0" y="0"/>
            <a:chExt cx="572963" cy="513272"/>
          </a:xfrm>
        </p:grpSpPr>
        <p:pic>
          <p:nvPicPr>
            <p:cNvPr id="554" name="Picture 554"/>
            <p:cNvPicPr>
              <a:picLocks noChangeAspect="1"/>
            </p:cNvPicPr>
            <p:nvPr/>
          </p:nvPicPr>
          <p:blipFill>
            <a:blip r:embed="rId10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555" name="TextBox 555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12</a:t>
              </a:r>
            </a:p>
          </p:txBody>
        </p:sp>
      </p:grpSp>
      <p:grpSp>
        <p:nvGrpSpPr>
          <p:cNvPr id="556" name="Group 556"/>
          <p:cNvGrpSpPr/>
          <p:nvPr/>
        </p:nvGrpSpPr>
        <p:grpSpPr>
          <a:xfrm>
            <a:off x="9955872" y="1172132"/>
            <a:ext cx="286481" cy="256636"/>
            <a:chOff x="0" y="0"/>
            <a:chExt cx="572963" cy="513272"/>
          </a:xfrm>
        </p:grpSpPr>
        <p:pic>
          <p:nvPicPr>
            <p:cNvPr id="557" name="Picture 557"/>
            <p:cNvPicPr>
              <a:picLocks noChangeAspect="1"/>
            </p:cNvPicPr>
            <p:nvPr/>
          </p:nvPicPr>
          <p:blipFill>
            <a:blip r:embed="rId10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558" name="TextBox 558"/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13</a:t>
              </a:r>
            </a:p>
          </p:txBody>
        </p:sp>
      </p:grpSp>
      <p:sp>
        <p:nvSpPr>
          <p:cNvPr id="562" name="AutoShape 562"/>
          <p:cNvSpPr/>
          <p:nvPr/>
        </p:nvSpPr>
        <p:spPr>
          <a:xfrm>
            <a:off x="7965617" y="1987654"/>
            <a:ext cx="0" cy="304967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63" name="AutoShape 563"/>
          <p:cNvSpPr/>
          <p:nvPr/>
        </p:nvSpPr>
        <p:spPr>
          <a:xfrm>
            <a:off x="6488718" y="1788435"/>
            <a:ext cx="0" cy="3488328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64" name="AutoShape 564"/>
          <p:cNvSpPr/>
          <p:nvPr/>
        </p:nvSpPr>
        <p:spPr>
          <a:xfrm flipH="1">
            <a:off x="5015638" y="1723826"/>
            <a:ext cx="0" cy="3985849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76C222-F4D7-CDF0-68EE-DCD08FABB438}"/>
              </a:ext>
            </a:extLst>
          </p:cNvPr>
          <p:cNvGrpSpPr/>
          <p:nvPr/>
        </p:nvGrpSpPr>
        <p:grpSpPr>
          <a:xfrm>
            <a:off x="108142" y="1944505"/>
            <a:ext cx="286481" cy="286481"/>
            <a:chOff x="132896" y="2647188"/>
            <a:chExt cx="286481" cy="286481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132896" y="2647188"/>
              <a:ext cx="286481" cy="286481"/>
            </a:xfrm>
            <a:prstGeom prst="rect">
              <a:avLst/>
            </a:prstGeom>
          </p:spPr>
        </p:pic>
        <p:sp>
          <p:nvSpPr>
            <p:cNvPr id="566" name="TextBox 566"/>
            <p:cNvSpPr txBox="1"/>
            <p:nvPr/>
          </p:nvSpPr>
          <p:spPr>
            <a:xfrm>
              <a:off x="132896" y="2673689"/>
              <a:ext cx="286470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170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BE5FC3-311F-0F47-E4D9-36DF6E1A0354}"/>
              </a:ext>
            </a:extLst>
          </p:cNvPr>
          <p:cNvGrpSpPr/>
          <p:nvPr/>
        </p:nvGrpSpPr>
        <p:grpSpPr>
          <a:xfrm>
            <a:off x="8454641" y="2366319"/>
            <a:ext cx="286481" cy="256636"/>
            <a:chOff x="8862010" y="2457698"/>
            <a:chExt cx="286481" cy="256636"/>
          </a:xfrm>
        </p:grpSpPr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rcRect/>
            <a:stretch>
              <a:fillRect/>
            </a:stretch>
          </p:blipFill>
          <p:spPr>
            <a:xfrm>
              <a:off x="8862010" y="2457698"/>
              <a:ext cx="286481" cy="256636"/>
            </a:xfrm>
            <a:prstGeom prst="rect">
              <a:avLst/>
            </a:prstGeom>
          </p:spPr>
        </p:pic>
        <p:sp>
          <p:nvSpPr>
            <p:cNvPr id="567" name="TextBox 567"/>
            <p:cNvSpPr txBox="1"/>
            <p:nvPr/>
          </p:nvSpPr>
          <p:spPr>
            <a:xfrm>
              <a:off x="8920909" y="2496436"/>
              <a:ext cx="168672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 dirty="0">
                  <a:solidFill>
                    <a:srgbClr val="000000"/>
                  </a:solidFill>
                  <a:latin typeface="Arimo Bold"/>
                </a:rPr>
                <a:t>57</a:t>
              </a:r>
            </a:p>
          </p:txBody>
        </p:sp>
      </p:grpSp>
      <p:sp>
        <p:nvSpPr>
          <p:cNvPr id="568" name="TextBox 568"/>
          <p:cNvSpPr txBox="1"/>
          <p:nvPr/>
        </p:nvSpPr>
        <p:spPr>
          <a:xfrm>
            <a:off x="8836145" y="2393468"/>
            <a:ext cx="168672" cy="15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6"/>
              </a:lnSpc>
            </a:pPr>
            <a:r>
              <a:rPr lang="en-US" sz="933" dirty="0">
                <a:solidFill>
                  <a:srgbClr val="000000"/>
                </a:solidFill>
                <a:latin typeface="Arimo Bold"/>
              </a:rPr>
              <a:t>59</a:t>
            </a:r>
          </a:p>
        </p:txBody>
      </p:sp>
      <p:sp>
        <p:nvSpPr>
          <p:cNvPr id="569" name="TextBox 569"/>
          <p:cNvSpPr txBox="1"/>
          <p:nvPr/>
        </p:nvSpPr>
        <p:spPr>
          <a:xfrm>
            <a:off x="9176944" y="2421398"/>
            <a:ext cx="168672" cy="15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6"/>
              </a:lnSpc>
            </a:pPr>
            <a:r>
              <a:rPr lang="en-US" sz="933" dirty="0">
                <a:solidFill>
                  <a:srgbClr val="000000"/>
                </a:solidFill>
                <a:latin typeface="Arimo Bold"/>
              </a:rPr>
              <a:t>61</a:t>
            </a:r>
          </a:p>
        </p:txBody>
      </p:sp>
      <p:sp>
        <p:nvSpPr>
          <p:cNvPr id="570" name="TextBox 570"/>
          <p:cNvSpPr txBox="1"/>
          <p:nvPr/>
        </p:nvSpPr>
        <p:spPr>
          <a:xfrm>
            <a:off x="6841079" y="2629600"/>
            <a:ext cx="168672" cy="15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6"/>
              </a:lnSpc>
            </a:pPr>
            <a:r>
              <a:rPr lang="en-US" sz="933">
                <a:solidFill>
                  <a:srgbClr val="000000"/>
                </a:solidFill>
                <a:latin typeface="Arimo Bold"/>
              </a:rPr>
              <a:t>77</a:t>
            </a:r>
          </a:p>
        </p:txBody>
      </p:sp>
      <p:sp>
        <p:nvSpPr>
          <p:cNvPr id="571" name="TextBox 571"/>
          <p:cNvSpPr txBox="1"/>
          <p:nvPr/>
        </p:nvSpPr>
        <p:spPr>
          <a:xfrm>
            <a:off x="7142427" y="2620671"/>
            <a:ext cx="168672" cy="15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6"/>
              </a:lnSpc>
            </a:pPr>
            <a:r>
              <a:rPr lang="en-US" sz="933">
                <a:solidFill>
                  <a:srgbClr val="000000"/>
                </a:solidFill>
                <a:latin typeface="Arimo Bold"/>
              </a:rPr>
              <a:t>82</a:t>
            </a:r>
          </a:p>
        </p:txBody>
      </p:sp>
      <p:sp>
        <p:nvSpPr>
          <p:cNvPr id="572" name="TextBox 572"/>
          <p:cNvSpPr txBox="1"/>
          <p:nvPr/>
        </p:nvSpPr>
        <p:spPr>
          <a:xfrm>
            <a:off x="3755932" y="3380447"/>
            <a:ext cx="168672" cy="15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6"/>
              </a:lnSpc>
            </a:pPr>
            <a:r>
              <a:rPr lang="en-US" sz="933" dirty="0">
                <a:solidFill>
                  <a:srgbClr val="000000"/>
                </a:solidFill>
                <a:latin typeface="Arimo Bold"/>
              </a:rPr>
              <a:t>83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D3CAD3-2AD0-BA30-5F5F-584D58C67B3D}"/>
              </a:ext>
            </a:extLst>
          </p:cNvPr>
          <p:cNvGrpSpPr/>
          <p:nvPr/>
        </p:nvGrpSpPr>
        <p:grpSpPr>
          <a:xfrm>
            <a:off x="10570760" y="4822193"/>
            <a:ext cx="286481" cy="256636"/>
            <a:chOff x="2070058" y="3654422"/>
            <a:chExt cx="286481" cy="256636"/>
          </a:xfrm>
        </p:grpSpPr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2070058" y="3654422"/>
              <a:ext cx="286481" cy="256636"/>
            </a:xfrm>
            <a:prstGeom prst="rect">
              <a:avLst/>
            </a:prstGeom>
          </p:spPr>
        </p:pic>
        <p:sp>
          <p:nvSpPr>
            <p:cNvPr id="573" name="TextBox 573"/>
            <p:cNvSpPr txBox="1"/>
            <p:nvPr/>
          </p:nvSpPr>
          <p:spPr>
            <a:xfrm>
              <a:off x="2128957" y="3666001"/>
              <a:ext cx="168672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94</a:t>
              </a:r>
            </a:p>
          </p:txBody>
        </p:sp>
      </p:grpSp>
      <p:sp>
        <p:nvSpPr>
          <p:cNvPr id="574" name="TextBox 574"/>
          <p:cNvSpPr txBox="1"/>
          <p:nvPr/>
        </p:nvSpPr>
        <p:spPr>
          <a:xfrm>
            <a:off x="7695545" y="2607922"/>
            <a:ext cx="168672" cy="15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6"/>
              </a:lnSpc>
            </a:pPr>
            <a:r>
              <a:rPr lang="en-US" sz="933">
                <a:solidFill>
                  <a:srgbClr val="000000"/>
                </a:solidFill>
                <a:latin typeface="Arimo Bold"/>
              </a:rPr>
              <a:t>97</a:t>
            </a:r>
          </a:p>
        </p:txBody>
      </p:sp>
      <p:sp>
        <p:nvSpPr>
          <p:cNvPr id="575" name="TextBox 575"/>
          <p:cNvSpPr txBox="1"/>
          <p:nvPr/>
        </p:nvSpPr>
        <p:spPr>
          <a:xfrm>
            <a:off x="4086648" y="3369919"/>
            <a:ext cx="168672" cy="15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6"/>
              </a:lnSpc>
            </a:pPr>
            <a:r>
              <a:rPr lang="en-US" sz="933">
                <a:solidFill>
                  <a:srgbClr val="000000"/>
                </a:solidFill>
                <a:latin typeface="Arimo Bold"/>
              </a:rPr>
              <a:t>98</a:t>
            </a:r>
          </a:p>
        </p:txBody>
      </p:sp>
      <p:sp>
        <p:nvSpPr>
          <p:cNvPr id="576" name="TextBox 576"/>
          <p:cNvSpPr txBox="1"/>
          <p:nvPr/>
        </p:nvSpPr>
        <p:spPr>
          <a:xfrm>
            <a:off x="9400953" y="2405889"/>
            <a:ext cx="286470" cy="15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6"/>
              </a:lnSpc>
            </a:pPr>
            <a:r>
              <a:rPr lang="en-US" sz="933" dirty="0">
                <a:solidFill>
                  <a:srgbClr val="000000"/>
                </a:solidFill>
                <a:latin typeface="Arimo Bold"/>
              </a:rPr>
              <a:t>129</a:t>
            </a:r>
          </a:p>
        </p:txBody>
      </p:sp>
      <p:sp>
        <p:nvSpPr>
          <p:cNvPr id="577" name="TextBox 577"/>
          <p:cNvSpPr txBox="1"/>
          <p:nvPr/>
        </p:nvSpPr>
        <p:spPr>
          <a:xfrm>
            <a:off x="123302" y="1662311"/>
            <a:ext cx="286470" cy="15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6"/>
              </a:lnSpc>
            </a:pPr>
            <a:r>
              <a:rPr lang="en-US" sz="933" dirty="0">
                <a:solidFill>
                  <a:srgbClr val="000000"/>
                </a:solidFill>
                <a:latin typeface="Arimo Bold"/>
              </a:rPr>
              <a:t>159</a:t>
            </a:r>
          </a:p>
        </p:txBody>
      </p:sp>
      <p:sp>
        <p:nvSpPr>
          <p:cNvPr id="578" name="TextBox 578"/>
          <p:cNvSpPr txBox="1"/>
          <p:nvPr/>
        </p:nvSpPr>
        <p:spPr>
          <a:xfrm>
            <a:off x="435618" y="1662157"/>
            <a:ext cx="286470" cy="15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6"/>
              </a:lnSpc>
            </a:pPr>
            <a:r>
              <a:rPr lang="en-US" sz="933" dirty="0">
                <a:solidFill>
                  <a:srgbClr val="000000"/>
                </a:solidFill>
                <a:latin typeface="Arimo Bold"/>
              </a:rPr>
              <a:t>160</a:t>
            </a:r>
          </a:p>
        </p:txBody>
      </p:sp>
      <p:sp>
        <p:nvSpPr>
          <p:cNvPr id="579" name="TextBox 579"/>
          <p:cNvSpPr txBox="1"/>
          <p:nvPr/>
        </p:nvSpPr>
        <p:spPr>
          <a:xfrm>
            <a:off x="10864768" y="1452921"/>
            <a:ext cx="286470" cy="15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6"/>
              </a:lnSpc>
            </a:pPr>
            <a:r>
              <a:rPr lang="en-US" sz="933" dirty="0">
                <a:solidFill>
                  <a:srgbClr val="000000"/>
                </a:solidFill>
                <a:latin typeface="Arimo Bold"/>
              </a:rPr>
              <a:t>171</a:t>
            </a:r>
          </a:p>
        </p:txBody>
      </p:sp>
      <p:sp>
        <p:nvSpPr>
          <p:cNvPr id="580" name="TextBox 580"/>
          <p:cNvSpPr txBox="1"/>
          <p:nvPr/>
        </p:nvSpPr>
        <p:spPr>
          <a:xfrm>
            <a:off x="7036464" y="4938301"/>
            <a:ext cx="286470" cy="15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6"/>
              </a:lnSpc>
            </a:pPr>
            <a:r>
              <a:rPr lang="en-US" sz="933" dirty="0">
                <a:solidFill>
                  <a:srgbClr val="000000"/>
                </a:solidFill>
                <a:latin typeface="Arimo Bold"/>
              </a:rPr>
              <a:t>165</a:t>
            </a:r>
          </a:p>
        </p:txBody>
      </p:sp>
      <p:sp>
        <p:nvSpPr>
          <p:cNvPr id="581" name="TextBox 581"/>
          <p:cNvSpPr txBox="1"/>
          <p:nvPr/>
        </p:nvSpPr>
        <p:spPr>
          <a:xfrm>
            <a:off x="451386" y="1980012"/>
            <a:ext cx="286470" cy="15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6"/>
              </a:lnSpc>
            </a:pPr>
            <a:r>
              <a:rPr lang="en-US" sz="933">
                <a:solidFill>
                  <a:srgbClr val="000000"/>
                </a:solidFill>
                <a:latin typeface="Arimo Bold"/>
              </a:rPr>
              <a:t>166</a:t>
            </a:r>
          </a:p>
        </p:txBody>
      </p:sp>
      <p:sp>
        <p:nvSpPr>
          <p:cNvPr id="582" name="TextBox 582"/>
          <p:cNvSpPr txBox="1"/>
          <p:nvPr/>
        </p:nvSpPr>
        <p:spPr>
          <a:xfrm>
            <a:off x="771535" y="1980012"/>
            <a:ext cx="286470" cy="15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6"/>
              </a:lnSpc>
            </a:pPr>
            <a:r>
              <a:rPr lang="en-US" sz="933">
                <a:solidFill>
                  <a:srgbClr val="000000"/>
                </a:solidFill>
                <a:latin typeface="Arimo Bold"/>
              </a:rPr>
              <a:t>167</a:t>
            </a:r>
          </a:p>
        </p:txBody>
      </p:sp>
      <p:sp>
        <p:nvSpPr>
          <p:cNvPr id="583" name="TextBox 583"/>
          <p:cNvSpPr txBox="1"/>
          <p:nvPr/>
        </p:nvSpPr>
        <p:spPr>
          <a:xfrm>
            <a:off x="1108009" y="1980012"/>
            <a:ext cx="286470" cy="15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6"/>
              </a:lnSpc>
            </a:pPr>
            <a:r>
              <a:rPr lang="en-US" sz="933" dirty="0">
                <a:solidFill>
                  <a:srgbClr val="000000"/>
                </a:solidFill>
                <a:latin typeface="Arimo Bold"/>
              </a:rPr>
              <a:t>168</a:t>
            </a:r>
          </a:p>
        </p:txBody>
      </p:sp>
      <p:sp>
        <p:nvSpPr>
          <p:cNvPr id="584" name="TextBox 584"/>
          <p:cNvSpPr txBox="1"/>
          <p:nvPr/>
        </p:nvSpPr>
        <p:spPr>
          <a:xfrm>
            <a:off x="8580237" y="668269"/>
            <a:ext cx="773113" cy="227883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solidFill>
                  <a:schemeClr val="bg1"/>
                </a:solidFill>
                <a:latin typeface="Arimo Bold"/>
              </a:rPr>
              <a:t>Total = 9 </a:t>
            </a:r>
          </a:p>
        </p:txBody>
      </p:sp>
      <p:sp>
        <p:nvSpPr>
          <p:cNvPr id="585" name="TextBox 585"/>
          <p:cNvSpPr txBox="1"/>
          <p:nvPr/>
        </p:nvSpPr>
        <p:spPr>
          <a:xfrm>
            <a:off x="10386433" y="668269"/>
            <a:ext cx="1100050" cy="227883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solidFill>
                  <a:schemeClr val="bg1"/>
                </a:solidFill>
                <a:latin typeface="Arimo Bold"/>
              </a:rPr>
              <a:t>Total =  40</a:t>
            </a:r>
          </a:p>
        </p:txBody>
      </p:sp>
      <p:sp>
        <p:nvSpPr>
          <p:cNvPr id="586" name="TextBox 586"/>
          <p:cNvSpPr txBox="1"/>
          <p:nvPr/>
        </p:nvSpPr>
        <p:spPr>
          <a:xfrm>
            <a:off x="4614209" y="668269"/>
            <a:ext cx="971550" cy="227883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solidFill>
                  <a:schemeClr val="bg1"/>
                </a:solidFill>
                <a:latin typeface="Arimo Bold"/>
              </a:rPr>
              <a:t>Total = 106</a:t>
            </a:r>
          </a:p>
        </p:txBody>
      </p:sp>
      <p:sp>
        <p:nvSpPr>
          <p:cNvPr id="587" name="TextBox 587"/>
          <p:cNvSpPr txBox="1"/>
          <p:nvPr/>
        </p:nvSpPr>
        <p:spPr>
          <a:xfrm>
            <a:off x="153891" y="668269"/>
            <a:ext cx="872331" cy="227883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solidFill>
                  <a:schemeClr val="bg1"/>
                </a:solidFill>
                <a:latin typeface="Arimo Bold"/>
              </a:rPr>
              <a:t>Total = 8 </a:t>
            </a:r>
          </a:p>
        </p:txBody>
      </p:sp>
      <p:sp>
        <p:nvSpPr>
          <p:cNvPr id="588" name="TextBox 588"/>
          <p:cNvSpPr txBox="1"/>
          <p:nvPr/>
        </p:nvSpPr>
        <p:spPr>
          <a:xfrm>
            <a:off x="5474922" y="5780797"/>
            <a:ext cx="1122658" cy="47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solidFill>
                  <a:srgbClr val="000000"/>
                </a:solidFill>
                <a:latin typeface="Arimo Bold"/>
              </a:rPr>
              <a:t>Drop</a:t>
            </a:r>
          </a:p>
          <a:p>
            <a:pPr algn="ctr">
              <a:lnSpc>
                <a:spcPts val="1867"/>
              </a:lnSpc>
            </a:pPr>
            <a:r>
              <a:rPr lang="en-US" sz="1333" dirty="0">
                <a:solidFill>
                  <a:srgbClr val="000000"/>
                </a:solidFill>
                <a:latin typeface="Arimo Bold"/>
              </a:rPr>
              <a:t>Total = 8</a:t>
            </a:r>
          </a:p>
        </p:txBody>
      </p:sp>
      <p:sp>
        <p:nvSpPr>
          <p:cNvPr id="589" name="TextBox 589"/>
          <p:cNvSpPr txBox="1"/>
          <p:nvPr/>
        </p:nvSpPr>
        <p:spPr>
          <a:xfrm>
            <a:off x="5888896" y="6509167"/>
            <a:ext cx="1431766" cy="23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Arimo Bold"/>
              </a:rPr>
              <a:t>Summary = 171 </a:t>
            </a:r>
          </a:p>
        </p:txBody>
      </p:sp>
      <p:sp>
        <p:nvSpPr>
          <p:cNvPr id="590" name="TextBox 590"/>
          <p:cNvSpPr txBox="1"/>
          <p:nvPr/>
        </p:nvSpPr>
        <p:spPr>
          <a:xfrm>
            <a:off x="221950" y="1323582"/>
            <a:ext cx="1946859" cy="214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6"/>
              </a:lnSpc>
            </a:pPr>
            <a:r>
              <a:rPr lang="en-US" sz="933">
                <a:solidFill>
                  <a:srgbClr val="000000"/>
                </a:solidFill>
                <a:latin typeface="Arimo Bold"/>
              </a:rPr>
              <a:t>New Plan  Added in Q1</a:t>
            </a:r>
          </a:p>
        </p:txBody>
      </p:sp>
      <p:sp>
        <p:nvSpPr>
          <p:cNvPr id="591" name="TextBox 591"/>
          <p:cNvSpPr txBox="1"/>
          <p:nvPr/>
        </p:nvSpPr>
        <p:spPr>
          <a:xfrm>
            <a:off x="7965618" y="1756770"/>
            <a:ext cx="474213" cy="37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3"/>
              </a:lnSpc>
            </a:pPr>
            <a:r>
              <a:rPr lang="en-US" sz="1067" dirty="0">
                <a:solidFill>
                  <a:srgbClr val="000000"/>
                </a:solidFill>
                <a:latin typeface="Arimo Bold"/>
              </a:rPr>
              <a:t>TW1</a:t>
            </a:r>
          </a:p>
          <a:p>
            <a:pPr algn="ctr">
              <a:lnSpc>
                <a:spcPts val="1493"/>
              </a:lnSpc>
            </a:pPr>
            <a:r>
              <a:rPr lang="en-US" sz="1067" dirty="0">
                <a:solidFill>
                  <a:srgbClr val="000000"/>
                </a:solidFill>
                <a:latin typeface="Arimo Bold"/>
              </a:rPr>
              <a:t>(0)</a:t>
            </a:r>
          </a:p>
        </p:txBody>
      </p:sp>
      <p:sp>
        <p:nvSpPr>
          <p:cNvPr id="592" name="TextBox 592"/>
          <p:cNvSpPr txBox="1"/>
          <p:nvPr/>
        </p:nvSpPr>
        <p:spPr>
          <a:xfrm>
            <a:off x="7027684" y="1663704"/>
            <a:ext cx="474213" cy="37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3"/>
              </a:lnSpc>
            </a:pPr>
            <a:r>
              <a:rPr lang="en-US" sz="1067" dirty="0">
                <a:solidFill>
                  <a:srgbClr val="000000"/>
                </a:solidFill>
                <a:latin typeface="Arimo Bold"/>
              </a:rPr>
              <a:t>TW2</a:t>
            </a:r>
          </a:p>
          <a:p>
            <a:pPr algn="ctr">
              <a:lnSpc>
                <a:spcPts val="1493"/>
              </a:lnSpc>
            </a:pPr>
            <a:r>
              <a:rPr lang="en-US" sz="1067" dirty="0">
                <a:solidFill>
                  <a:srgbClr val="000000"/>
                </a:solidFill>
                <a:latin typeface="Arimo Bold"/>
              </a:rPr>
              <a:t>(13)</a:t>
            </a:r>
          </a:p>
        </p:txBody>
      </p:sp>
      <p:sp>
        <p:nvSpPr>
          <p:cNvPr id="593" name="TextBox 593"/>
          <p:cNvSpPr txBox="1"/>
          <p:nvPr/>
        </p:nvSpPr>
        <p:spPr>
          <a:xfrm>
            <a:off x="5480620" y="1515251"/>
            <a:ext cx="474213" cy="37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3"/>
              </a:lnSpc>
            </a:pPr>
            <a:r>
              <a:rPr lang="en-US" sz="1067" dirty="0">
                <a:solidFill>
                  <a:srgbClr val="000000"/>
                </a:solidFill>
                <a:latin typeface="Arimo Bold"/>
              </a:rPr>
              <a:t>TW3</a:t>
            </a:r>
          </a:p>
          <a:p>
            <a:pPr algn="ctr">
              <a:lnSpc>
                <a:spcPts val="1493"/>
              </a:lnSpc>
            </a:pPr>
            <a:r>
              <a:rPr lang="en-US" sz="1067" dirty="0">
                <a:solidFill>
                  <a:srgbClr val="000000"/>
                </a:solidFill>
                <a:latin typeface="Arimo Bold"/>
              </a:rPr>
              <a:t>(36)</a:t>
            </a:r>
          </a:p>
        </p:txBody>
      </p:sp>
      <p:sp>
        <p:nvSpPr>
          <p:cNvPr id="594" name="TextBox 594"/>
          <p:cNvSpPr txBox="1"/>
          <p:nvPr/>
        </p:nvSpPr>
        <p:spPr>
          <a:xfrm>
            <a:off x="3491143" y="1025814"/>
            <a:ext cx="474213" cy="37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3"/>
              </a:lnSpc>
            </a:pPr>
            <a:r>
              <a:rPr lang="en-US" sz="1067" dirty="0">
                <a:solidFill>
                  <a:srgbClr val="000000"/>
                </a:solidFill>
                <a:latin typeface="Arimo Bold"/>
              </a:rPr>
              <a:t>TW4</a:t>
            </a:r>
          </a:p>
          <a:p>
            <a:pPr algn="ctr">
              <a:lnSpc>
                <a:spcPts val="1493"/>
              </a:lnSpc>
            </a:pPr>
            <a:r>
              <a:rPr lang="en-US" sz="1067" dirty="0">
                <a:solidFill>
                  <a:srgbClr val="000000"/>
                </a:solidFill>
                <a:latin typeface="Arimo Bold"/>
              </a:rPr>
              <a:t>(58)</a:t>
            </a:r>
          </a:p>
        </p:txBody>
      </p:sp>
      <p:sp>
        <p:nvSpPr>
          <p:cNvPr id="595" name="TextBox 595"/>
          <p:cNvSpPr txBox="1"/>
          <p:nvPr/>
        </p:nvSpPr>
        <p:spPr>
          <a:xfrm>
            <a:off x="11643632" y="4683771"/>
            <a:ext cx="656031" cy="274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9"/>
              </a:lnSpc>
            </a:pPr>
            <a:r>
              <a:rPr lang="en-US" sz="821" dirty="0">
                <a:solidFill>
                  <a:srgbClr val="000000"/>
                </a:solidFill>
                <a:latin typeface="Arimo Bold"/>
              </a:rPr>
              <a:t>Existing</a:t>
            </a:r>
          </a:p>
          <a:p>
            <a:pPr algn="ctr">
              <a:lnSpc>
                <a:spcPts val="1149"/>
              </a:lnSpc>
            </a:pPr>
            <a:r>
              <a:rPr lang="en-US" sz="821" dirty="0">
                <a:solidFill>
                  <a:srgbClr val="000000"/>
                </a:solidFill>
                <a:latin typeface="Arimo Bold"/>
              </a:rPr>
              <a:t>(12)</a:t>
            </a: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C8D4DC42-0B1B-69EE-E974-9443F17D279B}"/>
              </a:ext>
            </a:extLst>
          </p:cNvPr>
          <p:cNvSpPr txBox="1"/>
          <p:nvPr/>
        </p:nvSpPr>
        <p:spPr>
          <a:xfrm>
            <a:off x="8130564" y="254390"/>
            <a:ext cx="2082454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40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Initiative Creation</a:t>
            </a:r>
            <a:endParaRPr lang="en-US" sz="1200" spc="-47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6D2AF031-A1DB-EC48-70A6-2E3949E3EEF1}"/>
              </a:ext>
            </a:extLst>
          </p:cNvPr>
          <p:cNvSpPr txBox="1"/>
          <p:nvPr/>
        </p:nvSpPr>
        <p:spPr>
          <a:xfrm>
            <a:off x="-148773" y="255060"/>
            <a:ext cx="2082454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40"/>
              </a:lnSpc>
              <a:spcBef>
                <a:spcPct val="0"/>
              </a:spcBef>
            </a:pPr>
            <a:r>
              <a:rPr lang="en-US" sz="1200" spc="-47" dirty="0">
                <a:solidFill>
                  <a:schemeClr val="bg1"/>
                </a:solidFill>
                <a:latin typeface="Open Sans"/>
              </a:rPr>
              <a:t>Budgeting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82B93973-6ABA-41D6-DD68-42095DFDC6A4}"/>
              </a:ext>
            </a:extLst>
          </p:cNvPr>
          <p:cNvSpPr txBox="1"/>
          <p:nvPr/>
        </p:nvSpPr>
        <p:spPr>
          <a:xfrm>
            <a:off x="10037515" y="264148"/>
            <a:ext cx="2082454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440"/>
              </a:lnSpc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Initiation</a:t>
            </a:r>
            <a:endParaRPr lang="en-US" sz="1200" spc="-47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5" name="TextBox 585">
            <a:extLst>
              <a:ext uri="{FF2B5EF4-FFF2-40B4-BE49-F238E27FC236}">
                <a16:creationId xmlns:a16="http://schemas.microsoft.com/office/drawing/2014/main" id="{74C3313A-E78E-8906-7095-97014C0133D1}"/>
              </a:ext>
            </a:extLst>
          </p:cNvPr>
          <p:cNvSpPr txBox="1"/>
          <p:nvPr/>
        </p:nvSpPr>
        <p:spPr>
          <a:xfrm>
            <a:off x="10372104" y="2014404"/>
            <a:ext cx="1100050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solidFill>
                  <a:srgbClr val="000000"/>
                </a:solidFill>
                <a:latin typeface="Arimo Bold"/>
              </a:rPr>
              <a:t>PID =  20</a:t>
            </a:r>
          </a:p>
        </p:txBody>
      </p:sp>
      <p:sp>
        <p:nvSpPr>
          <p:cNvPr id="606" name="TextBox 585">
            <a:extLst>
              <a:ext uri="{FF2B5EF4-FFF2-40B4-BE49-F238E27FC236}">
                <a16:creationId xmlns:a16="http://schemas.microsoft.com/office/drawing/2014/main" id="{7458DA84-03DD-542B-C081-A6BE8AC1A0A9}"/>
              </a:ext>
            </a:extLst>
          </p:cNvPr>
          <p:cNvSpPr txBox="1"/>
          <p:nvPr/>
        </p:nvSpPr>
        <p:spPr>
          <a:xfrm>
            <a:off x="10386432" y="1010046"/>
            <a:ext cx="1100050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dirty="0">
                <a:solidFill>
                  <a:srgbClr val="000000"/>
                </a:solidFill>
                <a:latin typeface="Arimo Bold"/>
              </a:rPr>
              <a:t>Done=  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AC4A4C-DBA9-E08B-2D78-1D601EC333A3}"/>
              </a:ext>
            </a:extLst>
          </p:cNvPr>
          <p:cNvSpPr txBox="1"/>
          <p:nvPr/>
        </p:nvSpPr>
        <p:spPr>
          <a:xfrm>
            <a:off x="2042161" y="6549380"/>
            <a:ext cx="3427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Solutioning: 20,26, 27,44,48,51,54,131,134,138,148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25A859-1265-7437-C86A-A9B4344C9F66}"/>
              </a:ext>
            </a:extLst>
          </p:cNvPr>
          <p:cNvSpPr txBox="1"/>
          <p:nvPr/>
        </p:nvSpPr>
        <p:spPr>
          <a:xfrm>
            <a:off x="153891" y="2763223"/>
            <a:ext cx="1795792" cy="95410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MOA Approval under radar </a:t>
            </a:r>
            <a:r>
              <a:rPr lang="en-US" sz="1400" b="1" dirty="0">
                <a:solidFill>
                  <a:srgbClr val="FF0000"/>
                </a:solidFill>
              </a:rPr>
              <a:t>99 Billion </a:t>
            </a:r>
            <a:r>
              <a:rPr lang="en-US" sz="1400" dirty="0"/>
              <a:t>out of 407 Billion annual budget.</a:t>
            </a:r>
          </a:p>
        </p:txBody>
      </p:sp>
    </p:spTree>
    <p:extLst>
      <p:ext uri="{BB962C8B-B14F-4D97-AF65-F5344CB8AC3E}">
        <p14:creationId xmlns:p14="http://schemas.microsoft.com/office/powerpoint/2010/main" val="4222961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5C1E312-0E92-B311-9502-F3BC607D5102}"/>
              </a:ext>
            </a:extLst>
          </p:cNvPr>
          <p:cNvGrpSpPr/>
          <p:nvPr/>
        </p:nvGrpSpPr>
        <p:grpSpPr>
          <a:xfrm>
            <a:off x="214182" y="6524314"/>
            <a:ext cx="7076151" cy="273396"/>
            <a:chOff x="6713594" y="2490"/>
            <a:chExt cx="7076151" cy="2733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2601ED-9962-274A-69A8-8B60B6DC99D9}"/>
                </a:ext>
              </a:extLst>
            </p:cNvPr>
            <p:cNvSpPr/>
            <p:nvPr/>
          </p:nvSpPr>
          <p:spPr>
            <a:xfrm>
              <a:off x="6713594" y="60366"/>
              <a:ext cx="255709" cy="16943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6CE401-2126-960B-F851-C1510CD519FE}"/>
                </a:ext>
              </a:extLst>
            </p:cNvPr>
            <p:cNvSpPr txBox="1"/>
            <p:nvPr/>
          </p:nvSpPr>
          <p:spPr>
            <a:xfrm>
              <a:off x="6969303" y="14276"/>
              <a:ext cx="2941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Application Consolidation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17E53F-D39E-12F7-51DE-09ACE30A0ECA}"/>
                </a:ext>
              </a:extLst>
            </p:cNvPr>
            <p:cNvSpPr/>
            <p:nvPr/>
          </p:nvSpPr>
          <p:spPr>
            <a:xfrm>
              <a:off x="8775476" y="59892"/>
              <a:ext cx="255709" cy="1694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8C29FA-79D4-7CC6-50FB-3B004FFC82CA}"/>
                </a:ext>
              </a:extLst>
            </p:cNvPr>
            <p:cNvSpPr txBox="1"/>
            <p:nvPr/>
          </p:nvSpPr>
          <p:spPr>
            <a:xfrm>
              <a:off x="9070582" y="2490"/>
              <a:ext cx="2941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Build New Capability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E01DA1-00F5-B62A-6B97-CCD1853920B1}"/>
                </a:ext>
              </a:extLst>
            </p:cNvPr>
            <p:cNvSpPr/>
            <p:nvPr/>
          </p:nvSpPr>
          <p:spPr>
            <a:xfrm>
              <a:off x="10478770" y="60815"/>
              <a:ext cx="255709" cy="16943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BFB51D-136E-A09C-8031-22FAE35CC5BE}"/>
                </a:ext>
              </a:extLst>
            </p:cNvPr>
            <p:cNvSpPr txBox="1"/>
            <p:nvPr/>
          </p:nvSpPr>
          <p:spPr>
            <a:xfrm>
              <a:off x="10848582" y="13115"/>
              <a:ext cx="2941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Enhanced Existing Capability</a:t>
              </a:r>
            </a:p>
          </p:txBody>
        </p:sp>
      </p:grp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381EDB2-1B57-B2A9-D271-5C5C8F49D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8" y="657428"/>
            <a:ext cx="6328909" cy="549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04DD3C-1B97-C56A-43CE-0009EDD03423}"/>
              </a:ext>
            </a:extLst>
          </p:cNvPr>
          <p:cNvSpPr/>
          <p:nvPr/>
        </p:nvSpPr>
        <p:spPr>
          <a:xfrm>
            <a:off x="1636990" y="3298700"/>
            <a:ext cx="478353" cy="4744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4D2624-2D4C-EDFF-A4FB-A1EFA55EBCC7}"/>
              </a:ext>
            </a:extLst>
          </p:cNvPr>
          <p:cNvSpPr/>
          <p:nvPr/>
        </p:nvSpPr>
        <p:spPr>
          <a:xfrm>
            <a:off x="3077758" y="4960888"/>
            <a:ext cx="354747" cy="63570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315E0-906F-0DD8-AACE-B8EE0CB0B685}"/>
              </a:ext>
            </a:extLst>
          </p:cNvPr>
          <p:cNvSpPr/>
          <p:nvPr/>
        </p:nvSpPr>
        <p:spPr>
          <a:xfrm>
            <a:off x="1636990" y="2681359"/>
            <a:ext cx="414525" cy="4841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8D1634-1B6C-7A3A-83F7-E08A08084FAF}"/>
              </a:ext>
            </a:extLst>
          </p:cNvPr>
          <p:cNvSpPr/>
          <p:nvPr/>
        </p:nvSpPr>
        <p:spPr>
          <a:xfrm>
            <a:off x="4564121" y="3485165"/>
            <a:ext cx="367857" cy="3156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54CF4C-DCBD-A19B-1106-E4E2D00B3D08}"/>
              </a:ext>
            </a:extLst>
          </p:cNvPr>
          <p:cNvSpPr/>
          <p:nvPr/>
        </p:nvSpPr>
        <p:spPr>
          <a:xfrm>
            <a:off x="2360678" y="4959334"/>
            <a:ext cx="352854" cy="64573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B4F071-35D0-439A-1E50-9CD8E05D4350}"/>
              </a:ext>
            </a:extLst>
          </p:cNvPr>
          <p:cNvSpPr/>
          <p:nvPr/>
        </p:nvSpPr>
        <p:spPr>
          <a:xfrm>
            <a:off x="2129954" y="2683181"/>
            <a:ext cx="418269" cy="48260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8EAC36-4CB1-ACD1-134F-CFDCBF028514}"/>
              </a:ext>
            </a:extLst>
          </p:cNvPr>
          <p:cNvSpPr/>
          <p:nvPr/>
        </p:nvSpPr>
        <p:spPr>
          <a:xfrm>
            <a:off x="3802120" y="4030791"/>
            <a:ext cx="312436" cy="2638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2E7AD3-342A-2CB6-41E6-7C231F488133}"/>
              </a:ext>
            </a:extLst>
          </p:cNvPr>
          <p:cNvSpPr/>
          <p:nvPr/>
        </p:nvSpPr>
        <p:spPr>
          <a:xfrm>
            <a:off x="3550310" y="2681359"/>
            <a:ext cx="1761188" cy="44849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E29010-9CF4-DF3D-C9AA-EB89D129BAF5}"/>
              </a:ext>
            </a:extLst>
          </p:cNvPr>
          <p:cNvSpPr/>
          <p:nvPr/>
        </p:nvSpPr>
        <p:spPr>
          <a:xfrm>
            <a:off x="1974510" y="5361838"/>
            <a:ext cx="335576" cy="19534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endParaRPr lang="en-US" sz="1000">
              <a:ea typeface="+mn-lt"/>
              <a:cs typeface="+mn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A35834-C000-DB82-CEE2-B8888DB342A0}"/>
              </a:ext>
            </a:extLst>
          </p:cNvPr>
          <p:cNvSpPr/>
          <p:nvPr/>
        </p:nvSpPr>
        <p:spPr>
          <a:xfrm>
            <a:off x="4752723" y="5257322"/>
            <a:ext cx="585597" cy="1075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BCF75D-C892-C4BF-19CA-8FF4B0BF6A6C}"/>
              </a:ext>
            </a:extLst>
          </p:cNvPr>
          <p:cNvSpPr/>
          <p:nvPr/>
        </p:nvSpPr>
        <p:spPr>
          <a:xfrm>
            <a:off x="1027390" y="1157359"/>
            <a:ext cx="312925" cy="3712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96ADA1-2FB8-FCD4-AD2D-535081BB8C48}"/>
              </a:ext>
            </a:extLst>
          </p:cNvPr>
          <p:cNvSpPr/>
          <p:nvPr/>
        </p:nvSpPr>
        <p:spPr>
          <a:xfrm>
            <a:off x="1636990" y="3908300"/>
            <a:ext cx="2047508" cy="41803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6EFCE6-737C-51EF-F78A-04CA3D3ADE98}"/>
              </a:ext>
            </a:extLst>
          </p:cNvPr>
          <p:cNvSpPr/>
          <p:nvPr/>
        </p:nvSpPr>
        <p:spPr>
          <a:xfrm>
            <a:off x="4097606" y="1020033"/>
            <a:ext cx="1213892" cy="15931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5D5DB9-4DC8-2180-842F-8DA43E0E1B5E}"/>
              </a:ext>
            </a:extLst>
          </p:cNvPr>
          <p:cNvSpPr txBox="1"/>
          <p:nvPr/>
        </p:nvSpPr>
        <p:spPr>
          <a:xfrm>
            <a:off x="25845" y="82167"/>
            <a:ext cx="59988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Summary of Enterprise Architecture Agenda 2023 (1/3)</a:t>
            </a:r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8DE2CF5-17D7-9398-8CCA-1FCCAAD6CAEB}"/>
              </a:ext>
            </a:extLst>
          </p:cNvPr>
          <p:cNvGrpSpPr/>
          <p:nvPr/>
        </p:nvGrpSpPr>
        <p:grpSpPr>
          <a:xfrm>
            <a:off x="6673086" y="893866"/>
            <a:ext cx="250297" cy="206884"/>
            <a:chOff x="6592942" y="572205"/>
            <a:chExt cx="250297" cy="206884"/>
          </a:xfrm>
        </p:grpSpPr>
        <p:pic>
          <p:nvPicPr>
            <p:cNvPr id="45" name="Picture 470">
              <a:extLst>
                <a:ext uri="{FF2B5EF4-FFF2-40B4-BE49-F238E27FC236}">
                  <a16:creationId xmlns:a16="http://schemas.microsoft.com/office/drawing/2014/main" id="{37DE0AC1-E451-E4C8-F7BB-5BCD42950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592942" y="572205"/>
              <a:ext cx="250297" cy="206884"/>
            </a:xfrm>
            <a:prstGeom prst="rect">
              <a:avLst/>
            </a:prstGeom>
          </p:spPr>
        </p:pic>
        <p:sp>
          <p:nvSpPr>
            <p:cNvPr id="46" name="TextBox 471">
              <a:extLst>
                <a:ext uri="{FF2B5EF4-FFF2-40B4-BE49-F238E27FC236}">
                  <a16:creationId xmlns:a16="http://schemas.microsoft.com/office/drawing/2014/main" id="{CA3910E4-7FCE-00CC-B954-EF116F60A8C4}"/>
                </a:ext>
              </a:extLst>
            </p:cNvPr>
            <p:cNvSpPr txBox="1"/>
            <p:nvPr/>
          </p:nvSpPr>
          <p:spPr>
            <a:xfrm>
              <a:off x="6639732" y="581349"/>
              <a:ext cx="186350" cy="152158"/>
            </a:xfrm>
            <a:prstGeom prst="rect">
              <a:avLst/>
            </a:prstGeom>
            <a:ln w="12700">
              <a:noFill/>
            </a:ln>
          </p:spPr>
          <p:txBody>
            <a:bodyPr lIns="0" tIns="0" rIns="0" bIns="0" rtlCol="0" anchor="ctr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FF0000"/>
                  </a:solidFill>
                  <a:latin typeface="Arimo Bold"/>
                </a:rPr>
                <a:t>26</a:t>
              </a:r>
            </a:p>
          </p:txBody>
        </p:sp>
      </p:grpSp>
      <p:grpSp>
        <p:nvGrpSpPr>
          <p:cNvPr id="49" name="Group 184">
            <a:extLst>
              <a:ext uri="{FF2B5EF4-FFF2-40B4-BE49-F238E27FC236}">
                <a16:creationId xmlns:a16="http://schemas.microsoft.com/office/drawing/2014/main" id="{1B4025FC-7020-5B03-FC07-4536E160289D}"/>
              </a:ext>
            </a:extLst>
          </p:cNvPr>
          <p:cNvGrpSpPr/>
          <p:nvPr/>
        </p:nvGrpSpPr>
        <p:grpSpPr>
          <a:xfrm>
            <a:off x="6687385" y="1171314"/>
            <a:ext cx="254026" cy="227562"/>
            <a:chOff x="18290" y="58148"/>
            <a:chExt cx="508053" cy="455124"/>
          </a:xfrm>
        </p:grpSpPr>
        <p:pic>
          <p:nvPicPr>
            <p:cNvPr id="50" name="Picture 185">
              <a:extLst>
                <a:ext uri="{FF2B5EF4-FFF2-40B4-BE49-F238E27FC236}">
                  <a16:creationId xmlns:a16="http://schemas.microsoft.com/office/drawing/2014/main" id="{D858C9C6-E52E-511D-AE0B-43C59557E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8290" y="58148"/>
              <a:ext cx="508053" cy="455124"/>
            </a:xfrm>
            <a:prstGeom prst="rect">
              <a:avLst/>
            </a:prstGeom>
          </p:spPr>
        </p:pic>
        <p:sp>
          <p:nvSpPr>
            <p:cNvPr id="51" name="TextBox 186">
              <a:extLst>
                <a:ext uri="{FF2B5EF4-FFF2-40B4-BE49-F238E27FC236}">
                  <a16:creationId xmlns:a16="http://schemas.microsoft.com/office/drawing/2014/main" id="{5966CB51-7881-8AA7-9DED-62BA48F0EDAC}"/>
                </a:ext>
              </a:extLst>
            </p:cNvPr>
            <p:cNvSpPr txBox="1"/>
            <p:nvPr/>
          </p:nvSpPr>
          <p:spPr>
            <a:xfrm>
              <a:off x="117796" y="93896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42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259E75F-8857-65B9-2811-FE508E212FFA}"/>
              </a:ext>
            </a:extLst>
          </p:cNvPr>
          <p:cNvGrpSpPr/>
          <p:nvPr/>
        </p:nvGrpSpPr>
        <p:grpSpPr>
          <a:xfrm>
            <a:off x="3172644" y="5374332"/>
            <a:ext cx="187947" cy="190947"/>
            <a:chOff x="1949470" y="5428972"/>
            <a:chExt cx="286481" cy="256636"/>
          </a:xfrm>
        </p:grpSpPr>
        <p:pic>
          <p:nvPicPr>
            <p:cNvPr id="55" name="Picture 185">
              <a:extLst>
                <a:ext uri="{FF2B5EF4-FFF2-40B4-BE49-F238E27FC236}">
                  <a16:creationId xmlns:a16="http://schemas.microsoft.com/office/drawing/2014/main" id="{02189D65-314C-7B13-F0C2-FE6748231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949470" y="5428972"/>
              <a:ext cx="286481" cy="256636"/>
            </a:xfrm>
            <a:prstGeom prst="rect">
              <a:avLst/>
            </a:prstGeom>
          </p:spPr>
        </p:pic>
        <p:sp>
          <p:nvSpPr>
            <p:cNvPr id="56" name="TextBox 186">
              <a:extLst>
                <a:ext uri="{FF2B5EF4-FFF2-40B4-BE49-F238E27FC236}">
                  <a16:creationId xmlns:a16="http://schemas.microsoft.com/office/drawing/2014/main" id="{7DD503C7-0571-82F7-3232-2E7F7D22E3C9}"/>
                </a:ext>
              </a:extLst>
            </p:cNvPr>
            <p:cNvSpPr txBox="1"/>
            <p:nvPr/>
          </p:nvSpPr>
          <p:spPr>
            <a:xfrm>
              <a:off x="2008368" y="5448488"/>
              <a:ext cx="168672" cy="148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700">
                  <a:solidFill>
                    <a:srgbClr val="000000"/>
                  </a:solidFill>
                  <a:latin typeface="Arimo Bold"/>
                </a:rPr>
                <a:t>42</a:t>
              </a:r>
            </a:p>
          </p:txBody>
        </p:sp>
      </p:grpSp>
      <p:grpSp>
        <p:nvGrpSpPr>
          <p:cNvPr id="61" name="Group 406">
            <a:extLst>
              <a:ext uri="{FF2B5EF4-FFF2-40B4-BE49-F238E27FC236}">
                <a16:creationId xmlns:a16="http://schemas.microsoft.com/office/drawing/2014/main" id="{57F4594B-7766-BF33-348D-E4FE0515A633}"/>
              </a:ext>
            </a:extLst>
          </p:cNvPr>
          <p:cNvGrpSpPr/>
          <p:nvPr/>
        </p:nvGrpSpPr>
        <p:grpSpPr>
          <a:xfrm>
            <a:off x="6704696" y="1670118"/>
            <a:ext cx="286481" cy="256636"/>
            <a:chOff x="0" y="0"/>
            <a:chExt cx="572963" cy="513272"/>
          </a:xfrm>
        </p:grpSpPr>
        <p:pic>
          <p:nvPicPr>
            <p:cNvPr id="62" name="Picture 407">
              <a:extLst>
                <a:ext uri="{FF2B5EF4-FFF2-40B4-BE49-F238E27FC236}">
                  <a16:creationId xmlns:a16="http://schemas.microsoft.com/office/drawing/2014/main" id="{F6C43EFD-5B65-1FDC-BB18-8AA03A708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63" name="TextBox 408">
              <a:extLst>
                <a:ext uri="{FF2B5EF4-FFF2-40B4-BE49-F238E27FC236}">
                  <a16:creationId xmlns:a16="http://schemas.microsoft.com/office/drawing/2014/main" id="{C7B34A15-B63A-242E-5440-3E035D8C83CD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FFFF"/>
                  </a:solidFill>
                  <a:latin typeface="Arimo Bold"/>
                </a:rPr>
                <a:t>17</a:t>
              </a:r>
            </a:p>
          </p:txBody>
        </p:sp>
      </p:grpSp>
      <p:grpSp>
        <p:nvGrpSpPr>
          <p:cNvPr id="66" name="Group 406">
            <a:extLst>
              <a:ext uri="{FF2B5EF4-FFF2-40B4-BE49-F238E27FC236}">
                <a16:creationId xmlns:a16="http://schemas.microsoft.com/office/drawing/2014/main" id="{8604C329-4C7E-03D3-2F8A-A1E43AD6BABE}"/>
              </a:ext>
            </a:extLst>
          </p:cNvPr>
          <p:cNvGrpSpPr/>
          <p:nvPr/>
        </p:nvGrpSpPr>
        <p:grpSpPr>
          <a:xfrm>
            <a:off x="1908274" y="3976516"/>
            <a:ext cx="286481" cy="256636"/>
            <a:chOff x="0" y="0"/>
            <a:chExt cx="572963" cy="513272"/>
          </a:xfrm>
        </p:grpSpPr>
        <p:pic>
          <p:nvPicPr>
            <p:cNvPr id="67" name="Picture 407">
              <a:extLst>
                <a:ext uri="{FF2B5EF4-FFF2-40B4-BE49-F238E27FC236}">
                  <a16:creationId xmlns:a16="http://schemas.microsoft.com/office/drawing/2014/main" id="{906B0AE7-E20B-36E6-7F85-B6B0BDA2F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68" name="TextBox 408">
              <a:extLst>
                <a:ext uri="{FF2B5EF4-FFF2-40B4-BE49-F238E27FC236}">
                  <a16:creationId xmlns:a16="http://schemas.microsoft.com/office/drawing/2014/main" id="{1B0A54E3-A098-64D9-E33C-A937B2F1664B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FFFF"/>
                  </a:solidFill>
                  <a:latin typeface="Arimo Bold"/>
                </a:rPr>
                <a:t>17</a:t>
              </a:r>
            </a:p>
          </p:txBody>
        </p:sp>
      </p:grpSp>
      <p:grpSp>
        <p:nvGrpSpPr>
          <p:cNvPr id="77" name="Group 334">
            <a:extLst>
              <a:ext uri="{FF2B5EF4-FFF2-40B4-BE49-F238E27FC236}">
                <a16:creationId xmlns:a16="http://schemas.microsoft.com/office/drawing/2014/main" id="{52D22758-B715-EA94-AD19-193E725A7B0F}"/>
              </a:ext>
            </a:extLst>
          </p:cNvPr>
          <p:cNvGrpSpPr/>
          <p:nvPr/>
        </p:nvGrpSpPr>
        <p:grpSpPr>
          <a:xfrm>
            <a:off x="6704696" y="2146485"/>
            <a:ext cx="286481" cy="256636"/>
            <a:chOff x="0" y="0"/>
            <a:chExt cx="572963" cy="513272"/>
          </a:xfrm>
        </p:grpSpPr>
        <p:pic>
          <p:nvPicPr>
            <p:cNvPr id="78" name="Picture 335">
              <a:extLst>
                <a:ext uri="{FF2B5EF4-FFF2-40B4-BE49-F238E27FC236}">
                  <a16:creationId xmlns:a16="http://schemas.microsoft.com/office/drawing/2014/main" id="{2E78050C-E30B-2E61-6B7A-6E46083B3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79" name="TextBox 336">
              <a:extLst>
                <a:ext uri="{FF2B5EF4-FFF2-40B4-BE49-F238E27FC236}">
                  <a16:creationId xmlns:a16="http://schemas.microsoft.com/office/drawing/2014/main" id="{32A59B47-13EF-AD50-C676-D247126D7C0B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0000"/>
                  </a:solidFill>
                  <a:latin typeface="Arimo Bold"/>
                </a:rPr>
                <a:t>44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6EB0EF4-02B9-D445-73D5-3B9A3809178C}"/>
              </a:ext>
            </a:extLst>
          </p:cNvPr>
          <p:cNvSpPr/>
          <p:nvPr/>
        </p:nvSpPr>
        <p:spPr>
          <a:xfrm>
            <a:off x="3469351" y="4973080"/>
            <a:ext cx="321904" cy="59629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460">
            <a:extLst>
              <a:ext uri="{FF2B5EF4-FFF2-40B4-BE49-F238E27FC236}">
                <a16:creationId xmlns:a16="http://schemas.microsoft.com/office/drawing/2014/main" id="{BF3FAE78-9E84-A0FC-AB3F-E857C3B97503}"/>
              </a:ext>
            </a:extLst>
          </p:cNvPr>
          <p:cNvGrpSpPr/>
          <p:nvPr/>
        </p:nvGrpSpPr>
        <p:grpSpPr>
          <a:xfrm>
            <a:off x="6719876" y="2477983"/>
            <a:ext cx="286470" cy="231296"/>
            <a:chOff x="0" y="83866"/>
            <a:chExt cx="572941" cy="462593"/>
          </a:xfrm>
        </p:grpSpPr>
        <p:pic>
          <p:nvPicPr>
            <p:cNvPr id="85" name="Picture 461">
              <a:extLst>
                <a:ext uri="{FF2B5EF4-FFF2-40B4-BE49-F238E27FC236}">
                  <a16:creationId xmlns:a16="http://schemas.microsoft.com/office/drawing/2014/main" id="{4760F278-BFF9-6A1A-C654-42D3F4980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53010" y="83866"/>
              <a:ext cx="462593" cy="462593"/>
            </a:xfrm>
            <a:prstGeom prst="rect">
              <a:avLst/>
            </a:prstGeom>
          </p:spPr>
        </p:pic>
        <p:sp>
          <p:nvSpPr>
            <p:cNvPr id="86" name="TextBox 462">
              <a:extLst>
                <a:ext uri="{FF2B5EF4-FFF2-40B4-BE49-F238E27FC236}">
                  <a16:creationId xmlns:a16="http://schemas.microsoft.com/office/drawing/2014/main" id="{052888D9-A878-0378-7257-826F42572B27}"/>
                </a:ext>
              </a:extLst>
            </p:cNvPr>
            <p:cNvSpPr txBox="1"/>
            <p:nvPr/>
          </p:nvSpPr>
          <p:spPr>
            <a:xfrm>
              <a:off x="0" y="148388"/>
              <a:ext cx="572941" cy="313163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141</a:t>
              </a:r>
            </a:p>
          </p:txBody>
        </p:sp>
      </p:grpSp>
      <p:grpSp>
        <p:nvGrpSpPr>
          <p:cNvPr id="87" name="Group 460">
            <a:extLst>
              <a:ext uri="{FF2B5EF4-FFF2-40B4-BE49-F238E27FC236}">
                <a16:creationId xmlns:a16="http://schemas.microsoft.com/office/drawing/2014/main" id="{542AF9BA-098A-501F-94D7-40A97946263B}"/>
              </a:ext>
            </a:extLst>
          </p:cNvPr>
          <p:cNvGrpSpPr/>
          <p:nvPr/>
        </p:nvGrpSpPr>
        <p:grpSpPr>
          <a:xfrm>
            <a:off x="1680691" y="2843373"/>
            <a:ext cx="286481" cy="286481"/>
            <a:chOff x="0" y="0"/>
            <a:chExt cx="572963" cy="572963"/>
          </a:xfrm>
        </p:grpSpPr>
        <p:pic>
          <p:nvPicPr>
            <p:cNvPr id="88" name="Picture 461">
              <a:extLst>
                <a:ext uri="{FF2B5EF4-FFF2-40B4-BE49-F238E27FC236}">
                  <a16:creationId xmlns:a16="http://schemas.microsoft.com/office/drawing/2014/main" id="{8B28D1DE-1FC8-FF0C-914F-8000C3AD6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89" name="TextBox 462">
              <a:extLst>
                <a:ext uri="{FF2B5EF4-FFF2-40B4-BE49-F238E27FC236}">
                  <a16:creationId xmlns:a16="http://schemas.microsoft.com/office/drawing/2014/main" id="{3E5884B5-46B5-AE75-3EF7-B16C2E430047}"/>
                </a:ext>
              </a:extLst>
            </p:cNvPr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141</a:t>
              </a:r>
            </a:p>
          </p:txBody>
        </p:sp>
      </p:grpSp>
      <p:grpSp>
        <p:nvGrpSpPr>
          <p:cNvPr id="109" name="Group 364">
            <a:extLst>
              <a:ext uri="{FF2B5EF4-FFF2-40B4-BE49-F238E27FC236}">
                <a16:creationId xmlns:a16="http://schemas.microsoft.com/office/drawing/2014/main" id="{949CCC20-FE42-60D0-3314-496A20AC2478}"/>
              </a:ext>
            </a:extLst>
          </p:cNvPr>
          <p:cNvGrpSpPr/>
          <p:nvPr/>
        </p:nvGrpSpPr>
        <p:grpSpPr>
          <a:xfrm>
            <a:off x="6746381" y="2736754"/>
            <a:ext cx="244856" cy="219347"/>
            <a:chOff x="53010" y="21568"/>
            <a:chExt cx="489713" cy="438694"/>
          </a:xfrm>
        </p:grpSpPr>
        <p:pic>
          <p:nvPicPr>
            <p:cNvPr id="110" name="Picture 365">
              <a:extLst>
                <a:ext uri="{FF2B5EF4-FFF2-40B4-BE49-F238E27FC236}">
                  <a16:creationId xmlns:a16="http://schemas.microsoft.com/office/drawing/2014/main" id="{E03103AA-DFB1-4A70-96A6-A660AF55D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53010" y="21568"/>
              <a:ext cx="489713" cy="438694"/>
            </a:xfrm>
            <a:prstGeom prst="rect">
              <a:avLst/>
            </a:prstGeom>
          </p:spPr>
        </p:pic>
        <p:sp>
          <p:nvSpPr>
            <p:cNvPr id="111" name="TextBox 366">
              <a:extLst>
                <a:ext uri="{FF2B5EF4-FFF2-40B4-BE49-F238E27FC236}">
                  <a16:creationId xmlns:a16="http://schemas.microsoft.com/office/drawing/2014/main" id="{3FFEBE4F-ADCB-A18C-61AF-037109ACA91C}"/>
                </a:ext>
              </a:extLst>
            </p:cNvPr>
            <p:cNvSpPr txBox="1"/>
            <p:nvPr/>
          </p:nvSpPr>
          <p:spPr>
            <a:xfrm>
              <a:off x="117796" y="65536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49</a:t>
              </a:r>
            </a:p>
          </p:txBody>
        </p:sp>
      </p:grpSp>
      <p:grpSp>
        <p:nvGrpSpPr>
          <p:cNvPr id="112" name="Group 364">
            <a:extLst>
              <a:ext uri="{FF2B5EF4-FFF2-40B4-BE49-F238E27FC236}">
                <a16:creationId xmlns:a16="http://schemas.microsoft.com/office/drawing/2014/main" id="{0208A317-69C3-DA91-131C-AA853D6E6C86}"/>
              </a:ext>
            </a:extLst>
          </p:cNvPr>
          <p:cNvGrpSpPr/>
          <p:nvPr/>
        </p:nvGrpSpPr>
        <p:grpSpPr>
          <a:xfrm>
            <a:off x="3804559" y="3836367"/>
            <a:ext cx="286481" cy="256636"/>
            <a:chOff x="0" y="0"/>
            <a:chExt cx="572963" cy="513272"/>
          </a:xfrm>
        </p:grpSpPr>
        <p:pic>
          <p:nvPicPr>
            <p:cNvPr id="113" name="Picture 365">
              <a:extLst>
                <a:ext uri="{FF2B5EF4-FFF2-40B4-BE49-F238E27FC236}">
                  <a16:creationId xmlns:a16="http://schemas.microsoft.com/office/drawing/2014/main" id="{7E7E2EEC-6B21-1AC1-2CE9-44B16B33F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114" name="TextBox 366">
              <a:extLst>
                <a:ext uri="{FF2B5EF4-FFF2-40B4-BE49-F238E27FC236}">
                  <a16:creationId xmlns:a16="http://schemas.microsoft.com/office/drawing/2014/main" id="{DD6EFDE4-F254-D9E3-0839-A239412B3363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49</a:t>
              </a:r>
            </a:p>
          </p:txBody>
        </p:sp>
      </p:grpSp>
      <p:graphicFrame>
        <p:nvGraphicFramePr>
          <p:cNvPr id="116" name="Table 116">
            <a:extLst>
              <a:ext uri="{FF2B5EF4-FFF2-40B4-BE49-F238E27FC236}">
                <a16:creationId xmlns:a16="http://schemas.microsoft.com/office/drawing/2014/main" id="{385E35A0-087D-4782-88C7-0ABC047CA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37226"/>
              </p:ext>
            </p:extLst>
          </p:nvPr>
        </p:nvGraphicFramePr>
        <p:xfrm>
          <a:off x="6593023" y="624765"/>
          <a:ext cx="5493484" cy="327592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9407">
                  <a:extLst>
                    <a:ext uri="{9D8B030D-6E8A-4147-A177-3AD203B41FA5}">
                      <a16:colId xmlns:a16="http://schemas.microsoft.com/office/drawing/2014/main" val="1222110386"/>
                    </a:ext>
                  </a:extLst>
                </a:gridCol>
                <a:gridCol w="3974352">
                  <a:extLst>
                    <a:ext uri="{9D8B030D-6E8A-4147-A177-3AD203B41FA5}">
                      <a16:colId xmlns:a16="http://schemas.microsoft.com/office/drawing/2014/main" val="569072094"/>
                    </a:ext>
                  </a:extLst>
                </a:gridCol>
                <a:gridCol w="1059725">
                  <a:extLst>
                    <a:ext uri="{9D8B030D-6E8A-4147-A177-3AD203B41FA5}">
                      <a16:colId xmlns:a16="http://schemas.microsoft.com/office/drawing/2014/main" val="3743607062"/>
                    </a:ext>
                  </a:extLst>
                </a:gridCol>
              </a:tblGrid>
              <a:tr h="144986">
                <a:tc>
                  <a:txBody>
                    <a:bodyPr/>
                    <a:lstStyle/>
                    <a:p>
                      <a:r>
                        <a:rPr lang="en-US" sz="110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Initiatives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6862060"/>
                  </a:ext>
                </a:extLst>
              </a:tr>
              <a:tr h="26768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ea typeface="+mn-lt"/>
                          <a:cs typeface="+mn-lt"/>
                        </a:rPr>
                        <a:t>AML system consolidation</a:t>
                      </a:r>
                      <a:endParaRPr lang="en-US" sz="1100"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Assessment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512435"/>
                  </a:ext>
                </a:extLst>
              </a:tr>
              <a:tr h="26504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sng" dirty="0">
                          <a:solidFill>
                            <a:srgbClr val="FF0000"/>
                          </a:solidFill>
                        </a:rPr>
                        <a:t>Treasury System Consolidation – OPICS Termination </a:t>
                      </a:r>
                      <a:endParaRPr lang="en-US" sz="1100" u="sng" dirty="0">
                        <a:solidFill>
                          <a:srgbClr val="FF0000"/>
                        </a:solidFill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Cancelled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20273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Core Banking Consolidation </a:t>
                      </a:r>
                    </a:p>
                    <a:p>
                      <a:pPr marL="171450" indent="-171450">
                        <a:buFont typeface="Wingdings" pitchFamily="2" charset="2"/>
                        <a:buChar char="§"/>
                      </a:pPr>
                      <a:r>
                        <a:rPr lang="en-US" sz="1100" u="sng" dirty="0"/>
                        <a:t>Join Finance Multi finance Consolidation (JFAST, JOFIS, EQ)</a:t>
                      </a:r>
                    </a:p>
                    <a:p>
                      <a:pPr marL="171450" indent="-171450">
                        <a:buFont typeface="Wingdings" pitchFamily="2" charset="2"/>
                        <a:buChar char="§"/>
                      </a:pPr>
                      <a:r>
                        <a:rPr lang="en-US" sz="1100" u="sng" dirty="0">
                          <a:solidFill>
                            <a:schemeClr val="tx1"/>
                          </a:solidFill>
                        </a:rPr>
                        <a:t>CBS Phase 2 (Loan IQ, BES )</a:t>
                      </a:r>
                    </a:p>
                    <a:p>
                      <a:pPr marL="171450" indent="-171450">
                        <a:buFont typeface="Wingdings" pitchFamily="2" charset="2"/>
                        <a:buChar char="§"/>
                      </a:pPr>
                      <a:r>
                        <a:rPr lang="en-US" sz="1100" dirty="0"/>
                        <a:t>WOW sunset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  <a:p>
                      <a:r>
                        <a:rPr lang="en-US" sz="1100" dirty="0"/>
                        <a:t>Project</a:t>
                      </a:r>
                    </a:p>
                    <a:p>
                      <a:r>
                        <a:rPr lang="en-US" sz="1100" dirty="0"/>
                        <a:t>Solutioning</a:t>
                      </a:r>
                    </a:p>
                    <a:p>
                      <a:r>
                        <a:rPr lang="en-US" sz="1100" dirty="0"/>
                        <a:t>Decommission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973721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sng" dirty="0">
                          <a:solidFill>
                            <a:schemeClr val="tx1"/>
                          </a:solidFill>
                        </a:rPr>
                        <a:t>HR Transformation HC System Consolidation – </a:t>
                      </a:r>
                      <a:r>
                        <a:rPr lang="en-US" sz="1100" u="sng" dirty="0" err="1">
                          <a:solidFill>
                            <a:schemeClr val="tx1"/>
                          </a:solidFill>
                        </a:rPr>
                        <a:t>Darwinbox</a:t>
                      </a:r>
                      <a:endParaRPr lang="en-US" sz="1100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454516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Sales Planning Tools Consolidation – (</a:t>
                      </a:r>
                      <a:r>
                        <a:rPr lang="en-US" sz="1100" err="1"/>
                        <a:t>Emejaku</a:t>
                      </a:r>
                      <a:r>
                        <a:rPr lang="en-US" sz="1100"/>
                        <a:t> CRM 365)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Assessment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34309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New Integrated Payment System (FIRST, BIFAST, BES, MS Payment)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Assessment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266803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Document management consolidation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Procurement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609889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IT Utilities (digital tools, monitoring, telephony system)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Assessment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823196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Web Portal consolidation (portal </a:t>
                      </a:r>
                      <a:r>
                        <a:rPr lang="en-US" sz="1100" err="1"/>
                        <a:t>kita</a:t>
                      </a:r>
                      <a:r>
                        <a:rPr lang="en-US" sz="11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102159"/>
                  </a:ext>
                </a:extLst>
              </a:tr>
            </a:tbl>
          </a:graphicData>
        </a:graphic>
      </p:graphicFrame>
      <p:grpSp>
        <p:nvGrpSpPr>
          <p:cNvPr id="117" name="Group 352">
            <a:extLst>
              <a:ext uri="{FF2B5EF4-FFF2-40B4-BE49-F238E27FC236}">
                <a16:creationId xmlns:a16="http://schemas.microsoft.com/office/drawing/2014/main" id="{236B82C0-DB50-64D2-1DF1-62AF361BA805}"/>
              </a:ext>
            </a:extLst>
          </p:cNvPr>
          <p:cNvGrpSpPr/>
          <p:nvPr/>
        </p:nvGrpSpPr>
        <p:grpSpPr>
          <a:xfrm>
            <a:off x="6733562" y="3231093"/>
            <a:ext cx="175823" cy="216834"/>
            <a:chOff x="112482" y="39032"/>
            <a:chExt cx="351647" cy="433669"/>
          </a:xfrm>
        </p:grpSpPr>
        <p:pic>
          <p:nvPicPr>
            <p:cNvPr id="118" name="Picture 353">
              <a:extLst>
                <a:ext uri="{FF2B5EF4-FFF2-40B4-BE49-F238E27FC236}">
                  <a16:creationId xmlns:a16="http://schemas.microsoft.com/office/drawing/2014/main" id="{5A68EAEC-32E9-2FAB-842E-9808A1AC5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112482" y="121054"/>
              <a:ext cx="351647" cy="351647"/>
            </a:xfrm>
            <a:prstGeom prst="rect">
              <a:avLst/>
            </a:prstGeom>
          </p:spPr>
        </p:pic>
        <p:sp>
          <p:nvSpPr>
            <p:cNvPr id="119" name="TextBox 354">
              <a:extLst>
                <a:ext uri="{FF2B5EF4-FFF2-40B4-BE49-F238E27FC236}">
                  <a16:creationId xmlns:a16="http://schemas.microsoft.com/office/drawing/2014/main" id="{66BACA18-D32B-9125-8FCF-02F6BBD4A504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6</a:t>
              </a:r>
            </a:p>
          </p:txBody>
        </p:sp>
      </p:grpSp>
      <p:grpSp>
        <p:nvGrpSpPr>
          <p:cNvPr id="120" name="Group 352">
            <a:extLst>
              <a:ext uri="{FF2B5EF4-FFF2-40B4-BE49-F238E27FC236}">
                <a16:creationId xmlns:a16="http://schemas.microsoft.com/office/drawing/2014/main" id="{1C207CEE-BD82-86F3-92C6-E397972FB793}"/>
              </a:ext>
            </a:extLst>
          </p:cNvPr>
          <p:cNvGrpSpPr/>
          <p:nvPr/>
        </p:nvGrpSpPr>
        <p:grpSpPr>
          <a:xfrm>
            <a:off x="1762381" y="3485165"/>
            <a:ext cx="227570" cy="253713"/>
            <a:chOff x="53010" y="39032"/>
            <a:chExt cx="455141" cy="507427"/>
          </a:xfrm>
        </p:grpSpPr>
        <p:pic>
          <p:nvPicPr>
            <p:cNvPr id="121" name="Picture 353">
              <a:extLst>
                <a:ext uri="{FF2B5EF4-FFF2-40B4-BE49-F238E27FC236}">
                  <a16:creationId xmlns:a16="http://schemas.microsoft.com/office/drawing/2014/main" id="{03B168DD-B43D-DC68-89B3-2814CEDA6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53010" y="91318"/>
              <a:ext cx="455141" cy="455141"/>
            </a:xfrm>
            <a:prstGeom prst="rect">
              <a:avLst/>
            </a:prstGeom>
          </p:spPr>
        </p:pic>
        <p:sp>
          <p:nvSpPr>
            <p:cNvPr id="122" name="TextBox 354">
              <a:extLst>
                <a:ext uri="{FF2B5EF4-FFF2-40B4-BE49-F238E27FC236}">
                  <a16:creationId xmlns:a16="http://schemas.microsoft.com/office/drawing/2014/main" id="{B048BB53-6C1D-BE6E-C746-32F79171D8D2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6</a:t>
              </a:r>
            </a:p>
          </p:txBody>
        </p:sp>
      </p:grpSp>
      <p:graphicFrame>
        <p:nvGraphicFramePr>
          <p:cNvPr id="126" name="Table 116">
            <a:extLst>
              <a:ext uri="{FF2B5EF4-FFF2-40B4-BE49-F238E27FC236}">
                <a16:creationId xmlns:a16="http://schemas.microsoft.com/office/drawing/2014/main" id="{0B91D5D9-232A-AC99-8CD3-BA077986B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335427"/>
              </p:ext>
            </p:extLst>
          </p:nvPr>
        </p:nvGraphicFramePr>
        <p:xfrm>
          <a:off x="6564030" y="4301563"/>
          <a:ext cx="5493486" cy="234628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9407">
                  <a:extLst>
                    <a:ext uri="{9D8B030D-6E8A-4147-A177-3AD203B41FA5}">
                      <a16:colId xmlns:a16="http://schemas.microsoft.com/office/drawing/2014/main" val="1222110386"/>
                    </a:ext>
                  </a:extLst>
                </a:gridCol>
                <a:gridCol w="3908465">
                  <a:extLst>
                    <a:ext uri="{9D8B030D-6E8A-4147-A177-3AD203B41FA5}">
                      <a16:colId xmlns:a16="http://schemas.microsoft.com/office/drawing/2014/main" val="569072094"/>
                    </a:ext>
                  </a:extLst>
                </a:gridCol>
                <a:gridCol w="1125614">
                  <a:extLst>
                    <a:ext uri="{9D8B030D-6E8A-4147-A177-3AD203B41FA5}">
                      <a16:colId xmlns:a16="http://schemas.microsoft.com/office/drawing/2014/main" val="3743607062"/>
                    </a:ext>
                  </a:extLst>
                </a:gridCol>
              </a:tblGrid>
              <a:tr h="144986">
                <a:tc>
                  <a:txBody>
                    <a:bodyPr/>
                    <a:lstStyle/>
                    <a:p>
                      <a:r>
                        <a:rPr lang="en-US" sz="110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Initiatives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6862060"/>
                  </a:ext>
                </a:extLst>
              </a:tr>
              <a:tr h="26768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cs typeface="Calibri"/>
                        </a:rPr>
                        <a:t>BaaS (Bank as a Service)  </a:t>
                      </a:r>
                      <a:endParaRPr lang="en-US" sz="1100" dirty="0"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Initiation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512435"/>
                  </a:ext>
                </a:extLst>
              </a:tr>
              <a:tr h="26504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cs typeface="Calibri"/>
                        </a:rPr>
                        <a:t>Jenius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cs typeface="Calibri"/>
                        </a:rPr>
                        <a:t> as a platform</a:t>
                      </a:r>
                      <a:endParaRPr lang="en-US" sz="1100" dirty="0"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Initiation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20273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cs typeface="Calibri"/>
                        </a:rPr>
                        <a:t>Marketing Automation System (</a:t>
                      </a:r>
                      <a:r>
                        <a:rPr lang="en-US" sz="1100" dirty="0" err="1">
                          <a:cs typeface="Calibri"/>
                        </a:rPr>
                        <a:t>Moengage</a:t>
                      </a:r>
                      <a:r>
                        <a:rPr lang="en-US" sz="1100" dirty="0">
                          <a:cs typeface="Calibri"/>
                        </a:rPr>
                        <a:t> cloud)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Initiation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973721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Face Recognition with liveness (verification for link new devices)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454516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Face Recognition for KYC </a:t>
                      </a:r>
                      <a:r>
                        <a:rPr lang="en-US" sz="1100" dirty="0" err="1"/>
                        <a:t>Dukcapil</a:t>
                      </a:r>
                      <a:r>
                        <a:rPr lang="en-US" sz="1100" dirty="0"/>
                        <a:t> (</a:t>
                      </a:r>
                      <a:r>
                        <a:rPr lang="en-US" sz="1100" dirty="0" err="1"/>
                        <a:t>PrivyID</a:t>
                      </a:r>
                      <a:r>
                        <a:rPr lang="en-US" sz="1100" dirty="0"/>
                        <a:t> cloud)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34309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Customer Data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TBC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266803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ea typeface="+mn-lt"/>
                          <a:cs typeface="+mn-lt"/>
                        </a:rPr>
                        <a:t>Cardless card withdrawal</a:t>
                      </a:r>
                      <a:endParaRPr lang="en-US" sz="1100">
                        <a:solidFill>
                          <a:srgbClr val="FF0000"/>
                        </a:solidFill>
                        <a:ea typeface="+mn-lt"/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Assessment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733845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100">
                        <a:ea typeface="+mn-lt"/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571288"/>
                  </a:ext>
                </a:extLst>
              </a:tr>
            </a:tbl>
          </a:graphicData>
        </a:graphic>
      </p:graphicFrame>
      <p:sp>
        <p:nvSpPr>
          <p:cNvPr id="127" name="TextBox 126">
            <a:extLst>
              <a:ext uri="{FF2B5EF4-FFF2-40B4-BE49-F238E27FC236}">
                <a16:creationId xmlns:a16="http://schemas.microsoft.com/office/drawing/2014/main" id="{5EC5B4E9-9A39-2886-E28A-DF7C910CE0A0}"/>
              </a:ext>
            </a:extLst>
          </p:cNvPr>
          <p:cNvSpPr txBox="1"/>
          <p:nvPr/>
        </p:nvSpPr>
        <p:spPr>
          <a:xfrm>
            <a:off x="6543854" y="367122"/>
            <a:ext cx="2337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Application Consolidation (1/1)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4EF155E-CA45-7AFA-B722-1E70FC461E14}"/>
              </a:ext>
            </a:extLst>
          </p:cNvPr>
          <p:cNvSpPr txBox="1"/>
          <p:nvPr/>
        </p:nvSpPr>
        <p:spPr>
          <a:xfrm>
            <a:off x="6567549" y="4047470"/>
            <a:ext cx="1685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New Capability (1/2)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76CB83E-43BF-4083-832F-178367D917A4}"/>
              </a:ext>
            </a:extLst>
          </p:cNvPr>
          <p:cNvCxnSpPr>
            <a:cxnSpLocks/>
          </p:cNvCxnSpPr>
          <p:nvPr/>
        </p:nvCxnSpPr>
        <p:spPr>
          <a:xfrm>
            <a:off x="111312" y="463004"/>
            <a:ext cx="6324521" cy="0"/>
          </a:xfrm>
          <a:prstGeom prst="line">
            <a:avLst/>
          </a:prstGeom>
          <a:ln w="3175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352">
            <a:extLst>
              <a:ext uri="{FF2B5EF4-FFF2-40B4-BE49-F238E27FC236}">
                <a16:creationId xmlns:a16="http://schemas.microsoft.com/office/drawing/2014/main" id="{CE13E114-4132-B7FA-8E33-754DE629BFDC}"/>
              </a:ext>
            </a:extLst>
          </p:cNvPr>
          <p:cNvGrpSpPr/>
          <p:nvPr/>
        </p:nvGrpSpPr>
        <p:grpSpPr>
          <a:xfrm>
            <a:off x="5162497" y="5173613"/>
            <a:ext cx="175823" cy="216834"/>
            <a:chOff x="112482" y="39032"/>
            <a:chExt cx="351647" cy="433669"/>
          </a:xfrm>
        </p:grpSpPr>
        <p:pic>
          <p:nvPicPr>
            <p:cNvPr id="138" name="Picture 353">
              <a:extLst>
                <a:ext uri="{FF2B5EF4-FFF2-40B4-BE49-F238E27FC236}">
                  <a16:creationId xmlns:a16="http://schemas.microsoft.com/office/drawing/2014/main" id="{638045F7-F5DA-5E16-9435-119FFF2D1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112482" y="121054"/>
              <a:ext cx="351647" cy="351647"/>
            </a:xfrm>
            <a:prstGeom prst="rect">
              <a:avLst/>
            </a:prstGeom>
          </p:spPr>
        </p:pic>
        <p:sp>
          <p:nvSpPr>
            <p:cNvPr id="139" name="TextBox 354">
              <a:extLst>
                <a:ext uri="{FF2B5EF4-FFF2-40B4-BE49-F238E27FC236}">
                  <a16:creationId xmlns:a16="http://schemas.microsoft.com/office/drawing/2014/main" id="{0AF725AC-E7BE-4F33-3363-46FB71C8C69D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6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6925F33-0209-D203-007A-597A229102AB}"/>
              </a:ext>
            </a:extLst>
          </p:cNvPr>
          <p:cNvGrpSpPr/>
          <p:nvPr/>
        </p:nvGrpSpPr>
        <p:grpSpPr>
          <a:xfrm>
            <a:off x="4561311" y="1657109"/>
            <a:ext cx="286481" cy="256636"/>
            <a:chOff x="8862010" y="2457698"/>
            <a:chExt cx="286481" cy="256636"/>
          </a:xfrm>
        </p:grpSpPr>
        <p:pic>
          <p:nvPicPr>
            <p:cNvPr id="141" name="Picture 38">
              <a:extLst>
                <a:ext uri="{FF2B5EF4-FFF2-40B4-BE49-F238E27FC236}">
                  <a16:creationId xmlns:a16="http://schemas.microsoft.com/office/drawing/2014/main" id="{442C71E0-CDE9-F1EC-FF09-1E35E779E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8862010" y="2457698"/>
              <a:ext cx="286481" cy="256636"/>
            </a:xfrm>
            <a:prstGeom prst="rect">
              <a:avLst/>
            </a:prstGeom>
          </p:spPr>
        </p:pic>
        <p:sp>
          <p:nvSpPr>
            <p:cNvPr id="142" name="TextBox 567">
              <a:extLst>
                <a:ext uri="{FF2B5EF4-FFF2-40B4-BE49-F238E27FC236}">
                  <a16:creationId xmlns:a16="http://schemas.microsoft.com/office/drawing/2014/main" id="{EE1D92E7-B007-4F6F-07EF-FEC64F24B145}"/>
                </a:ext>
              </a:extLst>
            </p:cNvPr>
            <p:cNvSpPr txBox="1"/>
            <p:nvPr/>
          </p:nvSpPr>
          <p:spPr>
            <a:xfrm>
              <a:off x="8920909" y="2496436"/>
              <a:ext cx="168672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57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EDBEFA6-F470-D387-0555-D996D3E31742}"/>
              </a:ext>
            </a:extLst>
          </p:cNvPr>
          <p:cNvGrpSpPr/>
          <p:nvPr/>
        </p:nvGrpSpPr>
        <p:grpSpPr>
          <a:xfrm>
            <a:off x="6658394" y="4601419"/>
            <a:ext cx="243238" cy="217898"/>
            <a:chOff x="8884871" y="2473576"/>
            <a:chExt cx="243238" cy="217898"/>
          </a:xfrm>
        </p:grpSpPr>
        <p:pic>
          <p:nvPicPr>
            <p:cNvPr id="144" name="Picture 38">
              <a:extLst>
                <a:ext uri="{FF2B5EF4-FFF2-40B4-BE49-F238E27FC236}">
                  <a16:creationId xmlns:a16="http://schemas.microsoft.com/office/drawing/2014/main" id="{AAD42B1B-0DDF-86C3-7BA9-0D73219FA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8884871" y="2473576"/>
              <a:ext cx="243238" cy="217898"/>
            </a:xfrm>
            <a:prstGeom prst="rect">
              <a:avLst/>
            </a:prstGeom>
          </p:spPr>
        </p:pic>
        <p:sp>
          <p:nvSpPr>
            <p:cNvPr id="145" name="TextBox 567">
              <a:extLst>
                <a:ext uri="{FF2B5EF4-FFF2-40B4-BE49-F238E27FC236}">
                  <a16:creationId xmlns:a16="http://schemas.microsoft.com/office/drawing/2014/main" id="{26793FFA-6798-EBC0-30C0-7433415B9E3E}"/>
                </a:ext>
              </a:extLst>
            </p:cNvPr>
            <p:cNvSpPr txBox="1"/>
            <p:nvPr/>
          </p:nvSpPr>
          <p:spPr>
            <a:xfrm>
              <a:off x="8920909" y="2496436"/>
              <a:ext cx="168672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57</a:t>
              </a:r>
            </a:p>
          </p:txBody>
        </p:sp>
      </p:grpSp>
      <p:grpSp>
        <p:nvGrpSpPr>
          <p:cNvPr id="149" name="Group 69">
            <a:extLst>
              <a:ext uri="{FF2B5EF4-FFF2-40B4-BE49-F238E27FC236}">
                <a16:creationId xmlns:a16="http://schemas.microsoft.com/office/drawing/2014/main" id="{8D089854-423F-CB83-D50D-FEE8CCA219C3}"/>
              </a:ext>
            </a:extLst>
          </p:cNvPr>
          <p:cNvGrpSpPr/>
          <p:nvPr/>
        </p:nvGrpSpPr>
        <p:grpSpPr>
          <a:xfrm>
            <a:off x="1789172" y="2116640"/>
            <a:ext cx="286481" cy="286481"/>
            <a:chOff x="0" y="0"/>
            <a:chExt cx="572963" cy="572963"/>
          </a:xfrm>
        </p:grpSpPr>
        <p:pic>
          <p:nvPicPr>
            <p:cNvPr id="150" name="Picture 70">
              <a:extLst>
                <a:ext uri="{FF2B5EF4-FFF2-40B4-BE49-F238E27FC236}">
                  <a16:creationId xmlns:a16="http://schemas.microsoft.com/office/drawing/2014/main" id="{DB7B4A3E-64AD-C93F-2A82-9B2420F09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151" name="TextBox 71">
              <a:extLst>
                <a:ext uri="{FF2B5EF4-FFF2-40B4-BE49-F238E27FC236}">
                  <a16:creationId xmlns:a16="http://schemas.microsoft.com/office/drawing/2014/main" id="{2507652D-B418-5F09-22C2-990097694501}"/>
                </a:ext>
              </a:extLst>
            </p:cNvPr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124</a:t>
              </a:r>
            </a:p>
          </p:txBody>
        </p:sp>
      </p:grpSp>
      <p:grpSp>
        <p:nvGrpSpPr>
          <p:cNvPr id="155" name="Group 72">
            <a:extLst>
              <a:ext uri="{FF2B5EF4-FFF2-40B4-BE49-F238E27FC236}">
                <a16:creationId xmlns:a16="http://schemas.microsoft.com/office/drawing/2014/main" id="{8ED19A6F-D288-31B2-E334-B6B0BFC1A671}"/>
              </a:ext>
            </a:extLst>
          </p:cNvPr>
          <p:cNvGrpSpPr/>
          <p:nvPr/>
        </p:nvGrpSpPr>
        <p:grpSpPr>
          <a:xfrm>
            <a:off x="2401394" y="5340109"/>
            <a:ext cx="286470" cy="254026"/>
            <a:chOff x="0" y="79198"/>
            <a:chExt cx="572941" cy="508053"/>
          </a:xfrm>
        </p:grpSpPr>
        <p:pic>
          <p:nvPicPr>
            <p:cNvPr id="156" name="Picture 73">
              <a:extLst>
                <a:ext uri="{FF2B5EF4-FFF2-40B4-BE49-F238E27FC236}">
                  <a16:creationId xmlns:a16="http://schemas.microsoft.com/office/drawing/2014/main" id="{FB2A74E9-6A34-5ACE-0FDD-CDCF6D42B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28578" y="79198"/>
              <a:ext cx="508053" cy="508053"/>
            </a:xfrm>
            <a:prstGeom prst="rect">
              <a:avLst/>
            </a:prstGeom>
          </p:spPr>
        </p:pic>
        <p:sp>
          <p:nvSpPr>
            <p:cNvPr id="157" name="TextBox 74">
              <a:extLst>
                <a:ext uri="{FF2B5EF4-FFF2-40B4-BE49-F238E27FC236}">
                  <a16:creationId xmlns:a16="http://schemas.microsoft.com/office/drawing/2014/main" id="{CF9A4A4E-E4FB-8D08-54BF-32E9A8606050}"/>
                </a:ext>
              </a:extLst>
            </p:cNvPr>
            <p:cNvSpPr txBox="1"/>
            <p:nvPr/>
          </p:nvSpPr>
          <p:spPr>
            <a:xfrm>
              <a:off x="0" y="155012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125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5896A1D-321E-9D34-DDF9-EDBECDE07493}"/>
              </a:ext>
            </a:extLst>
          </p:cNvPr>
          <p:cNvGrpSpPr/>
          <p:nvPr/>
        </p:nvGrpSpPr>
        <p:grpSpPr>
          <a:xfrm>
            <a:off x="6646502" y="5143345"/>
            <a:ext cx="288341" cy="258302"/>
            <a:chOff x="6635042" y="4694221"/>
            <a:chExt cx="288341" cy="258302"/>
          </a:xfrm>
        </p:grpSpPr>
        <p:pic>
          <p:nvPicPr>
            <p:cNvPr id="159" name="Picture 39">
              <a:extLst>
                <a:ext uri="{FF2B5EF4-FFF2-40B4-BE49-F238E27FC236}">
                  <a16:creationId xmlns:a16="http://schemas.microsoft.com/office/drawing/2014/main" id="{A4CBD21B-606C-5175-8F3D-F46AA95B3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6635042" y="4694221"/>
              <a:ext cx="288341" cy="258302"/>
            </a:xfrm>
            <a:prstGeom prst="rect">
              <a:avLst/>
            </a:prstGeom>
          </p:spPr>
        </p:pic>
        <p:sp>
          <p:nvSpPr>
            <p:cNvPr id="160" name="TextBox 568">
              <a:extLst>
                <a:ext uri="{FF2B5EF4-FFF2-40B4-BE49-F238E27FC236}">
                  <a16:creationId xmlns:a16="http://schemas.microsoft.com/office/drawing/2014/main" id="{F7F6EA21-9537-89EA-727C-AB4EE57B36A6}"/>
                </a:ext>
              </a:extLst>
            </p:cNvPr>
            <p:cNvSpPr txBox="1"/>
            <p:nvPr/>
          </p:nvSpPr>
          <p:spPr>
            <a:xfrm>
              <a:off x="6677330" y="4725307"/>
              <a:ext cx="168672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59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CD204A0-96BC-E587-C83B-35EF444CA506}"/>
              </a:ext>
            </a:extLst>
          </p:cNvPr>
          <p:cNvGrpSpPr/>
          <p:nvPr/>
        </p:nvGrpSpPr>
        <p:grpSpPr>
          <a:xfrm>
            <a:off x="2187260" y="2837028"/>
            <a:ext cx="288341" cy="258302"/>
            <a:chOff x="6635042" y="4694221"/>
            <a:chExt cx="288341" cy="258302"/>
          </a:xfrm>
        </p:grpSpPr>
        <p:pic>
          <p:nvPicPr>
            <p:cNvPr id="163" name="Picture 39">
              <a:extLst>
                <a:ext uri="{FF2B5EF4-FFF2-40B4-BE49-F238E27FC236}">
                  <a16:creationId xmlns:a16="http://schemas.microsoft.com/office/drawing/2014/main" id="{3B2F7354-5DEF-9ECE-3A64-66F5E74CF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6635042" y="4694221"/>
              <a:ext cx="288341" cy="258302"/>
            </a:xfrm>
            <a:prstGeom prst="rect">
              <a:avLst/>
            </a:prstGeom>
          </p:spPr>
        </p:pic>
        <p:sp>
          <p:nvSpPr>
            <p:cNvPr id="164" name="TextBox 568">
              <a:extLst>
                <a:ext uri="{FF2B5EF4-FFF2-40B4-BE49-F238E27FC236}">
                  <a16:creationId xmlns:a16="http://schemas.microsoft.com/office/drawing/2014/main" id="{FDFCACEC-994E-4235-A51C-69BA3E3E5C74}"/>
                </a:ext>
              </a:extLst>
            </p:cNvPr>
            <p:cNvSpPr txBox="1"/>
            <p:nvPr/>
          </p:nvSpPr>
          <p:spPr>
            <a:xfrm>
              <a:off x="6677330" y="4725307"/>
              <a:ext cx="168672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59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A7383955-749B-3905-D967-4156FBE5C72F}"/>
              </a:ext>
            </a:extLst>
          </p:cNvPr>
          <p:cNvGrpSpPr/>
          <p:nvPr/>
        </p:nvGrpSpPr>
        <p:grpSpPr>
          <a:xfrm>
            <a:off x="6653070" y="5405446"/>
            <a:ext cx="288341" cy="258302"/>
            <a:chOff x="6635042" y="4694221"/>
            <a:chExt cx="288341" cy="258302"/>
          </a:xfrm>
        </p:grpSpPr>
        <p:pic>
          <p:nvPicPr>
            <p:cNvPr id="166" name="Picture 39">
              <a:extLst>
                <a:ext uri="{FF2B5EF4-FFF2-40B4-BE49-F238E27FC236}">
                  <a16:creationId xmlns:a16="http://schemas.microsoft.com/office/drawing/2014/main" id="{E6E1AB45-893A-D6CB-C3E9-5AC4DF09B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6635042" y="4694221"/>
              <a:ext cx="288341" cy="258302"/>
            </a:xfrm>
            <a:prstGeom prst="rect">
              <a:avLst/>
            </a:prstGeom>
          </p:spPr>
        </p:pic>
        <p:sp>
          <p:nvSpPr>
            <p:cNvPr id="167" name="TextBox 568">
              <a:extLst>
                <a:ext uri="{FF2B5EF4-FFF2-40B4-BE49-F238E27FC236}">
                  <a16:creationId xmlns:a16="http://schemas.microsoft.com/office/drawing/2014/main" id="{94751F59-0FEF-8D35-4CC4-58B4B90F460C}"/>
                </a:ext>
              </a:extLst>
            </p:cNvPr>
            <p:cNvSpPr txBox="1"/>
            <p:nvPr/>
          </p:nvSpPr>
          <p:spPr>
            <a:xfrm>
              <a:off x="6677330" y="4725307"/>
              <a:ext cx="168672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85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8F76BA1-0E3D-A599-B4BB-D037771A7ABF}"/>
              </a:ext>
            </a:extLst>
          </p:cNvPr>
          <p:cNvGrpSpPr/>
          <p:nvPr/>
        </p:nvGrpSpPr>
        <p:grpSpPr>
          <a:xfrm>
            <a:off x="3486132" y="2108264"/>
            <a:ext cx="288341" cy="258302"/>
            <a:chOff x="6635042" y="4694221"/>
            <a:chExt cx="288341" cy="258302"/>
          </a:xfrm>
        </p:grpSpPr>
        <p:pic>
          <p:nvPicPr>
            <p:cNvPr id="169" name="Picture 39">
              <a:extLst>
                <a:ext uri="{FF2B5EF4-FFF2-40B4-BE49-F238E27FC236}">
                  <a16:creationId xmlns:a16="http://schemas.microsoft.com/office/drawing/2014/main" id="{6D33CE2E-4DE2-52D9-9022-AF898734D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6635042" y="4694221"/>
              <a:ext cx="288341" cy="258302"/>
            </a:xfrm>
            <a:prstGeom prst="rect">
              <a:avLst/>
            </a:prstGeom>
          </p:spPr>
        </p:pic>
        <p:sp>
          <p:nvSpPr>
            <p:cNvPr id="170" name="TextBox 568">
              <a:extLst>
                <a:ext uri="{FF2B5EF4-FFF2-40B4-BE49-F238E27FC236}">
                  <a16:creationId xmlns:a16="http://schemas.microsoft.com/office/drawing/2014/main" id="{357F418B-CE30-F7CE-315A-6DBF9DC4B630}"/>
                </a:ext>
              </a:extLst>
            </p:cNvPr>
            <p:cNvSpPr txBox="1"/>
            <p:nvPr/>
          </p:nvSpPr>
          <p:spPr>
            <a:xfrm>
              <a:off x="6677330" y="4725307"/>
              <a:ext cx="168672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85</a:t>
              </a:r>
            </a:p>
          </p:txBody>
        </p:sp>
      </p:grp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286AF88-19F3-0064-4CF7-082DF2415847}"/>
              </a:ext>
            </a:extLst>
          </p:cNvPr>
          <p:cNvSpPr/>
          <p:nvPr/>
        </p:nvSpPr>
        <p:spPr>
          <a:xfrm>
            <a:off x="1635761" y="1924856"/>
            <a:ext cx="2396368" cy="61149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35434BC5-8CE6-0B2E-9003-C3175EB775B4}"/>
              </a:ext>
            </a:extLst>
          </p:cNvPr>
          <p:cNvGrpSpPr/>
          <p:nvPr/>
        </p:nvGrpSpPr>
        <p:grpSpPr>
          <a:xfrm>
            <a:off x="6680340" y="5905430"/>
            <a:ext cx="288341" cy="258302"/>
            <a:chOff x="6635042" y="4694221"/>
            <a:chExt cx="288341" cy="258302"/>
          </a:xfrm>
        </p:grpSpPr>
        <p:pic>
          <p:nvPicPr>
            <p:cNvPr id="173" name="Picture 39">
              <a:extLst>
                <a:ext uri="{FF2B5EF4-FFF2-40B4-BE49-F238E27FC236}">
                  <a16:creationId xmlns:a16="http://schemas.microsoft.com/office/drawing/2014/main" id="{731EC81D-A07D-6C9A-1068-BB8B70B78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6635042" y="4694221"/>
              <a:ext cx="288341" cy="258302"/>
            </a:xfrm>
            <a:prstGeom prst="rect">
              <a:avLst/>
            </a:prstGeom>
          </p:spPr>
        </p:pic>
        <p:sp>
          <p:nvSpPr>
            <p:cNvPr id="174" name="TextBox 568">
              <a:extLst>
                <a:ext uri="{FF2B5EF4-FFF2-40B4-BE49-F238E27FC236}">
                  <a16:creationId xmlns:a16="http://schemas.microsoft.com/office/drawing/2014/main" id="{D0937170-1EEC-3951-D6C1-7576C9E3E2BF}"/>
                </a:ext>
              </a:extLst>
            </p:cNvPr>
            <p:cNvSpPr txBox="1"/>
            <p:nvPr/>
          </p:nvSpPr>
          <p:spPr>
            <a:xfrm>
              <a:off x="6677330" y="4725307"/>
              <a:ext cx="168672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60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1E03DB9-50DA-DED7-CFE6-702AEE811890}"/>
              </a:ext>
            </a:extLst>
          </p:cNvPr>
          <p:cNvGrpSpPr/>
          <p:nvPr/>
        </p:nvGrpSpPr>
        <p:grpSpPr>
          <a:xfrm>
            <a:off x="4204999" y="2726198"/>
            <a:ext cx="288341" cy="258302"/>
            <a:chOff x="6635042" y="4694221"/>
            <a:chExt cx="288341" cy="258302"/>
          </a:xfrm>
        </p:grpSpPr>
        <p:pic>
          <p:nvPicPr>
            <p:cNvPr id="176" name="Picture 39">
              <a:extLst>
                <a:ext uri="{FF2B5EF4-FFF2-40B4-BE49-F238E27FC236}">
                  <a16:creationId xmlns:a16="http://schemas.microsoft.com/office/drawing/2014/main" id="{18E09F33-53EB-F3F1-128C-8A568955D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6635042" y="4694221"/>
              <a:ext cx="288341" cy="258302"/>
            </a:xfrm>
            <a:prstGeom prst="rect">
              <a:avLst/>
            </a:prstGeom>
          </p:spPr>
        </p:pic>
        <p:sp>
          <p:nvSpPr>
            <p:cNvPr id="177" name="TextBox 568">
              <a:extLst>
                <a:ext uri="{FF2B5EF4-FFF2-40B4-BE49-F238E27FC236}">
                  <a16:creationId xmlns:a16="http://schemas.microsoft.com/office/drawing/2014/main" id="{C317C42E-2E70-165A-8A2E-0747D48D3C3A}"/>
                </a:ext>
              </a:extLst>
            </p:cNvPr>
            <p:cNvSpPr txBox="1"/>
            <p:nvPr/>
          </p:nvSpPr>
          <p:spPr>
            <a:xfrm>
              <a:off x="6677330" y="4725307"/>
              <a:ext cx="168672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60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EAC4486-800C-BB08-A343-B3036072ED9D}"/>
              </a:ext>
            </a:extLst>
          </p:cNvPr>
          <p:cNvGrpSpPr/>
          <p:nvPr/>
        </p:nvGrpSpPr>
        <p:grpSpPr>
          <a:xfrm>
            <a:off x="6653070" y="5657842"/>
            <a:ext cx="288341" cy="258302"/>
            <a:chOff x="6635042" y="4694221"/>
            <a:chExt cx="288341" cy="258302"/>
          </a:xfrm>
        </p:grpSpPr>
        <p:pic>
          <p:nvPicPr>
            <p:cNvPr id="180" name="Picture 39">
              <a:extLst>
                <a:ext uri="{FF2B5EF4-FFF2-40B4-BE49-F238E27FC236}">
                  <a16:creationId xmlns:a16="http://schemas.microsoft.com/office/drawing/2014/main" id="{DAFBE3C1-3B6B-DB68-6853-86BF3FB97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6635042" y="4694221"/>
              <a:ext cx="288341" cy="258302"/>
            </a:xfrm>
            <a:prstGeom prst="rect">
              <a:avLst/>
            </a:prstGeom>
          </p:spPr>
        </p:pic>
        <p:sp>
          <p:nvSpPr>
            <p:cNvPr id="181" name="TextBox 568">
              <a:extLst>
                <a:ext uri="{FF2B5EF4-FFF2-40B4-BE49-F238E27FC236}">
                  <a16:creationId xmlns:a16="http://schemas.microsoft.com/office/drawing/2014/main" id="{6FFE30F7-B58C-54FE-6FBF-0315C1F90E8C}"/>
                </a:ext>
              </a:extLst>
            </p:cNvPr>
            <p:cNvSpPr txBox="1"/>
            <p:nvPr/>
          </p:nvSpPr>
          <p:spPr>
            <a:xfrm>
              <a:off x="6677330" y="4725307"/>
              <a:ext cx="168672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157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DB2068F-86EF-2A10-2407-BECBF4C5A146}"/>
              </a:ext>
            </a:extLst>
          </p:cNvPr>
          <p:cNvGrpSpPr/>
          <p:nvPr/>
        </p:nvGrpSpPr>
        <p:grpSpPr>
          <a:xfrm>
            <a:off x="3753700" y="2108264"/>
            <a:ext cx="288341" cy="258302"/>
            <a:chOff x="6635042" y="4694221"/>
            <a:chExt cx="288341" cy="258302"/>
          </a:xfrm>
        </p:grpSpPr>
        <p:pic>
          <p:nvPicPr>
            <p:cNvPr id="183" name="Picture 39">
              <a:extLst>
                <a:ext uri="{FF2B5EF4-FFF2-40B4-BE49-F238E27FC236}">
                  <a16:creationId xmlns:a16="http://schemas.microsoft.com/office/drawing/2014/main" id="{B87A5F33-D695-B55C-5FEC-41E7420E2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6635042" y="4694221"/>
              <a:ext cx="288341" cy="258302"/>
            </a:xfrm>
            <a:prstGeom prst="rect">
              <a:avLst/>
            </a:prstGeom>
          </p:spPr>
        </p:pic>
        <p:sp>
          <p:nvSpPr>
            <p:cNvPr id="184" name="TextBox 568">
              <a:extLst>
                <a:ext uri="{FF2B5EF4-FFF2-40B4-BE49-F238E27FC236}">
                  <a16:creationId xmlns:a16="http://schemas.microsoft.com/office/drawing/2014/main" id="{E1288F50-DE5D-E538-FDF3-529B2BEE2B9D}"/>
                </a:ext>
              </a:extLst>
            </p:cNvPr>
            <p:cNvSpPr txBox="1"/>
            <p:nvPr/>
          </p:nvSpPr>
          <p:spPr>
            <a:xfrm>
              <a:off x="6677330" y="4725307"/>
              <a:ext cx="168672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157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99CEB92-4CC1-1538-F81E-172146C38AD0}"/>
              </a:ext>
            </a:extLst>
          </p:cNvPr>
          <p:cNvGrpSpPr/>
          <p:nvPr/>
        </p:nvGrpSpPr>
        <p:grpSpPr>
          <a:xfrm>
            <a:off x="4502412" y="3447927"/>
            <a:ext cx="286470" cy="212144"/>
            <a:chOff x="6908323" y="3823457"/>
            <a:chExt cx="286470" cy="212144"/>
          </a:xfrm>
        </p:grpSpPr>
        <p:pic>
          <p:nvPicPr>
            <p:cNvPr id="186" name="Picture 112">
              <a:extLst>
                <a:ext uri="{FF2B5EF4-FFF2-40B4-BE49-F238E27FC236}">
                  <a16:creationId xmlns:a16="http://schemas.microsoft.com/office/drawing/2014/main" id="{DF7BA945-7AF2-D44E-C5FC-54AFA1651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6959126" y="3823457"/>
              <a:ext cx="212144" cy="212144"/>
            </a:xfrm>
            <a:prstGeom prst="rect">
              <a:avLst/>
            </a:prstGeom>
          </p:spPr>
        </p:pic>
        <p:sp>
          <p:nvSpPr>
            <p:cNvPr id="187" name="TextBox 581">
              <a:extLst>
                <a:ext uri="{FF2B5EF4-FFF2-40B4-BE49-F238E27FC236}">
                  <a16:creationId xmlns:a16="http://schemas.microsoft.com/office/drawing/2014/main" id="{449B97DF-9766-C17F-F5DC-301D5FCC69D7}"/>
                </a:ext>
              </a:extLst>
            </p:cNvPr>
            <p:cNvSpPr txBox="1"/>
            <p:nvPr/>
          </p:nvSpPr>
          <p:spPr>
            <a:xfrm>
              <a:off x="6908323" y="3842472"/>
              <a:ext cx="286470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166</a:t>
              </a:r>
            </a:p>
          </p:txBody>
        </p:sp>
      </p:grpSp>
      <p:grpSp>
        <p:nvGrpSpPr>
          <p:cNvPr id="188" name="Group 340">
            <a:extLst>
              <a:ext uri="{FF2B5EF4-FFF2-40B4-BE49-F238E27FC236}">
                <a16:creationId xmlns:a16="http://schemas.microsoft.com/office/drawing/2014/main" id="{0283E49F-0753-0010-8EAC-46889A59863C}"/>
              </a:ext>
            </a:extLst>
          </p:cNvPr>
          <p:cNvGrpSpPr/>
          <p:nvPr/>
        </p:nvGrpSpPr>
        <p:grpSpPr>
          <a:xfrm>
            <a:off x="2397474" y="5061842"/>
            <a:ext cx="286481" cy="256636"/>
            <a:chOff x="0" y="0"/>
            <a:chExt cx="572963" cy="513272"/>
          </a:xfrm>
        </p:grpSpPr>
        <p:pic>
          <p:nvPicPr>
            <p:cNvPr id="189" name="Picture 341">
              <a:extLst>
                <a:ext uri="{FF2B5EF4-FFF2-40B4-BE49-F238E27FC236}">
                  <a16:creationId xmlns:a16="http://schemas.microsoft.com/office/drawing/2014/main" id="{7FC25508-79F5-D70D-3DA2-B55CFF462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190" name="TextBox 342">
              <a:extLst>
                <a:ext uri="{FF2B5EF4-FFF2-40B4-BE49-F238E27FC236}">
                  <a16:creationId xmlns:a16="http://schemas.microsoft.com/office/drawing/2014/main" id="{ED42C8F6-D34A-2D17-78A9-11D0C14465F5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chemeClr val="bg1"/>
                  </a:solidFill>
                  <a:latin typeface="Arimo Bold"/>
                </a:rPr>
                <a:t>48</a:t>
              </a:r>
            </a:p>
          </p:txBody>
        </p:sp>
      </p:grpSp>
      <p:sp>
        <p:nvSpPr>
          <p:cNvPr id="198" name="Rectangle 197">
            <a:extLst>
              <a:ext uri="{FF2B5EF4-FFF2-40B4-BE49-F238E27FC236}">
                <a16:creationId xmlns:a16="http://schemas.microsoft.com/office/drawing/2014/main" id="{66676BCE-00A4-4789-5A9F-698FA8691A6D}"/>
              </a:ext>
            </a:extLst>
          </p:cNvPr>
          <p:cNvSpPr/>
          <p:nvPr/>
        </p:nvSpPr>
        <p:spPr>
          <a:xfrm>
            <a:off x="1027390" y="1157359"/>
            <a:ext cx="312925" cy="3712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grpSp>
        <p:nvGrpSpPr>
          <p:cNvPr id="204" name="Group 454">
            <a:extLst>
              <a:ext uri="{FF2B5EF4-FFF2-40B4-BE49-F238E27FC236}">
                <a16:creationId xmlns:a16="http://schemas.microsoft.com/office/drawing/2014/main" id="{061CF103-129D-BDB1-C033-9A13709A1557}"/>
              </a:ext>
            </a:extLst>
          </p:cNvPr>
          <p:cNvGrpSpPr/>
          <p:nvPr/>
        </p:nvGrpSpPr>
        <p:grpSpPr>
          <a:xfrm>
            <a:off x="1223714" y="1405269"/>
            <a:ext cx="233202" cy="244105"/>
            <a:chOff x="2" y="84752"/>
            <a:chExt cx="466405" cy="488211"/>
          </a:xfrm>
        </p:grpSpPr>
        <p:pic>
          <p:nvPicPr>
            <p:cNvPr id="205" name="Picture 455">
              <a:extLst>
                <a:ext uri="{FF2B5EF4-FFF2-40B4-BE49-F238E27FC236}">
                  <a16:creationId xmlns:a16="http://schemas.microsoft.com/office/drawing/2014/main" id="{41804EDC-A4AF-05E1-DEF4-B9EC21ADA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2" y="106558"/>
              <a:ext cx="466405" cy="466405"/>
            </a:xfrm>
            <a:prstGeom prst="rect">
              <a:avLst/>
            </a:prstGeom>
          </p:spPr>
        </p:pic>
        <p:sp>
          <p:nvSpPr>
            <p:cNvPr id="206" name="TextBox 456">
              <a:extLst>
                <a:ext uri="{FF2B5EF4-FFF2-40B4-BE49-F238E27FC236}">
                  <a16:creationId xmlns:a16="http://schemas.microsoft.com/office/drawing/2014/main" id="{BD08F998-18F0-C46F-1047-17FF2CF98383}"/>
                </a:ext>
              </a:extLst>
            </p:cNvPr>
            <p:cNvSpPr txBox="1"/>
            <p:nvPr/>
          </p:nvSpPr>
          <p:spPr>
            <a:xfrm>
              <a:off x="72076" y="84752"/>
              <a:ext cx="337345" cy="3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2</a:t>
              </a:r>
            </a:p>
          </p:txBody>
        </p:sp>
      </p:grpSp>
      <p:grpSp>
        <p:nvGrpSpPr>
          <p:cNvPr id="207" name="Group 454">
            <a:extLst>
              <a:ext uri="{FF2B5EF4-FFF2-40B4-BE49-F238E27FC236}">
                <a16:creationId xmlns:a16="http://schemas.microsoft.com/office/drawing/2014/main" id="{43FBE700-28A4-E306-755C-6E61D43DC815}"/>
              </a:ext>
            </a:extLst>
          </p:cNvPr>
          <p:cNvGrpSpPr/>
          <p:nvPr/>
        </p:nvGrpSpPr>
        <p:grpSpPr>
          <a:xfrm>
            <a:off x="1519160" y="1394366"/>
            <a:ext cx="233202" cy="244105"/>
            <a:chOff x="2" y="84752"/>
            <a:chExt cx="466405" cy="488211"/>
          </a:xfrm>
        </p:grpSpPr>
        <p:pic>
          <p:nvPicPr>
            <p:cNvPr id="208" name="Picture 455">
              <a:extLst>
                <a:ext uri="{FF2B5EF4-FFF2-40B4-BE49-F238E27FC236}">
                  <a16:creationId xmlns:a16="http://schemas.microsoft.com/office/drawing/2014/main" id="{79A69F53-46C7-DE4B-EF45-22230E9A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2" y="106558"/>
              <a:ext cx="466405" cy="466405"/>
            </a:xfrm>
            <a:prstGeom prst="rect">
              <a:avLst/>
            </a:prstGeom>
          </p:spPr>
        </p:pic>
        <p:sp>
          <p:nvSpPr>
            <p:cNvPr id="209" name="TextBox 456">
              <a:extLst>
                <a:ext uri="{FF2B5EF4-FFF2-40B4-BE49-F238E27FC236}">
                  <a16:creationId xmlns:a16="http://schemas.microsoft.com/office/drawing/2014/main" id="{219A0162-F0BA-89D5-1CDB-6D23D64D3D96}"/>
                </a:ext>
              </a:extLst>
            </p:cNvPr>
            <p:cNvSpPr txBox="1"/>
            <p:nvPr/>
          </p:nvSpPr>
          <p:spPr>
            <a:xfrm>
              <a:off x="72076" y="84752"/>
              <a:ext cx="337345" cy="3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1</a:t>
              </a: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EBC407FD-326F-974E-C118-2974416DD711}"/>
              </a:ext>
            </a:extLst>
          </p:cNvPr>
          <p:cNvSpPr/>
          <p:nvPr/>
        </p:nvSpPr>
        <p:spPr>
          <a:xfrm>
            <a:off x="1609692" y="4409453"/>
            <a:ext cx="3701806" cy="48689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2" name="Group 457">
            <a:extLst>
              <a:ext uri="{FF2B5EF4-FFF2-40B4-BE49-F238E27FC236}">
                <a16:creationId xmlns:a16="http://schemas.microsoft.com/office/drawing/2014/main" id="{62C3A644-D977-C72E-0C1E-07E850D37C80}"/>
              </a:ext>
            </a:extLst>
          </p:cNvPr>
          <p:cNvGrpSpPr/>
          <p:nvPr/>
        </p:nvGrpSpPr>
        <p:grpSpPr>
          <a:xfrm>
            <a:off x="4704557" y="3666177"/>
            <a:ext cx="286470" cy="252043"/>
            <a:chOff x="0" y="1968"/>
            <a:chExt cx="572941" cy="504087"/>
          </a:xfrm>
        </p:grpSpPr>
        <p:pic>
          <p:nvPicPr>
            <p:cNvPr id="213" name="Picture 458">
              <a:extLst>
                <a:ext uri="{FF2B5EF4-FFF2-40B4-BE49-F238E27FC236}">
                  <a16:creationId xmlns:a16="http://schemas.microsoft.com/office/drawing/2014/main" id="{0EA976F9-D0D3-A969-1588-0A744DE09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44606" y="1968"/>
              <a:ext cx="504087" cy="504087"/>
            </a:xfrm>
            <a:prstGeom prst="rect">
              <a:avLst/>
            </a:prstGeom>
          </p:spPr>
        </p:pic>
        <p:sp>
          <p:nvSpPr>
            <p:cNvPr id="214" name="TextBox 459">
              <a:extLst>
                <a:ext uri="{FF2B5EF4-FFF2-40B4-BE49-F238E27FC236}">
                  <a16:creationId xmlns:a16="http://schemas.microsoft.com/office/drawing/2014/main" id="{629A6871-0CCA-22AE-30B9-CB27E710CA3F}"/>
                </a:ext>
              </a:extLst>
            </p:cNvPr>
            <p:cNvSpPr txBox="1"/>
            <p:nvPr/>
          </p:nvSpPr>
          <p:spPr>
            <a:xfrm>
              <a:off x="0" y="68876"/>
              <a:ext cx="572941" cy="304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140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59EB522-EC95-DCC0-981F-D045E9FA1131}"/>
              </a:ext>
            </a:extLst>
          </p:cNvPr>
          <p:cNvGrpSpPr/>
          <p:nvPr/>
        </p:nvGrpSpPr>
        <p:grpSpPr>
          <a:xfrm>
            <a:off x="6679878" y="6223356"/>
            <a:ext cx="288341" cy="258302"/>
            <a:chOff x="6635042" y="4694221"/>
            <a:chExt cx="288341" cy="258302"/>
          </a:xfrm>
        </p:grpSpPr>
        <p:pic>
          <p:nvPicPr>
            <p:cNvPr id="6" name="Picture 39">
              <a:extLst>
                <a:ext uri="{FF2B5EF4-FFF2-40B4-BE49-F238E27FC236}">
                  <a16:creationId xmlns:a16="http://schemas.microsoft.com/office/drawing/2014/main" id="{1CD25D2F-B380-F87C-76E8-95C2BBA4D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6635042" y="4694221"/>
              <a:ext cx="288341" cy="258302"/>
            </a:xfrm>
            <a:prstGeom prst="rect">
              <a:avLst/>
            </a:prstGeom>
          </p:spPr>
        </p:pic>
        <p:sp>
          <p:nvSpPr>
            <p:cNvPr id="13" name="TextBox 568">
              <a:extLst>
                <a:ext uri="{FF2B5EF4-FFF2-40B4-BE49-F238E27FC236}">
                  <a16:creationId xmlns:a16="http://schemas.microsoft.com/office/drawing/2014/main" id="{C4B09EC7-81F2-33E1-2E42-25377B121E8E}"/>
                </a:ext>
              </a:extLst>
            </p:cNvPr>
            <p:cNvSpPr txBox="1"/>
            <p:nvPr/>
          </p:nvSpPr>
          <p:spPr>
            <a:xfrm>
              <a:off x="6677330" y="4725307"/>
              <a:ext cx="168672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159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1FBB24E-4BAE-698E-78C2-686D7EEAFE51}"/>
              </a:ext>
            </a:extLst>
          </p:cNvPr>
          <p:cNvSpPr/>
          <p:nvPr/>
        </p:nvSpPr>
        <p:spPr>
          <a:xfrm>
            <a:off x="1585171" y="4959334"/>
            <a:ext cx="352854" cy="64573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0C885D3-F7EE-7287-DC0C-CD810232846F}"/>
              </a:ext>
            </a:extLst>
          </p:cNvPr>
          <p:cNvGrpSpPr/>
          <p:nvPr/>
        </p:nvGrpSpPr>
        <p:grpSpPr>
          <a:xfrm>
            <a:off x="2027252" y="5449484"/>
            <a:ext cx="191697" cy="195921"/>
            <a:chOff x="6574654" y="526623"/>
            <a:chExt cx="316507" cy="261610"/>
          </a:xfrm>
        </p:grpSpPr>
        <p:pic>
          <p:nvPicPr>
            <p:cNvPr id="59" name="Picture 470">
              <a:extLst>
                <a:ext uri="{FF2B5EF4-FFF2-40B4-BE49-F238E27FC236}">
                  <a16:creationId xmlns:a16="http://schemas.microsoft.com/office/drawing/2014/main" id="{59F7F3D5-EB9A-612E-682E-5BD3C39BE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574654" y="526623"/>
              <a:ext cx="316507" cy="261610"/>
            </a:xfrm>
            <a:prstGeom prst="rect">
              <a:avLst/>
            </a:prstGeom>
          </p:spPr>
        </p:pic>
        <p:sp>
          <p:nvSpPr>
            <p:cNvPr id="60" name="TextBox 471">
              <a:extLst>
                <a:ext uri="{FF2B5EF4-FFF2-40B4-BE49-F238E27FC236}">
                  <a16:creationId xmlns:a16="http://schemas.microsoft.com/office/drawing/2014/main" id="{684483AB-8609-768E-258A-09CEE8E6518A}"/>
                </a:ext>
              </a:extLst>
            </p:cNvPr>
            <p:cNvSpPr txBox="1"/>
            <p:nvPr/>
          </p:nvSpPr>
          <p:spPr>
            <a:xfrm>
              <a:off x="6639732" y="581349"/>
              <a:ext cx="186350" cy="152158"/>
            </a:xfrm>
            <a:prstGeom prst="rect">
              <a:avLst/>
            </a:prstGeom>
            <a:ln w="12700">
              <a:noFill/>
            </a:ln>
          </p:spPr>
          <p:txBody>
            <a:bodyPr lIns="0" tIns="0" rIns="0" bIns="0" rtlCol="0" anchor="ctr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700">
                  <a:solidFill>
                    <a:srgbClr val="FF0000"/>
                  </a:solidFill>
                  <a:latin typeface="Arimo Bold"/>
                </a:rPr>
                <a:t>26</a:t>
              </a:r>
            </a:p>
          </p:txBody>
        </p:sp>
      </p:grpSp>
      <p:grpSp>
        <p:nvGrpSpPr>
          <p:cNvPr id="80" name="Group 334">
            <a:extLst>
              <a:ext uri="{FF2B5EF4-FFF2-40B4-BE49-F238E27FC236}">
                <a16:creationId xmlns:a16="http://schemas.microsoft.com/office/drawing/2014/main" id="{778FA501-867C-B7B8-BA40-AE5186A98F32}"/>
              </a:ext>
            </a:extLst>
          </p:cNvPr>
          <p:cNvGrpSpPr/>
          <p:nvPr/>
        </p:nvGrpSpPr>
        <p:grpSpPr>
          <a:xfrm>
            <a:off x="3491412" y="5374710"/>
            <a:ext cx="286481" cy="256636"/>
            <a:chOff x="0" y="0"/>
            <a:chExt cx="572963" cy="513272"/>
          </a:xfrm>
        </p:grpSpPr>
        <p:pic>
          <p:nvPicPr>
            <p:cNvPr id="81" name="Picture 335">
              <a:extLst>
                <a:ext uri="{FF2B5EF4-FFF2-40B4-BE49-F238E27FC236}">
                  <a16:creationId xmlns:a16="http://schemas.microsoft.com/office/drawing/2014/main" id="{09880D7F-2C24-F037-EA55-FA5C405E3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82" name="TextBox 336">
              <a:extLst>
                <a:ext uri="{FF2B5EF4-FFF2-40B4-BE49-F238E27FC236}">
                  <a16:creationId xmlns:a16="http://schemas.microsoft.com/office/drawing/2014/main" id="{8A269B9E-3402-4E41-7B11-2DA9B69E4255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0000"/>
                  </a:solidFill>
                  <a:latin typeface="Arimo Bold"/>
                </a:rPr>
                <a:t>44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E07B73-706E-E770-CA26-B9A5C20179BA}"/>
              </a:ext>
            </a:extLst>
          </p:cNvPr>
          <p:cNvGrpSpPr/>
          <p:nvPr/>
        </p:nvGrpSpPr>
        <p:grpSpPr>
          <a:xfrm>
            <a:off x="6661653" y="4850385"/>
            <a:ext cx="243238" cy="217898"/>
            <a:chOff x="8884871" y="2473576"/>
            <a:chExt cx="243238" cy="217898"/>
          </a:xfrm>
        </p:grpSpPr>
        <p:pic>
          <p:nvPicPr>
            <p:cNvPr id="20" name="Picture 38">
              <a:extLst>
                <a:ext uri="{FF2B5EF4-FFF2-40B4-BE49-F238E27FC236}">
                  <a16:creationId xmlns:a16="http://schemas.microsoft.com/office/drawing/2014/main" id="{EBAADD8B-26E7-424E-17BD-0CF76D151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8884871" y="2473576"/>
              <a:ext cx="243238" cy="217898"/>
            </a:xfrm>
            <a:prstGeom prst="rect">
              <a:avLst/>
            </a:prstGeom>
          </p:spPr>
        </p:pic>
        <p:sp>
          <p:nvSpPr>
            <p:cNvPr id="21" name="TextBox 567">
              <a:extLst>
                <a:ext uri="{FF2B5EF4-FFF2-40B4-BE49-F238E27FC236}">
                  <a16:creationId xmlns:a16="http://schemas.microsoft.com/office/drawing/2014/main" id="{98057B08-58F7-2D7B-3203-50335925EA60}"/>
                </a:ext>
              </a:extLst>
            </p:cNvPr>
            <p:cNvSpPr txBox="1"/>
            <p:nvPr/>
          </p:nvSpPr>
          <p:spPr>
            <a:xfrm>
              <a:off x="8920909" y="2496436"/>
              <a:ext cx="168672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 dirty="0">
                  <a:solidFill>
                    <a:srgbClr val="000000"/>
                  </a:solidFill>
                  <a:latin typeface="Arimo Bold"/>
                </a:rPr>
                <a:t>65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671DB5-0F31-0909-9FE6-A8D2D0C9441F}"/>
              </a:ext>
            </a:extLst>
          </p:cNvPr>
          <p:cNvGrpSpPr/>
          <p:nvPr/>
        </p:nvGrpSpPr>
        <p:grpSpPr>
          <a:xfrm>
            <a:off x="1487747" y="1764598"/>
            <a:ext cx="243238" cy="217898"/>
            <a:chOff x="8884871" y="2473576"/>
            <a:chExt cx="243238" cy="217898"/>
          </a:xfrm>
        </p:grpSpPr>
        <p:pic>
          <p:nvPicPr>
            <p:cNvPr id="25" name="Picture 38">
              <a:extLst>
                <a:ext uri="{FF2B5EF4-FFF2-40B4-BE49-F238E27FC236}">
                  <a16:creationId xmlns:a16="http://schemas.microsoft.com/office/drawing/2014/main" id="{C1845716-2F93-A0BD-51F5-7F65475E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8884871" y="2473576"/>
              <a:ext cx="243238" cy="217898"/>
            </a:xfrm>
            <a:prstGeom prst="rect">
              <a:avLst/>
            </a:prstGeom>
          </p:spPr>
        </p:pic>
        <p:sp>
          <p:nvSpPr>
            <p:cNvPr id="26" name="TextBox 567">
              <a:extLst>
                <a:ext uri="{FF2B5EF4-FFF2-40B4-BE49-F238E27FC236}">
                  <a16:creationId xmlns:a16="http://schemas.microsoft.com/office/drawing/2014/main" id="{E98A93E7-5C0B-D954-2124-6A7285161CBF}"/>
                </a:ext>
              </a:extLst>
            </p:cNvPr>
            <p:cNvSpPr txBox="1"/>
            <p:nvPr/>
          </p:nvSpPr>
          <p:spPr>
            <a:xfrm>
              <a:off x="8920909" y="2496436"/>
              <a:ext cx="168672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 dirty="0">
                  <a:solidFill>
                    <a:srgbClr val="000000"/>
                  </a:solidFill>
                  <a:latin typeface="Arimo Bold"/>
                </a:rPr>
                <a:t>65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E5653C8-B341-386D-BDA4-73964677A414}"/>
              </a:ext>
            </a:extLst>
          </p:cNvPr>
          <p:cNvSpPr/>
          <p:nvPr/>
        </p:nvSpPr>
        <p:spPr>
          <a:xfrm>
            <a:off x="900189" y="1044888"/>
            <a:ext cx="823680" cy="5092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grpSp>
        <p:nvGrpSpPr>
          <p:cNvPr id="32" name="Group 439">
            <a:extLst>
              <a:ext uri="{FF2B5EF4-FFF2-40B4-BE49-F238E27FC236}">
                <a16:creationId xmlns:a16="http://schemas.microsoft.com/office/drawing/2014/main" id="{2DDD36D1-3C92-DDA3-649D-DC1585EEC2C1}"/>
              </a:ext>
            </a:extLst>
          </p:cNvPr>
          <p:cNvGrpSpPr/>
          <p:nvPr/>
        </p:nvGrpSpPr>
        <p:grpSpPr>
          <a:xfrm>
            <a:off x="1466451" y="5145129"/>
            <a:ext cx="286481" cy="256636"/>
            <a:chOff x="0" y="0"/>
            <a:chExt cx="572963" cy="513272"/>
          </a:xfrm>
        </p:grpSpPr>
        <p:pic>
          <p:nvPicPr>
            <p:cNvPr id="33" name="Picture 440">
              <a:extLst>
                <a:ext uri="{FF2B5EF4-FFF2-40B4-BE49-F238E27FC236}">
                  <a16:creationId xmlns:a16="http://schemas.microsoft.com/office/drawing/2014/main" id="{870C383C-6254-BBF2-1024-730082E3C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34" name="TextBox 441">
              <a:extLst>
                <a:ext uri="{FF2B5EF4-FFF2-40B4-BE49-F238E27FC236}">
                  <a16:creationId xmlns:a16="http://schemas.microsoft.com/office/drawing/2014/main" id="{EB4C33FD-B13F-4968-D542-96C7E885441C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0000"/>
                  </a:solidFill>
                  <a:latin typeface="Arimo Bold"/>
                </a:rPr>
                <a:t>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3126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5C1E312-0E92-B311-9502-F3BC607D5102}"/>
              </a:ext>
            </a:extLst>
          </p:cNvPr>
          <p:cNvGrpSpPr/>
          <p:nvPr/>
        </p:nvGrpSpPr>
        <p:grpSpPr>
          <a:xfrm>
            <a:off x="214182" y="6524314"/>
            <a:ext cx="7076151" cy="273396"/>
            <a:chOff x="6713594" y="2490"/>
            <a:chExt cx="7076151" cy="2733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2601ED-9962-274A-69A8-8B60B6DC99D9}"/>
                </a:ext>
              </a:extLst>
            </p:cNvPr>
            <p:cNvSpPr/>
            <p:nvPr/>
          </p:nvSpPr>
          <p:spPr>
            <a:xfrm>
              <a:off x="6713594" y="60366"/>
              <a:ext cx="255709" cy="16943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6CE401-2126-960B-F851-C1510CD519FE}"/>
                </a:ext>
              </a:extLst>
            </p:cNvPr>
            <p:cNvSpPr txBox="1"/>
            <p:nvPr/>
          </p:nvSpPr>
          <p:spPr>
            <a:xfrm>
              <a:off x="6969303" y="14276"/>
              <a:ext cx="2941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Application Consolidation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17E53F-D39E-12F7-51DE-09ACE30A0ECA}"/>
                </a:ext>
              </a:extLst>
            </p:cNvPr>
            <p:cNvSpPr/>
            <p:nvPr/>
          </p:nvSpPr>
          <p:spPr>
            <a:xfrm>
              <a:off x="8775476" y="59892"/>
              <a:ext cx="255709" cy="1694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8C29FA-79D4-7CC6-50FB-3B004FFC82CA}"/>
                </a:ext>
              </a:extLst>
            </p:cNvPr>
            <p:cNvSpPr txBox="1"/>
            <p:nvPr/>
          </p:nvSpPr>
          <p:spPr>
            <a:xfrm>
              <a:off x="9070582" y="2490"/>
              <a:ext cx="2941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Build New Capability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E01DA1-00F5-B62A-6B97-CCD1853920B1}"/>
                </a:ext>
              </a:extLst>
            </p:cNvPr>
            <p:cNvSpPr/>
            <p:nvPr/>
          </p:nvSpPr>
          <p:spPr>
            <a:xfrm>
              <a:off x="10478770" y="60815"/>
              <a:ext cx="255709" cy="16943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BFB51D-136E-A09C-8031-22FAE35CC5BE}"/>
                </a:ext>
              </a:extLst>
            </p:cNvPr>
            <p:cNvSpPr txBox="1"/>
            <p:nvPr/>
          </p:nvSpPr>
          <p:spPr>
            <a:xfrm>
              <a:off x="10848582" y="13115"/>
              <a:ext cx="2941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Enhanced Existing Capability</a:t>
              </a:r>
            </a:p>
          </p:txBody>
        </p:sp>
      </p:grp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381EDB2-1B57-B2A9-D271-5C5C8F49D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8" y="657428"/>
            <a:ext cx="6328909" cy="549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04DD3C-1B97-C56A-43CE-0009EDD03423}"/>
              </a:ext>
            </a:extLst>
          </p:cNvPr>
          <p:cNvSpPr/>
          <p:nvPr/>
        </p:nvSpPr>
        <p:spPr>
          <a:xfrm>
            <a:off x="1636990" y="3298700"/>
            <a:ext cx="478353" cy="4744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4D2624-2D4C-EDFF-A4FB-A1EFA55EBCC7}"/>
              </a:ext>
            </a:extLst>
          </p:cNvPr>
          <p:cNvSpPr/>
          <p:nvPr/>
        </p:nvSpPr>
        <p:spPr>
          <a:xfrm>
            <a:off x="3110601" y="4960888"/>
            <a:ext cx="321904" cy="59629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315E0-906F-0DD8-AACE-B8EE0CB0B685}"/>
              </a:ext>
            </a:extLst>
          </p:cNvPr>
          <p:cNvSpPr/>
          <p:nvPr/>
        </p:nvSpPr>
        <p:spPr>
          <a:xfrm>
            <a:off x="1636990" y="2681359"/>
            <a:ext cx="414525" cy="4841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8D1634-1B6C-7A3A-83F7-E08A08084FAF}"/>
              </a:ext>
            </a:extLst>
          </p:cNvPr>
          <p:cNvSpPr/>
          <p:nvPr/>
        </p:nvSpPr>
        <p:spPr>
          <a:xfrm>
            <a:off x="4564121" y="3511307"/>
            <a:ext cx="370994" cy="2894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B4F071-35D0-439A-1E50-9CD8E05D4350}"/>
              </a:ext>
            </a:extLst>
          </p:cNvPr>
          <p:cNvSpPr/>
          <p:nvPr/>
        </p:nvSpPr>
        <p:spPr>
          <a:xfrm>
            <a:off x="2129954" y="2683181"/>
            <a:ext cx="418269" cy="48260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8EAC36-4CB1-ACD1-134F-CFDCBF028514}"/>
              </a:ext>
            </a:extLst>
          </p:cNvPr>
          <p:cNvSpPr/>
          <p:nvPr/>
        </p:nvSpPr>
        <p:spPr>
          <a:xfrm>
            <a:off x="3802120" y="4030791"/>
            <a:ext cx="312436" cy="2638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2E7AD3-342A-2CB6-41E6-7C231F488133}"/>
              </a:ext>
            </a:extLst>
          </p:cNvPr>
          <p:cNvSpPr/>
          <p:nvPr/>
        </p:nvSpPr>
        <p:spPr>
          <a:xfrm>
            <a:off x="3550310" y="2681359"/>
            <a:ext cx="1761188" cy="44849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E29010-9CF4-DF3D-C9AA-EB89D129BAF5}"/>
              </a:ext>
            </a:extLst>
          </p:cNvPr>
          <p:cNvSpPr/>
          <p:nvPr/>
        </p:nvSpPr>
        <p:spPr>
          <a:xfrm>
            <a:off x="1974510" y="5361838"/>
            <a:ext cx="335576" cy="19534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endParaRPr lang="en-US" sz="1000">
              <a:ea typeface="+mn-lt"/>
              <a:cs typeface="+mn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A35834-C000-DB82-CEE2-B8888DB342A0}"/>
              </a:ext>
            </a:extLst>
          </p:cNvPr>
          <p:cNvSpPr/>
          <p:nvPr/>
        </p:nvSpPr>
        <p:spPr>
          <a:xfrm>
            <a:off x="4752723" y="5257322"/>
            <a:ext cx="585597" cy="1075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BCF75D-C892-C4BF-19CA-8FF4B0BF6A6C}"/>
              </a:ext>
            </a:extLst>
          </p:cNvPr>
          <p:cNvSpPr/>
          <p:nvPr/>
        </p:nvSpPr>
        <p:spPr>
          <a:xfrm>
            <a:off x="1027390" y="1157359"/>
            <a:ext cx="312925" cy="3712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96ADA1-2FB8-FCD4-AD2D-535081BB8C48}"/>
              </a:ext>
            </a:extLst>
          </p:cNvPr>
          <p:cNvSpPr/>
          <p:nvPr/>
        </p:nvSpPr>
        <p:spPr>
          <a:xfrm>
            <a:off x="1636990" y="3908300"/>
            <a:ext cx="2047508" cy="41803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6EFCE6-737C-51EF-F78A-04CA3D3ADE98}"/>
              </a:ext>
            </a:extLst>
          </p:cNvPr>
          <p:cNvSpPr/>
          <p:nvPr/>
        </p:nvSpPr>
        <p:spPr>
          <a:xfrm>
            <a:off x="4097606" y="1020033"/>
            <a:ext cx="1213892" cy="15931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5D5DB9-4DC8-2180-842F-8DA43E0E1B5E}"/>
              </a:ext>
            </a:extLst>
          </p:cNvPr>
          <p:cNvSpPr txBox="1"/>
          <p:nvPr/>
        </p:nvSpPr>
        <p:spPr>
          <a:xfrm>
            <a:off x="25845" y="82167"/>
            <a:ext cx="59988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Summary of Enterprise Architecture Agenda 2023 (2/3)</a:t>
            </a:r>
            <a:endParaRPr lang="en-US"/>
          </a:p>
        </p:txBody>
      </p:sp>
      <p:grpSp>
        <p:nvGrpSpPr>
          <p:cNvPr id="66" name="Group 406">
            <a:extLst>
              <a:ext uri="{FF2B5EF4-FFF2-40B4-BE49-F238E27FC236}">
                <a16:creationId xmlns:a16="http://schemas.microsoft.com/office/drawing/2014/main" id="{8604C329-4C7E-03D3-2F8A-A1E43AD6BABE}"/>
              </a:ext>
            </a:extLst>
          </p:cNvPr>
          <p:cNvGrpSpPr/>
          <p:nvPr/>
        </p:nvGrpSpPr>
        <p:grpSpPr>
          <a:xfrm>
            <a:off x="1908274" y="3976516"/>
            <a:ext cx="286481" cy="256636"/>
            <a:chOff x="0" y="0"/>
            <a:chExt cx="572963" cy="513272"/>
          </a:xfrm>
        </p:grpSpPr>
        <p:pic>
          <p:nvPicPr>
            <p:cNvPr id="67" name="Picture 407">
              <a:extLst>
                <a:ext uri="{FF2B5EF4-FFF2-40B4-BE49-F238E27FC236}">
                  <a16:creationId xmlns:a16="http://schemas.microsoft.com/office/drawing/2014/main" id="{906B0AE7-E20B-36E6-7F85-B6B0BDA2F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68" name="TextBox 408">
              <a:extLst>
                <a:ext uri="{FF2B5EF4-FFF2-40B4-BE49-F238E27FC236}">
                  <a16:creationId xmlns:a16="http://schemas.microsoft.com/office/drawing/2014/main" id="{1B0A54E3-A098-64D9-E33C-A937B2F1664B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FFFF"/>
                  </a:solidFill>
                  <a:latin typeface="Arimo Bold"/>
                </a:rPr>
                <a:t>17</a:t>
              </a:r>
            </a:p>
          </p:txBody>
        </p:sp>
      </p:grpSp>
      <p:grpSp>
        <p:nvGrpSpPr>
          <p:cNvPr id="80" name="Group 334">
            <a:extLst>
              <a:ext uri="{FF2B5EF4-FFF2-40B4-BE49-F238E27FC236}">
                <a16:creationId xmlns:a16="http://schemas.microsoft.com/office/drawing/2014/main" id="{778FA501-867C-B7B8-BA40-AE5186A98F32}"/>
              </a:ext>
            </a:extLst>
          </p:cNvPr>
          <p:cNvGrpSpPr/>
          <p:nvPr/>
        </p:nvGrpSpPr>
        <p:grpSpPr>
          <a:xfrm>
            <a:off x="3491412" y="5210486"/>
            <a:ext cx="286481" cy="256636"/>
            <a:chOff x="0" y="0"/>
            <a:chExt cx="572963" cy="513272"/>
          </a:xfrm>
        </p:grpSpPr>
        <p:pic>
          <p:nvPicPr>
            <p:cNvPr id="81" name="Picture 335">
              <a:extLst>
                <a:ext uri="{FF2B5EF4-FFF2-40B4-BE49-F238E27FC236}">
                  <a16:creationId xmlns:a16="http://schemas.microsoft.com/office/drawing/2014/main" id="{09880D7F-2C24-F037-EA55-FA5C405E3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82" name="TextBox 336">
              <a:extLst>
                <a:ext uri="{FF2B5EF4-FFF2-40B4-BE49-F238E27FC236}">
                  <a16:creationId xmlns:a16="http://schemas.microsoft.com/office/drawing/2014/main" id="{8A269B9E-3402-4E41-7B11-2DA9B69E4255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0000"/>
                  </a:solidFill>
                  <a:latin typeface="Arimo Bold"/>
                </a:rPr>
                <a:t>44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06EB0EF4-02B9-D445-73D5-3B9A3809178C}"/>
              </a:ext>
            </a:extLst>
          </p:cNvPr>
          <p:cNvSpPr/>
          <p:nvPr/>
        </p:nvSpPr>
        <p:spPr>
          <a:xfrm>
            <a:off x="3469351" y="4973080"/>
            <a:ext cx="321904" cy="59629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460">
            <a:extLst>
              <a:ext uri="{FF2B5EF4-FFF2-40B4-BE49-F238E27FC236}">
                <a16:creationId xmlns:a16="http://schemas.microsoft.com/office/drawing/2014/main" id="{542AF9BA-098A-501F-94D7-40A97946263B}"/>
              </a:ext>
            </a:extLst>
          </p:cNvPr>
          <p:cNvGrpSpPr/>
          <p:nvPr/>
        </p:nvGrpSpPr>
        <p:grpSpPr>
          <a:xfrm>
            <a:off x="1680691" y="2843373"/>
            <a:ext cx="286481" cy="286481"/>
            <a:chOff x="0" y="0"/>
            <a:chExt cx="572963" cy="572963"/>
          </a:xfrm>
        </p:grpSpPr>
        <p:pic>
          <p:nvPicPr>
            <p:cNvPr id="88" name="Picture 461">
              <a:extLst>
                <a:ext uri="{FF2B5EF4-FFF2-40B4-BE49-F238E27FC236}">
                  <a16:creationId xmlns:a16="http://schemas.microsoft.com/office/drawing/2014/main" id="{8B28D1DE-1FC8-FF0C-914F-8000C3AD6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89" name="TextBox 462">
              <a:extLst>
                <a:ext uri="{FF2B5EF4-FFF2-40B4-BE49-F238E27FC236}">
                  <a16:creationId xmlns:a16="http://schemas.microsoft.com/office/drawing/2014/main" id="{3E5884B5-46B5-AE75-3EF7-B16C2E430047}"/>
                </a:ext>
              </a:extLst>
            </p:cNvPr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141</a:t>
              </a:r>
            </a:p>
          </p:txBody>
        </p:sp>
      </p:grpSp>
      <p:grpSp>
        <p:nvGrpSpPr>
          <p:cNvPr id="112" name="Group 364">
            <a:extLst>
              <a:ext uri="{FF2B5EF4-FFF2-40B4-BE49-F238E27FC236}">
                <a16:creationId xmlns:a16="http://schemas.microsoft.com/office/drawing/2014/main" id="{0208A317-69C3-DA91-131C-AA853D6E6C86}"/>
              </a:ext>
            </a:extLst>
          </p:cNvPr>
          <p:cNvGrpSpPr/>
          <p:nvPr/>
        </p:nvGrpSpPr>
        <p:grpSpPr>
          <a:xfrm>
            <a:off x="3804559" y="3836367"/>
            <a:ext cx="286481" cy="256636"/>
            <a:chOff x="0" y="0"/>
            <a:chExt cx="572963" cy="513272"/>
          </a:xfrm>
        </p:grpSpPr>
        <p:pic>
          <p:nvPicPr>
            <p:cNvPr id="113" name="Picture 365">
              <a:extLst>
                <a:ext uri="{FF2B5EF4-FFF2-40B4-BE49-F238E27FC236}">
                  <a16:creationId xmlns:a16="http://schemas.microsoft.com/office/drawing/2014/main" id="{7E7E2EEC-6B21-1AC1-2CE9-44B16B33F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114" name="TextBox 366">
              <a:extLst>
                <a:ext uri="{FF2B5EF4-FFF2-40B4-BE49-F238E27FC236}">
                  <a16:creationId xmlns:a16="http://schemas.microsoft.com/office/drawing/2014/main" id="{DD6EFDE4-F254-D9E3-0839-A239412B3363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49</a:t>
              </a:r>
            </a:p>
          </p:txBody>
        </p:sp>
      </p:grpSp>
      <p:graphicFrame>
        <p:nvGraphicFramePr>
          <p:cNvPr id="116" name="Table 116">
            <a:extLst>
              <a:ext uri="{FF2B5EF4-FFF2-40B4-BE49-F238E27FC236}">
                <a16:creationId xmlns:a16="http://schemas.microsoft.com/office/drawing/2014/main" id="{385E35A0-087D-4782-88C7-0ABC047CA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625502"/>
              </p:ext>
            </p:extLst>
          </p:nvPr>
        </p:nvGraphicFramePr>
        <p:xfrm>
          <a:off x="6635042" y="615981"/>
          <a:ext cx="5493486" cy="443416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9407">
                  <a:extLst>
                    <a:ext uri="{9D8B030D-6E8A-4147-A177-3AD203B41FA5}">
                      <a16:colId xmlns:a16="http://schemas.microsoft.com/office/drawing/2014/main" val="1222110386"/>
                    </a:ext>
                  </a:extLst>
                </a:gridCol>
                <a:gridCol w="3755688">
                  <a:extLst>
                    <a:ext uri="{9D8B030D-6E8A-4147-A177-3AD203B41FA5}">
                      <a16:colId xmlns:a16="http://schemas.microsoft.com/office/drawing/2014/main" val="569072094"/>
                    </a:ext>
                  </a:extLst>
                </a:gridCol>
                <a:gridCol w="1278391">
                  <a:extLst>
                    <a:ext uri="{9D8B030D-6E8A-4147-A177-3AD203B41FA5}">
                      <a16:colId xmlns:a16="http://schemas.microsoft.com/office/drawing/2014/main" val="3743607062"/>
                    </a:ext>
                  </a:extLst>
                </a:gridCol>
              </a:tblGrid>
              <a:tr h="144986">
                <a:tc>
                  <a:txBody>
                    <a:bodyPr/>
                    <a:lstStyle/>
                    <a:p>
                      <a:r>
                        <a:rPr lang="en-US" sz="110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Initiatives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6862060"/>
                  </a:ext>
                </a:extLst>
              </a:tr>
              <a:tr h="26768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cs typeface="Calibri"/>
                        </a:rPr>
                        <a:t>Cash Pick Up Management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512435"/>
                  </a:ext>
                </a:extLst>
              </a:tr>
              <a:tr h="26504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sng">
                          <a:cs typeface="Calibri"/>
                        </a:rPr>
                        <a:t>Video Call Services (Retail Banking Verification &amp; KYC)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20273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Grading System of Business Banking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MOA Approved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973721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SME Straight Through Loan Onboarding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Assessment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454516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/>
                        <a:t>Digital SME Web (internet Banking)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Project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34309"/>
                  </a:ext>
                </a:extLst>
              </a:tr>
              <a:tr h="15217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>
                          <a:ea typeface="+mn-lt"/>
                          <a:cs typeface="+mn-lt"/>
                        </a:rPr>
                        <a:t>BI SNAP - HSM Chipper Trust</a:t>
                      </a: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266803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u="sng" dirty="0">
                          <a:solidFill>
                            <a:schemeClr val="tx1"/>
                          </a:solidFill>
                          <a:ea typeface="+mn-lt"/>
                          <a:cs typeface="+mn-lt"/>
                        </a:rPr>
                        <a:t>New Audit Management System</a:t>
                      </a:r>
                      <a:endParaRPr lang="en-US" sz="1100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Solutioning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609889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20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u="sng"/>
                        <a:t>Financial Risk Analytic Framework</a:t>
                      </a:r>
                      <a:endParaRPr lang="en-US" sz="1100" u="sng"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Solutioning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823196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30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>
                          <a:ea typeface="+mn-lt"/>
                          <a:cs typeface="+mn-lt"/>
                        </a:rPr>
                        <a:t>Global liquidity engine (GLE)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102159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112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latin typeface="Calibri"/>
                        </a:rPr>
                        <a:t>Digitalization MAXI Micro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597972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131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sng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Custodian services – wholesale banking</a:t>
                      </a:r>
                      <a:endParaRPr 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Solutioning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58125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144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latin typeface="Calibri"/>
                        </a:rPr>
                        <a:t>ESG System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Requirement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10993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145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latin typeface="Calibri"/>
                        </a:rPr>
                        <a:t>Automated credit control system for corporate customer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Requirement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98743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latin typeface="Calibri"/>
                        </a:rPr>
                        <a:t>Fund Transfer Pricing System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Requirement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740842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sng" strike="noStrike" noProof="0">
                          <a:latin typeface="+mn-lt"/>
                        </a:rPr>
                        <a:t>Digitalization of Register Book </a:t>
                      </a:r>
                      <a:endParaRPr lang="en-US" sz="1100" b="0" i="0" u="sng" strike="noStrike" noProof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74313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latin typeface="+mn-lt"/>
                        </a:rPr>
                        <a:t>Credit Control System for Corporate</a:t>
                      </a:r>
                      <a:endParaRPr lang="en-US" sz="1100" b="0" i="0" u="none" strike="noStrike" noProof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Requirement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770852"/>
                  </a:ext>
                </a:extLst>
              </a:tr>
            </a:tbl>
          </a:graphicData>
        </a:graphic>
      </p:graphicFrame>
      <p:grpSp>
        <p:nvGrpSpPr>
          <p:cNvPr id="120" name="Group 352">
            <a:extLst>
              <a:ext uri="{FF2B5EF4-FFF2-40B4-BE49-F238E27FC236}">
                <a16:creationId xmlns:a16="http://schemas.microsoft.com/office/drawing/2014/main" id="{1C207CEE-BD82-86F3-92C6-E397972FB793}"/>
              </a:ext>
            </a:extLst>
          </p:cNvPr>
          <p:cNvGrpSpPr/>
          <p:nvPr/>
        </p:nvGrpSpPr>
        <p:grpSpPr>
          <a:xfrm>
            <a:off x="1762381" y="3485165"/>
            <a:ext cx="227570" cy="253713"/>
            <a:chOff x="53010" y="39032"/>
            <a:chExt cx="455141" cy="507427"/>
          </a:xfrm>
        </p:grpSpPr>
        <p:pic>
          <p:nvPicPr>
            <p:cNvPr id="121" name="Picture 353">
              <a:extLst>
                <a:ext uri="{FF2B5EF4-FFF2-40B4-BE49-F238E27FC236}">
                  <a16:creationId xmlns:a16="http://schemas.microsoft.com/office/drawing/2014/main" id="{03B168DD-B43D-DC68-89B3-2814CEDA6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53010" y="91318"/>
              <a:ext cx="455141" cy="455141"/>
            </a:xfrm>
            <a:prstGeom prst="rect">
              <a:avLst/>
            </a:prstGeom>
          </p:spPr>
        </p:pic>
        <p:sp>
          <p:nvSpPr>
            <p:cNvPr id="122" name="TextBox 354">
              <a:extLst>
                <a:ext uri="{FF2B5EF4-FFF2-40B4-BE49-F238E27FC236}">
                  <a16:creationId xmlns:a16="http://schemas.microsoft.com/office/drawing/2014/main" id="{B048BB53-6C1D-BE6E-C746-32F79171D8D2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6</a:t>
              </a: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EC5B4E9-9A39-2886-E28A-DF7C910CE0A0}"/>
              </a:ext>
            </a:extLst>
          </p:cNvPr>
          <p:cNvSpPr txBox="1"/>
          <p:nvPr/>
        </p:nvSpPr>
        <p:spPr>
          <a:xfrm>
            <a:off x="6543854" y="367122"/>
            <a:ext cx="2337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New Capability  (2/2)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76CB83E-43BF-4083-832F-178367D917A4}"/>
              </a:ext>
            </a:extLst>
          </p:cNvPr>
          <p:cNvCxnSpPr>
            <a:cxnSpLocks/>
          </p:cNvCxnSpPr>
          <p:nvPr/>
        </p:nvCxnSpPr>
        <p:spPr>
          <a:xfrm>
            <a:off x="111312" y="463004"/>
            <a:ext cx="6324521" cy="0"/>
          </a:xfrm>
          <a:prstGeom prst="line">
            <a:avLst/>
          </a:prstGeom>
          <a:ln w="3175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352">
            <a:extLst>
              <a:ext uri="{FF2B5EF4-FFF2-40B4-BE49-F238E27FC236}">
                <a16:creationId xmlns:a16="http://schemas.microsoft.com/office/drawing/2014/main" id="{CE13E114-4132-B7FA-8E33-754DE629BFDC}"/>
              </a:ext>
            </a:extLst>
          </p:cNvPr>
          <p:cNvGrpSpPr/>
          <p:nvPr/>
        </p:nvGrpSpPr>
        <p:grpSpPr>
          <a:xfrm>
            <a:off x="5162497" y="5173613"/>
            <a:ext cx="175823" cy="216834"/>
            <a:chOff x="112482" y="39032"/>
            <a:chExt cx="351647" cy="433669"/>
          </a:xfrm>
        </p:grpSpPr>
        <p:pic>
          <p:nvPicPr>
            <p:cNvPr id="138" name="Picture 353">
              <a:extLst>
                <a:ext uri="{FF2B5EF4-FFF2-40B4-BE49-F238E27FC236}">
                  <a16:creationId xmlns:a16="http://schemas.microsoft.com/office/drawing/2014/main" id="{638045F7-F5DA-5E16-9435-119FFF2D1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112482" y="121054"/>
              <a:ext cx="351647" cy="351647"/>
            </a:xfrm>
            <a:prstGeom prst="rect">
              <a:avLst/>
            </a:prstGeom>
          </p:spPr>
        </p:pic>
        <p:sp>
          <p:nvSpPr>
            <p:cNvPr id="139" name="TextBox 354">
              <a:extLst>
                <a:ext uri="{FF2B5EF4-FFF2-40B4-BE49-F238E27FC236}">
                  <a16:creationId xmlns:a16="http://schemas.microsoft.com/office/drawing/2014/main" id="{0AF725AC-E7BE-4F33-3363-46FB71C8C69D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6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6925F33-0209-D203-007A-597A229102AB}"/>
              </a:ext>
            </a:extLst>
          </p:cNvPr>
          <p:cNvGrpSpPr/>
          <p:nvPr/>
        </p:nvGrpSpPr>
        <p:grpSpPr>
          <a:xfrm>
            <a:off x="4561311" y="1657109"/>
            <a:ext cx="286481" cy="256636"/>
            <a:chOff x="8862010" y="2457698"/>
            <a:chExt cx="286481" cy="256636"/>
          </a:xfrm>
        </p:grpSpPr>
        <p:pic>
          <p:nvPicPr>
            <p:cNvPr id="141" name="Picture 38">
              <a:extLst>
                <a:ext uri="{FF2B5EF4-FFF2-40B4-BE49-F238E27FC236}">
                  <a16:creationId xmlns:a16="http://schemas.microsoft.com/office/drawing/2014/main" id="{442C71E0-CDE9-F1EC-FF09-1E35E779E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8862010" y="2457698"/>
              <a:ext cx="286481" cy="256636"/>
            </a:xfrm>
            <a:prstGeom prst="rect">
              <a:avLst/>
            </a:prstGeom>
          </p:spPr>
        </p:pic>
        <p:sp>
          <p:nvSpPr>
            <p:cNvPr id="142" name="TextBox 567">
              <a:extLst>
                <a:ext uri="{FF2B5EF4-FFF2-40B4-BE49-F238E27FC236}">
                  <a16:creationId xmlns:a16="http://schemas.microsoft.com/office/drawing/2014/main" id="{EE1D92E7-B007-4F6F-07EF-FEC64F24B145}"/>
                </a:ext>
              </a:extLst>
            </p:cNvPr>
            <p:cNvSpPr txBox="1"/>
            <p:nvPr/>
          </p:nvSpPr>
          <p:spPr>
            <a:xfrm>
              <a:off x="8920909" y="2496436"/>
              <a:ext cx="168672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57</a:t>
              </a:r>
            </a:p>
          </p:txBody>
        </p:sp>
      </p:grpSp>
      <p:grpSp>
        <p:nvGrpSpPr>
          <p:cNvPr id="146" name="Group 69">
            <a:extLst>
              <a:ext uri="{FF2B5EF4-FFF2-40B4-BE49-F238E27FC236}">
                <a16:creationId xmlns:a16="http://schemas.microsoft.com/office/drawing/2014/main" id="{B24472F1-CC8B-78C5-5C05-8CE59C0B58F5}"/>
              </a:ext>
            </a:extLst>
          </p:cNvPr>
          <p:cNvGrpSpPr/>
          <p:nvPr/>
        </p:nvGrpSpPr>
        <p:grpSpPr>
          <a:xfrm>
            <a:off x="6685187" y="1145476"/>
            <a:ext cx="286470" cy="254026"/>
            <a:chOff x="0" y="17094"/>
            <a:chExt cx="572941" cy="508053"/>
          </a:xfrm>
        </p:grpSpPr>
        <p:pic>
          <p:nvPicPr>
            <p:cNvPr id="147" name="Picture 70">
              <a:extLst>
                <a:ext uri="{FF2B5EF4-FFF2-40B4-BE49-F238E27FC236}">
                  <a16:creationId xmlns:a16="http://schemas.microsoft.com/office/drawing/2014/main" id="{E5FB0D17-6CC1-C00D-77EC-99CBDC7A2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34186" y="17094"/>
              <a:ext cx="508053" cy="508053"/>
            </a:xfrm>
            <a:prstGeom prst="rect">
              <a:avLst/>
            </a:prstGeom>
          </p:spPr>
        </p:pic>
        <p:sp>
          <p:nvSpPr>
            <p:cNvPr id="148" name="TextBox 71">
              <a:extLst>
                <a:ext uri="{FF2B5EF4-FFF2-40B4-BE49-F238E27FC236}">
                  <a16:creationId xmlns:a16="http://schemas.microsoft.com/office/drawing/2014/main" id="{468BF020-5978-FF4B-08B2-110AD206F280}"/>
                </a:ext>
              </a:extLst>
            </p:cNvPr>
            <p:cNvSpPr txBox="1"/>
            <p:nvPr/>
          </p:nvSpPr>
          <p:spPr>
            <a:xfrm>
              <a:off x="0" y="111740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124</a:t>
              </a:r>
            </a:p>
          </p:txBody>
        </p:sp>
      </p:grpSp>
      <p:grpSp>
        <p:nvGrpSpPr>
          <p:cNvPr id="149" name="Group 69">
            <a:extLst>
              <a:ext uri="{FF2B5EF4-FFF2-40B4-BE49-F238E27FC236}">
                <a16:creationId xmlns:a16="http://schemas.microsoft.com/office/drawing/2014/main" id="{8D089854-423F-CB83-D50D-FEE8CCA219C3}"/>
              </a:ext>
            </a:extLst>
          </p:cNvPr>
          <p:cNvGrpSpPr/>
          <p:nvPr/>
        </p:nvGrpSpPr>
        <p:grpSpPr>
          <a:xfrm>
            <a:off x="1789172" y="2116640"/>
            <a:ext cx="286481" cy="286481"/>
            <a:chOff x="0" y="0"/>
            <a:chExt cx="572963" cy="572963"/>
          </a:xfrm>
        </p:grpSpPr>
        <p:pic>
          <p:nvPicPr>
            <p:cNvPr id="150" name="Picture 70">
              <a:extLst>
                <a:ext uri="{FF2B5EF4-FFF2-40B4-BE49-F238E27FC236}">
                  <a16:creationId xmlns:a16="http://schemas.microsoft.com/office/drawing/2014/main" id="{DB7B4A3E-64AD-C93F-2A82-9B2420F09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151" name="TextBox 71">
              <a:extLst>
                <a:ext uri="{FF2B5EF4-FFF2-40B4-BE49-F238E27FC236}">
                  <a16:creationId xmlns:a16="http://schemas.microsoft.com/office/drawing/2014/main" id="{2507652D-B418-5F09-22C2-990097694501}"/>
                </a:ext>
              </a:extLst>
            </p:cNvPr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124</a:t>
              </a:r>
            </a:p>
          </p:txBody>
        </p:sp>
      </p:grpSp>
      <p:grpSp>
        <p:nvGrpSpPr>
          <p:cNvPr id="155" name="Group 72">
            <a:extLst>
              <a:ext uri="{FF2B5EF4-FFF2-40B4-BE49-F238E27FC236}">
                <a16:creationId xmlns:a16="http://schemas.microsoft.com/office/drawing/2014/main" id="{8ED19A6F-D288-31B2-E334-B6B0BFC1A671}"/>
              </a:ext>
            </a:extLst>
          </p:cNvPr>
          <p:cNvGrpSpPr/>
          <p:nvPr/>
        </p:nvGrpSpPr>
        <p:grpSpPr>
          <a:xfrm>
            <a:off x="2401394" y="5340109"/>
            <a:ext cx="286470" cy="254026"/>
            <a:chOff x="0" y="79198"/>
            <a:chExt cx="572941" cy="508053"/>
          </a:xfrm>
        </p:grpSpPr>
        <p:pic>
          <p:nvPicPr>
            <p:cNvPr id="156" name="Picture 73">
              <a:extLst>
                <a:ext uri="{FF2B5EF4-FFF2-40B4-BE49-F238E27FC236}">
                  <a16:creationId xmlns:a16="http://schemas.microsoft.com/office/drawing/2014/main" id="{FB2A74E9-6A34-5ACE-0FDD-CDCF6D42B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28578" y="79198"/>
              <a:ext cx="508053" cy="508053"/>
            </a:xfrm>
            <a:prstGeom prst="rect">
              <a:avLst/>
            </a:prstGeom>
          </p:spPr>
        </p:pic>
        <p:sp>
          <p:nvSpPr>
            <p:cNvPr id="157" name="TextBox 74">
              <a:extLst>
                <a:ext uri="{FF2B5EF4-FFF2-40B4-BE49-F238E27FC236}">
                  <a16:creationId xmlns:a16="http://schemas.microsoft.com/office/drawing/2014/main" id="{CF9A4A4E-E4FB-8D08-54BF-32E9A8606050}"/>
                </a:ext>
              </a:extLst>
            </p:cNvPr>
            <p:cNvSpPr txBox="1"/>
            <p:nvPr/>
          </p:nvSpPr>
          <p:spPr>
            <a:xfrm>
              <a:off x="0" y="155012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125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CD204A0-96BC-E587-C83B-35EF444CA506}"/>
              </a:ext>
            </a:extLst>
          </p:cNvPr>
          <p:cNvGrpSpPr/>
          <p:nvPr/>
        </p:nvGrpSpPr>
        <p:grpSpPr>
          <a:xfrm>
            <a:off x="2187260" y="2837028"/>
            <a:ext cx="288341" cy="258302"/>
            <a:chOff x="6635042" y="4694221"/>
            <a:chExt cx="288341" cy="258302"/>
          </a:xfrm>
        </p:grpSpPr>
        <p:pic>
          <p:nvPicPr>
            <p:cNvPr id="163" name="Picture 39">
              <a:extLst>
                <a:ext uri="{FF2B5EF4-FFF2-40B4-BE49-F238E27FC236}">
                  <a16:creationId xmlns:a16="http://schemas.microsoft.com/office/drawing/2014/main" id="{3B2F7354-5DEF-9ECE-3A64-66F5E74CF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6635042" y="4694221"/>
              <a:ext cx="288341" cy="258302"/>
            </a:xfrm>
            <a:prstGeom prst="rect">
              <a:avLst/>
            </a:prstGeom>
          </p:spPr>
        </p:pic>
        <p:sp>
          <p:nvSpPr>
            <p:cNvPr id="164" name="TextBox 568">
              <a:extLst>
                <a:ext uri="{FF2B5EF4-FFF2-40B4-BE49-F238E27FC236}">
                  <a16:creationId xmlns:a16="http://schemas.microsoft.com/office/drawing/2014/main" id="{FDFCACEC-994E-4235-A51C-69BA3E3E5C74}"/>
                </a:ext>
              </a:extLst>
            </p:cNvPr>
            <p:cNvSpPr txBox="1"/>
            <p:nvPr/>
          </p:nvSpPr>
          <p:spPr>
            <a:xfrm>
              <a:off x="6677330" y="4725307"/>
              <a:ext cx="168672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59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8F76BA1-0E3D-A599-B4BB-D037771A7ABF}"/>
              </a:ext>
            </a:extLst>
          </p:cNvPr>
          <p:cNvGrpSpPr/>
          <p:nvPr/>
        </p:nvGrpSpPr>
        <p:grpSpPr>
          <a:xfrm>
            <a:off x="3486132" y="2108264"/>
            <a:ext cx="288341" cy="258302"/>
            <a:chOff x="6635042" y="4694221"/>
            <a:chExt cx="288341" cy="258302"/>
          </a:xfrm>
        </p:grpSpPr>
        <p:pic>
          <p:nvPicPr>
            <p:cNvPr id="169" name="Picture 39">
              <a:extLst>
                <a:ext uri="{FF2B5EF4-FFF2-40B4-BE49-F238E27FC236}">
                  <a16:creationId xmlns:a16="http://schemas.microsoft.com/office/drawing/2014/main" id="{6D33CE2E-4DE2-52D9-9022-AF898734D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6635042" y="4694221"/>
              <a:ext cx="288341" cy="258302"/>
            </a:xfrm>
            <a:prstGeom prst="rect">
              <a:avLst/>
            </a:prstGeom>
          </p:spPr>
        </p:pic>
        <p:sp>
          <p:nvSpPr>
            <p:cNvPr id="170" name="TextBox 568">
              <a:extLst>
                <a:ext uri="{FF2B5EF4-FFF2-40B4-BE49-F238E27FC236}">
                  <a16:creationId xmlns:a16="http://schemas.microsoft.com/office/drawing/2014/main" id="{357F418B-CE30-F7CE-315A-6DBF9DC4B630}"/>
                </a:ext>
              </a:extLst>
            </p:cNvPr>
            <p:cNvSpPr txBox="1"/>
            <p:nvPr/>
          </p:nvSpPr>
          <p:spPr>
            <a:xfrm>
              <a:off x="6677330" y="4725307"/>
              <a:ext cx="168672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85</a:t>
              </a:r>
            </a:p>
          </p:txBody>
        </p:sp>
      </p:grp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286AF88-19F3-0064-4CF7-082DF2415847}"/>
              </a:ext>
            </a:extLst>
          </p:cNvPr>
          <p:cNvSpPr/>
          <p:nvPr/>
        </p:nvSpPr>
        <p:spPr>
          <a:xfrm>
            <a:off x="1635761" y="1938849"/>
            <a:ext cx="2396368" cy="5974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1E03DB9-50DA-DED7-CFE6-702AEE811890}"/>
              </a:ext>
            </a:extLst>
          </p:cNvPr>
          <p:cNvGrpSpPr/>
          <p:nvPr/>
        </p:nvGrpSpPr>
        <p:grpSpPr>
          <a:xfrm>
            <a:off x="4204999" y="2726198"/>
            <a:ext cx="288341" cy="258302"/>
            <a:chOff x="6635042" y="4694221"/>
            <a:chExt cx="288341" cy="258302"/>
          </a:xfrm>
        </p:grpSpPr>
        <p:pic>
          <p:nvPicPr>
            <p:cNvPr id="176" name="Picture 39">
              <a:extLst>
                <a:ext uri="{FF2B5EF4-FFF2-40B4-BE49-F238E27FC236}">
                  <a16:creationId xmlns:a16="http://schemas.microsoft.com/office/drawing/2014/main" id="{18E09F33-53EB-F3F1-128C-8A568955D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6635042" y="4694221"/>
              <a:ext cx="288341" cy="258302"/>
            </a:xfrm>
            <a:prstGeom prst="rect">
              <a:avLst/>
            </a:prstGeom>
          </p:spPr>
        </p:pic>
        <p:sp>
          <p:nvSpPr>
            <p:cNvPr id="177" name="TextBox 568">
              <a:extLst>
                <a:ext uri="{FF2B5EF4-FFF2-40B4-BE49-F238E27FC236}">
                  <a16:creationId xmlns:a16="http://schemas.microsoft.com/office/drawing/2014/main" id="{C317C42E-2E70-165A-8A2E-0747D48D3C3A}"/>
                </a:ext>
              </a:extLst>
            </p:cNvPr>
            <p:cNvSpPr txBox="1"/>
            <p:nvPr/>
          </p:nvSpPr>
          <p:spPr>
            <a:xfrm>
              <a:off x="6677330" y="4725307"/>
              <a:ext cx="168672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60</a:t>
              </a:r>
            </a:p>
          </p:txBody>
        </p:sp>
      </p:grpSp>
      <p:grpSp>
        <p:nvGrpSpPr>
          <p:cNvPr id="2" name="Group 72">
            <a:extLst>
              <a:ext uri="{FF2B5EF4-FFF2-40B4-BE49-F238E27FC236}">
                <a16:creationId xmlns:a16="http://schemas.microsoft.com/office/drawing/2014/main" id="{C66BFC4F-05C7-EA4D-D459-4A79C442D87B}"/>
              </a:ext>
            </a:extLst>
          </p:cNvPr>
          <p:cNvGrpSpPr/>
          <p:nvPr/>
        </p:nvGrpSpPr>
        <p:grpSpPr>
          <a:xfrm>
            <a:off x="6685198" y="872278"/>
            <a:ext cx="286470" cy="254026"/>
            <a:chOff x="0" y="79198"/>
            <a:chExt cx="572941" cy="508053"/>
          </a:xfrm>
        </p:grpSpPr>
        <p:pic>
          <p:nvPicPr>
            <p:cNvPr id="3" name="Picture 73">
              <a:extLst>
                <a:ext uri="{FF2B5EF4-FFF2-40B4-BE49-F238E27FC236}">
                  <a16:creationId xmlns:a16="http://schemas.microsoft.com/office/drawing/2014/main" id="{D6E734FD-9AB7-D021-151D-5DE4E624D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28578" y="79198"/>
              <a:ext cx="508053" cy="508053"/>
            </a:xfrm>
            <a:prstGeom prst="rect">
              <a:avLst/>
            </a:prstGeom>
          </p:spPr>
        </p:pic>
        <p:sp>
          <p:nvSpPr>
            <p:cNvPr id="6" name="TextBox 74">
              <a:extLst>
                <a:ext uri="{FF2B5EF4-FFF2-40B4-BE49-F238E27FC236}">
                  <a16:creationId xmlns:a16="http://schemas.microsoft.com/office/drawing/2014/main" id="{5E29EEAB-77DF-25AE-65B2-2F442C2EF8AA}"/>
                </a:ext>
              </a:extLst>
            </p:cNvPr>
            <p:cNvSpPr txBox="1"/>
            <p:nvPr/>
          </p:nvSpPr>
          <p:spPr>
            <a:xfrm>
              <a:off x="0" y="155012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125</a:t>
              </a:r>
            </a:p>
          </p:txBody>
        </p:sp>
      </p:grpSp>
      <p:grpSp>
        <p:nvGrpSpPr>
          <p:cNvPr id="21" name="Group 526">
            <a:extLst>
              <a:ext uri="{FF2B5EF4-FFF2-40B4-BE49-F238E27FC236}">
                <a16:creationId xmlns:a16="http://schemas.microsoft.com/office/drawing/2014/main" id="{116029E2-4C19-8ACC-81AC-223501240540}"/>
              </a:ext>
            </a:extLst>
          </p:cNvPr>
          <p:cNvGrpSpPr/>
          <p:nvPr/>
        </p:nvGrpSpPr>
        <p:grpSpPr>
          <a:xfrm>
            <a:off x="6699487" y="1422674"/>
            <a:ext cx="286470" cy="238775"/>
            <a:chOff x="0" y="115290"/>
            <a:chExt cx="572941" cy="477551"/>
          </a:xfrm>
        </p:grpSpPr>
        <p:pic>
          <p:nvPicPr>
            <p:cNvPr id="23" name="Picture 527">
              <a:extLst>
                <a:ext uri="{FF2B5EF4-FFF2-40B4-BE49-F238E27FC236}">
                  <a16:creationId xmlns:a16="http://schemas.microsoft.com/office/drawing/2014/main" id="{DA23710B-7AEE-06E9-6CE9-7B301F9FB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59634" y="115290"/>
              <a:ext cx="477551" cy="477551"/>
            </a:xfrm>
            <a:prstGeom prst="rect">
              <a:avLst/>
            </a:prstGeom>
          </p:spPr>
        </p:pic>
        <p:sp>
          <p:nvSpPr>
            <p:cNvPr id="25" name="TextBox 528">
              <a:extLst>
                <a:ext uri="{FF2B5EF4-FFF2-40B4-BE49-F238E27FC236}">
                  <a16:creationId xmlns:a16="http://schemas.microsoft.com/office/drawing/2014/main" id="{7B13E27B-641E-0E70-1BD9-166B40DF549F}"/>
                </a:ext>
              </a:extLst>
            </p:cNvPr>
            <p:cNvSpPr txBox="1"/>
            <p:nvPr/>
          </p:nvSpPr>
          <p:spPr>
            <a:xfrm>
              <a:off x="0" y="172738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FF0000"/>
                  </a:solidFill>
                  <a:latin typeface="Arimo Bold"/>
                </a:rPr>
                <a:t>138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737449-1AF9-5003-06D7-BC93E19231BE}"/>
              </a:ext>
            </a:extLst>
          </p:cNvPr>
          <p:cNvGrpSpPr/>
          <p:nvPr/>
        </p:nvGrpSpPr>
        <p:grpSpPr>
          <a:xfrm>
            <a:off x="6685187" y="1705080"/>
            <a:ext cx="286470" cy="212144"/>
            <a:chOff x="6908323" y="3823457"/>
            <a:chExt cx="286470" cy="212144"/>
          </a:xfrm>
        </p:grpSpPr>
        <p:pic>
          <p:nvPicPr>
            <p:cNvPr id="26" name="Picture 112">
              <a:extLst>
                <a:ext uri="{FF2B5EF4-FFF2-40B4-BE49-F238E27FC236}">
                  <a16:creationId xmlns:a16="http://schemas.microsoft.com/office/drawing/2014/main" id="{8AA448EC-9B18-A3F2-7C08-CB28218BC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959126" y="3823457"/>
              <a:ext cx="212144" cy="212144"/>
            </a:xfrm>
            <a:prstGeom prst="rect">
              <a:avLst/>
            </a:prstGeom>
          </p:spPr>
        </p:pic>
        <p:sp>
          <p:nvSpPr>
            <p:cNvPr id="30" name="TextBox 581">
              <a:extLst>
                <a:ext uri="{FF2B5EF4-FFF2-40B4-BE49-F238E27FC236}">
                  <a16:creationId xmlns:a16="http://schemas.microsoft.com/office/drawing/2014/main" id="{B24E66DC-C7FE-116A-6499-4599D4A36DCF}"/>
                </a:ext>
              </a:extLst>
            </p:cNvPr>
            <p:cNvSpPr txBox="1"/>
            <p:nvPr/>
          </p:nvSpPr>
          <p:spPr>
            <a:xfrm>
              <a:off x="6908323" y="3842472"/>
              <a:ext cx="286470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166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F0A40E5-A664-F284-E837-2FD8A647BBA0}"/>
              </a:ext>
            </a:extLst>
          </p:cNvPr>
          <p:cNvGrpSpPr/>
          <p:nvPr/>
        </p:nvGrpSpPr>
        <p:grpSpPr>
          <a:xfrm>
            <a:off x="3753700" y="2108264"/>
            <a:ext cx="288341" cy="258302"/>
            <a:chOff x="6635042" y="4694221"/>
            <a:chExt cx="288341" cy="258302"/>
          </a:xfrm>
        </p:grpSpPr>
        <p:pic>
          <p:nvPicPr>
            <p:cNvPr id="33" name="Picture 39">
              <a:extLst>
                <a:ext uri="{FF2B5EF4-FFF2-40B4-BE49-F238E27FC236}">
                  <a16:creationId xmlns:a16="http://schemas.microsoft.com/office/drawing/2014/main" id="{AA7B8D2C-AF98-41A7-9DBD-FC1CFF7C5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6635042" y="4694221"/>
              <a:ext cx="288341" cy="258302"/>
            </a:xfrm>
            <a:prstGeom prst="rect">
              <a:avLst/>
            </a:prstGeom>
          </p:spPr>
        </p:pic>
        <p:sp>
          <p:nvSpPr>
            <p:cNvPr id="34" name="TextBox 568">
              <a:extLst>
                <a:ext uri="{FF2B5EF4-FFF2-40B4-BE49-F238E27FC236}">
                  <a16:creationId xmlns:a16="http://schemas.microsoft.com/office/drawing/2014/main" id="{4E13C513-3550-C922-6A73-AD57677E3199}"/>
                </a:ext>
              </a:extLst>
            </p:cNvPr>
            <p:cNvSpPr txBox="1"/>
            <p:nvPr/>
          </p:nvSpPr>
          <p:spPr>
            <a:xfrm>
              <a:off x="6677330" y="4725307"/>
              <a:ext cx="168672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157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45E937-C904-7E9E-9F09-80FAFC489E3B}"/>
              </a:ext>
            </a:extLst>
          </p:cNvPr>
          <p:cNvGrpSpPr/>
          <p:nvPr/>
        </p:nvGrpSpPr>
        <p:grpSpPr>
          <a:xfrm>
            <a:off x="4502412" y="3447927"/>
            <a:ext cx="286470" cy="212144"/>
            <a:chOff x="6908323" y="3823457"/>
            <a:chExt cx="286470" cy="212144"/>
          </a:xfrm>
        </p:grpSpPr>
        <p:pic>
          <p:nvPicPr>
            <p:cNvPr id="41" name="Picture 112">
              <a:extLst>
                <a:ext uri="{FF2B5EF4-FFF2-40B4-BE49-F238E27FC236}">
                  <a16:creationId xmlns:a16="http://schemas.microsoft.com/office/drawing/2014/main" id="{D2A31802-4831-E112-9129-281740DD4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959126" y="3823457"/>
              <a:ext cx="212144" cy="212144"/>
            </a:xfrm>
            <a:prstGeom prst="rect">
              <a:avLst/>
            </a:prstGeom>
          </p:spPr>
        </p:pic>
        <p:sp>
          <p:nvSpPr>
            <p:cNvPr id="42" name="TextBox 581">
              <a:extLst>
                <a:ext uri="{FF2B5EF4-FFF2-40B4-BE49-F238E27FC236}">
                  <a16:creationId xmlns:a16="http://schemas.microsoft.com/office/drawing/2014/main" id="{06C8AC52-C6A8-344B-9896-416DD2F71C90}"/>
                </a:ext>
              </a:extLst>
            </p:cNvPr>
            <p:cNvSpPr txBox="1"/>
            <p:nvPr/>
          </p:nvSpPr>
          <p:spPr>
            <a:xfrm>
              <a:off x="6908323" y="3842472"/>
              <a:ext cx="286470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166</a:t>
              </a:r>
            </a:p>
          </p:txBody>
        </p:sp>
      </p:grpSp>
      <p:grpSp>
        <p:nvGrpSpPr>
          <p:cNvPr id="43" name="Group 340">
            <a:extLst>
              <a:ext uri="{FF2B5EF4-FFF2-40B4-BE49-F238E27FC236}">
                <a16:creationId xmlns:a16="http://schemas.microsoft.com/office/drawing/2014/main" id="{3DE3F70E-F21B-D768-BCEC-B083CC0F120A}"/>
              </a:ext>
            </a:extLst>
          </p:cNvPr>
          <p:cNvGrpSpPr/>
          <p:nvPr/>
        </p:nvGrpSpPr>
        <p:grpSpPr>
          <a:xfrm>
            <a:off x="6685785" y="2428611"/>
            <a:ext cx="286481" cy="256636"/>
            <a:chOff x="0" y="0"/>
            <a:chExt cx="572963" cy="513272"/>
          </a:xfrm>
        </p:grpSpPr>
        <p:pic>
          <p:nvPicPr>
            <p:cNvPr id="44" name="Picture 341">
              <a:extLst>
                <a:ext uri="{FF2B5EF4-FFF2-40B4-BE49-F238E27FC236}">
                  <a16:creationId xmlns:a16="http://schemas.microsoft.com/office/drawing/2014/main" id="{1CCB98AA-5100-4693-4031-1781F264D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47" name="TextBox 342">
              <a:extLst>
                <a:ext uri="{FF2B5EF4-FFF2-40B4-BE49-F238E27FC236}">
                  <a16:creationId xmlns:a16="http://schemas.microsoft.com/office/drawing/2014/main" id="{C40B1305-99CD-471B-87E4-D47EF405DE7C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chemeClr val="bg1"/>
                  </a:solidFill>
                  <a:latin typeface="Arimo Bold"/>
                </a:rPr>
                <a:t>48</a:t>
              </a:r>
            </a:p>
          </p:txBody>
        </p:sp>
      </p:grpSp>
      <p:grpSp>
        <p:nvGrpSpPr>
          <p:cNvPr id="48" name="Group 340">
            <a:extLst>
              <a:ext uri="{FF2B5EF4-FFF2-40B4-BE49-F238E27FC236}">
                <a16:creationId xmlns:a16="http://schemas.microsoft.com/office/drawing/2014/main" id="{1762217A-29B9-8017-E420-847F1162845C}"/>
              </a:ext>
            </a:extLst>
          </p:cNvPr>
          <p:cNvGrpSpPr/>
          <p:nvPr/>
        </p:nvGrpSpPr>
        <p:grpSpPr>
          <a:xfrm>
            <a:off x="2397474" y="5061842"/>
            <a:ext cx="286481" cy="256636"/>
            <a:chOff x="0" y="0"/>
            <a:chExt cx="572963" cy="513272"/>
          </a:xfrm>
        </p:grpSpPr>
        <p:pic>
          <p:nvPicPr>
            <p:cNvPr id="52" name="Picture 341">
              <a:extLst>
                <a:ext uri="{FF2B5EF4-FFF2-40B4-BE49-F238E27FC236}">
                  <a16:creationId xmlns:a16="http://schemas.microsoft.com/office/drawing/2014/main" id="{9BAF9B46-203D-09FB-1B9B-70DECDE11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53" name="TextBox 342">
              <a:extLst>
                <a:ext uri="{FF2B5EF4-FFF2-40B4-BE49-F238E27FC236}">
                  <a16:creationId xmlns:a16="http://schemas.microsoft.com/office/drawing/2014/main" id="{4C4D409D-9307-3A28-DDBA-A7C716FFB229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chemeClr val="bg1"/>
                  </a:solidFill>
                  <a:latin typeface="Arimo Bold"/>
                </a:rPr>
                <a:t>48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AFE26409-E2B8-EDE0-286D-D0D90E98E047}"/>
              </a:ext>
            </a:extLst>
          </p:cNvPr>
          <p:cNvSpPr/>
          <p:nvPr/>
        </p:nvSpPr>
        <p:spPr>
          <a:xfrm>
            <a:off x="1027390" y="1157359"/>
            <a:ext cx="312925" cy="3712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A464E3A-60A0-BFAE-0408-8654ED11EC91}"/>
              </a:ext>
            </a:extLst>
          </p:cNvPr>
          <p:cNvSpPr/>
          <p:nvPr/>
        </p:nvSpPr>
        <p:spPr>
          <a:xfrm>
            <a:off x="900189" y="1044888"/>
            <a:ext cx="823680" cy="5092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01A9EBB-675D-39D9-BCA5-495759BE9B3C}"/>
              </a:ext>
            </a:extLst>
          </p:cNvPr>
          <p:cNvSpPr/>
          <p:nvPr/>
        </p:nvSpPr>
        <p:spPr>
          <a:xfrm>
            <a:off x="1381912" y="1157358"/>
            <a:ext cx="307365" cy="3997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grpSp>
        <p:nvGrpSpPr>
          <p:cNvPr id="93" name="Group 454">
            <a:extLst>
              <a:ext uri="{FF2B5EF4-FFF2-40B4-BE49-F238E27FC236}">
                <a16:creationId xmlns:a16="http://schemas.microsoft.com/office/drawing/2014/main" id="{5F99C47E-C5C0-84DC-F491-43D7AA97288C}"/>
              </a:ext>
            </a:extLst>
          </p:cNvPr>
          <p:cNvGrpSpPr/>
          <p:nvPr/>
        </p:nvGrpSpPr>
        <p:grpSpPr>
          <a:xfrm>
            <a:off x="1223714" y="1405269"/>
            <a:ext cx="233202" cy="244105"/>
            <a:chOff x="2" y="84752"/>
            <a:chExt cx="466405" cy="488211"/>
          </a:xfrm>
        </p:grpSpPr>
        <p:pic>
          <p:nvPicPr>
            <p:cNvPr id="94" name="Picture 455">
              <a:extLst>
                <a:ext uri="{FF2B5EF4-FFF2-40B4-BE49-F238E27FC236}">
                  <a16:creationId xmlns:a16="http://schemas.microsoft.com/office/drawing/2014/main" id="{03EAE130-C098-51BC-BF5A-1E132B255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" y="106558"/>
              <a:ext cx="466405" cy="466405"/>
            </a:xfrm>
            <a:prstGeom prst="rect">
              <a:avLst/>
            </a:prstGeom>
          </p:spPr>
        </p:pic>
        <p:sp>
          <p:nvSpPr>
            <p:cNvPr id="95" name="TextBox 456">
              <a:extLst>
                <a:ext uri="{FF2B5EF4-FFF2-40B4-BE49-F238E27FC236}">
                  <a16:creationId xmlns:a16="http://schemas.microsoft.com/office/drawing/2014/main" id="{1BA5E3F6-C363-AB8C-F789-CADDEDDA61FD}"/>
                </a:ext>
              </a:extLst>
            </p:cNvPr>
            <p:cNvSpPr txBox="1"/>
            <p:nvPr/>
          </p:nvSpPr>
          <p:spPr>
            <a:xfrm>
              <a:off x="72076" y="84752"/>
              <a:ext cx="337345" cy="3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2</a:t>
              </a:r>
            </a:p>
          </p:txBody>
        </p:sp>
      </p:grpSp>
      <p:grpSp>
        <p:nvGrpSpPr>
          <p:cNvPr id="96" name="Group 454">
            <a:extLst>
              <a:ext uri="{FF2B5EF4-FFF2-40B4-BE49-F238E27FC236}">
                <a16:creationId xmlns:a16="http://schemas.microsoft.com/office/drawing/2014/main" id="{671D3984-38B7-CDF5-0AE2-234148F7E932}"/>
              </a:ext>
            </a:extLst>
          </p:cNvPr>
          <p:cNvGrpSpPr/>
          <p:nvPr/>
        </p:nvGrpSpPr>
        <p:grpSpPr>
          <a:xfrm>
            <a:off x="1519160" y="1394366"/>
            <a:ext cx="233202" cy="244105"/>
            <a:chOff x="2" y="84752"/>
            <a:chExt cx="466405" cy="488211"/>
          </a:xfrm>
        </p:grpSpPr>
        <p:pic>
          <p:nvPicPr>
            <p:cNvPr id="97" name="Picture 455">
              <a:extLst>
                <a:ext uri="{FF2B5EF4-FFF2-40B4-BE49-F238E27FC236}">
                  <a16:creationId xmlns:a16="http://schemas.microsoft.com/office/drawing/2014/main" id="{209A5A86-A713-7A7D-3A47-1DF129AD3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" y="106558"/>
              <a:ext cx="466405" cy="466405"/>
            </a:xfrm>
            <a:prstGeom prst="rect">
              <a:avLst/>
            </a:prstGeom>
          </p:spPr>
        </p:pic>
        <p:sp>
          <p:nvSpPr>
            <p:cNvPr id="98" name="TextBox 456">
              <a:extLst>
                <a:ext uri="{FF2B5EF4-FFF2-40B4-BE49-F238E27FC236}">
                  <a16:creationId xmlns:a16="http://schemas.microsoft.com/office/drawing/2014/main" id="{02D879E5-0A33-964A-BEFE-A550C93153AE}"/>
                </a:ext>
              </a:extLst>
            </p:cNvPr>
            <p:cNvSpPr txBox="1"/>
            <p:nvPr/>
          </p:nvSpPr>
          <p:spPr>
            <a:xfrm>
              <a:off x="72076" y="84752"/>
              <a:ext cx="337345" cy="3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1</a:t>
              </a:r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AEE00DF3-A04F-0030-8DF5-9707CA46C45C}"/>
              </a:ext>
            </a:extLst>
          </p:cNvPr>
          <p:cNvSpPr/>
          <p:nvPr/>
        </p:nvSpPr>
        <p:spPr>
          <a:xfrm>
            <a:off x="1609692" y="4409453"/>
            <a:ext cx="3701806" cy="48689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457">
            <a:extLst>
              <a:ext uri="{FF2B5EF4-FFF2-40B4-BE49-F238E27FC236}">
                <a16:creationId xmlns:a16="http://schemas.microsoft.com/office/drawing/2014/main" id="{1FA431AE-8EC4-2378-F49B-CF4DECE2CA0F}"/>
              </a:ext>
            </a:extLst>
          </p:cNvPr>
          <p:cNvGrpSpPr/>
          <p:nvPr/>
        </p:nvGrpSpPr>
        <p:grpSpPr>
          <a:xfrm>
            <a:off x="4704557" y="3666177"/>
            <a:ext cx="286470" cy="252043"/>
            <a:chOff x="0" y="1968"/>
            <a:chExt cx="572941" cy="504087"/>
          </a:xfrm>
        </p:grpSpPr>
        <p:pic>
          <p:nvPicPr>
            <p:cNvPr id="102" name="Picture 458">
              <a:extLst>
                <a:ext uri="{FF2B5EF4-FFF2-40B4-BE49-F238E27FC236}">
                  <a16:creationId xmlns:a16="http://schemas.microsoft.com/office/drawing/2014/main" id="{75ACBE5D-9C16-0872-5FC7-9A38D54DD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44606" y="1968"/>
              <a:ext cx="504087" cy="504087"/>
            </a:xfrm>
            <a:prstGeom prst="rect">
              <a:avLst/>
            </a:prstGeom>
          </p:spPr>
        </p:pic>
        <p:sp>
          <p:nvSpPr>
            <p:cNvPr id="103" name="TextBox 459">
              <a:extLst>
                <a:ext uri="{FF2B5EF4-FFF2-40B4-BE49-F238E27FC236}">
                  <a16:creationId xmlns:a16="http://schemas.microsoft.com/office/drawing/2014/main" id="{F814FBB0-3B0B-A915-2EEB-CF35F29F421E}"/>
                </a:ext>
              </a:extLst>
            </p:cNvPr>
            <p:cNvSpPr txBox="1"/>
            <p:nvPr/>
          </p:nvSpPr>
          <p:spPr>
            <a:xfrm>
              <a:off x="0" y="68876"/>
              <a:ext cx="572941" cy="304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140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C798FC-DC1C-DA90-CA8C-8D57144CA001}"/>
              </a:ext>
            </a:extLst>
          </p:cNvPr>
          <p:cNvGrpSpPr/>
          <p:nvPr/>
        </p:nvGrpSpPr>
        <p:grpSpPr>
          <a:xfrm>
            <a:off x="6722507" y="1918657"/>
            <a:ext cx="233202" cy="244105"/>
            <a:chOff x="6668430" y="5974464"/>
            <a:chExt cx="466405" cy="488211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02C52F9-5AB8-1AF4-46E9-C36EC6953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668430" y="5996270"/>
              <a:ext cx="466405" cy="466405"/>
            </a:xfrm>
            <a:prstGeom prst="rect">
              <a:avLst/>
            </a:prstGeom>
          </p:spPr>
        </p:pic>
        <p:sp>
          <p:nvSpPr>
            <p:cNvPr id="17" name="TextBox 456">
              <a:extLst>
                <a:ext uri="{FF2B5EF4-FFF2-40B4-BE49-F238E27FC236}">
                  <a16:creationId xmlns:a16="http://schemas.microsoft.com/office/drawing/2014/main" id="{AD317902-2DC2-598C-0356-20F0130E6DA3}"/>
                </a:ext>
              </a:extLst>
            </p:cNvPr>
            <p:cNvSpPr txBox="1"/>
            <p:nvPr/>
          </p:nvSpPr>
          <p:spPr>
            <a:xfrm>
              <a:off x="6740504" y="5974464"/>
              <a:ext cx="337345" cy="3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8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8C0499-9E15-9F50-C2F6-DF5F1A1A245F}"/>
              </a:ext>
            </a:extLst>
          </p:cNvPr>
          <p:cNvGrpSpPr/>
          <p:nvPr/>
        </p:nvGrpSpPr>
        <p:grpSpPr>
          <a:xfrm>
            <a:off x="3106954" y="5354625"/>
            <a:ext cx="286481" cy="256636"/>
            <a:chOff x="1949470" y="5428972"/>
            <a:chExt cx="286481" cy="256636"/>
          </a:xfrm>
        </p:grpSpPr>
        <p:pic>
          <p:nvPicPr>
            <p:cNvPr id="45" name="Picture 185">
              <a:extLst>
                <a:ext uri="{FF2B5EF4-FFF2-40B4-BE49-F238E27FC236}">
                  <a16:creationId xmlns:a16="http://schemas.microsoft.com/office/drawing/2014/main" id="{AC789E6C-C77B-1D7B-7053-CB4444869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1949470" y="5428972"/>
              <a:ext cx="286481" cy="256636"/>
            </a:xfrm>
            <a:prstGeom prst="rect">
              <a:avLst/>
            </a:prstGeom>
          </p:spPr>
        </p:pic>
        <p:sp>
          <p:nvSpPr>
            <p:cNvPr id="46" name="TextBox 186">
              <a:extLst>
                <a:ext uri="{FF2B5EF4-FFF2-40B4-BE49-F238E27FC236}">
                  <a16:creationId xmlns:a16="http://schemas.microsoft.com/office/drawing/2014/main" id="{141E92B5-BEC3-7842-DE25-ED716109A359}"/>
                </a:ext>
              </a:extLst>
            </p:cNvPr>
            <p:cNvSpPr txBox="1"/>
            <p:nvPr/>
          </p:nvSpPr>
          <p:spPr>
            <a:xfrm>
              <a:off x="2008368" y="5448488"/>
              <a:ext cx="168672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42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27E4FF2-9602-4597-35E8-F073F35694EE}"/>
              </a:ext>
            </a:extLst>
          </p:cNvPr>
          <p:cNvGrpSpPr/>
          <p:nvPr/>
        </p:nvGrpSpPr>
        <p:grpSpPr>
          <a:xfrm>
            <a:off x="1876166" y="5383794"/>
            <a:ext cx="316507" cy="261610"/>
            <a:chOff x="6574654" y="526623"/>
            <a:chExt cx="316507" cy="261610"/>
          </a:xfrm>
        </p:grpSpPr>
        <p:pic>
          <p:nvPicPr>
            <p:cNvPr id="50" name="Picture 470">
              <a:extLst>
                <a:ext uri="{FF2B5EF4-FFF2-40B4-BE49-F238E27FC236}">
                  <a16:creationId xmlns:a16="http://schemas.microsoft.com/office/drawing/2014/main" id="{A09D1786-25EE-E08A-5B3A-4235EAA76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p:blipFill>
          <p:spPr>
            <a:xfrm>
              <a:off x="6574654" y="526623"/>
              <a:ext cx="316507" cy="261610"/>
            </a:xfrm>
            <a:prstGeom prst="rect">
              <a:avLst/>
            </a:prstGeom>
          </p:spPr>
        </p:pic>
        <p:sp>
          <p:nvSpPr>
            <p:cNvPr id="51" name="TextBox 471">
              <a:extLst>
                <a:ext uri="{FF2B5EF4-FFF2-40B4-BE49-F238E27FC236}">
                  <a16:creationId xmlns:a16="http://schemas.microsoft.com/office/drawing/2014/main" id="{3FAAF6F8-9215-8BC6-AB88-B19EC5730A1B}"/>
                </a:ext>
              </a:extLst>
            </p:cNvPr>
            <p:cNvSpPr txBox="1"/>
            <p:nvPr/>
          </p:nvSpPr>
          <p:spPr>
            <a:xfrm>
              <a:off x="6639732" y="581349"/>
              <a:ext cx="186350" cy="152158"/>
            </a:xfrm>
            <a:prstGeom prst="rect">
              <a:avLst/>
            </a:prstGeom>
            <a:ln w="12700">
              <a:noFill/>
            </a:ln>
          </p:spPr>
          <p:txBody>
            <a:bodyPr lIns="0" tIns="0" rIns="0" bIns="0" rtlCol="0" anchor="ctr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FF0000"/>
                  </a:solidFill>
                  <a:latin typeface="Arimo Bold"/>
                </a:rPr>
                <a:t>26</a:t>
              </a:r>
              <a:endParaRPr lang="en-US" sz="933">
                <a:solidFill>
                  <a:srgbClr val="FF0000"/>
                </a:solidFill>
                <a:latin typeface="Arimo Bold"/>
              </a:endParaRPr>
            </a:p>
          </p:txBody>
        </p:sp>
      </p:grpSp>
      <p:grpSp>
        <p:nvGrpSpPr>
          <p:cNvPr id="57" name="Group 349">
            <a:extLst>
              <a:ext uri="{FF2B5EF4-FFF2-40B4-BE49-F238E27FC236}">
                <a16:creationId xmlns:a16="http://schemas.microsoft.com/office/drawing/2014/main" id="{CFF97729-D010-ACDD-0944-FA156BAFBBB6}"/>
              </a:ext>
            </a:extLst>
          </p:cNvPr>
          <p:cNvGrpSpPr/>
          <p:nvPr/>
        </p:nvGrpSpPr>
        <p:grpSpPr>
          <a:xfrm>
            <a:off x="6715588" y="2192871"/>
            <a:ext cx="242389" cy="244663"/>
            <a:chOff x="22302" y="39032"/>
            <a:chExt cx="484779" cy="489327"/>
          </a:xfrm>
        </p:grpSpPr>
        <p:pic>
          <p:nvPicPr>
            <p:cNvPr id="61" name="Picture 350">
              <a:extLst>
                <a:ext uri="{FF2B5EF4-FFF2-40B4-BE49-F238E27FC236}">
                  <a16:creationId xmlns:a16="http://schemas.microsoft.com/office/drawing/2014/main" id="{699E3526-7DA3-2180-802E-99F9264E3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22302" y="43580"/>
              <a:ext cx="484779" cy="484779"/>
            </a:xfrm>
            <a:prstGeom prst="rect">
              <a:avLst/>
            </a:prstGeom>
          </p:spPr>
        </p:pic>
        <p:sp>
          <p:nvSpPr>
            <p:cNvPr id="62" name="TextBox 351">
              <a:extLst>
                <a:ext uri="{FF2B5EF4-FFF2-40B4-BE49-F238E27FC236}">
                  <a16:creationId xmlns:a16="http://schemas.microsoft.com/office/drawing/2014/main" id="{1FEABE71-A83A-ECA1-173B-3333A2F0DE4D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5</a:t>
              </a:r>
            </a:p>
          </p:txBody>
        </p:sp>
      </p:grpSp>
      <p:grpSp>
        <p:nvGrpSpPr>
          <p:cNvPr id="63" name="Group 349">
            <a:extLst>
              <a:ext uri="{FF2B5EF4-FFF2-40B4-BE49-F238E27FC236}">
                <a16:creationId xmlns:a16="http://schemas.microsoft.com/office/drawing/2014/main" id="{9463BB38-2367-2100-691E-C9D6C94D33A9}"/>
              </a:ext>
            </a:extLst>
          </p:cNvPr>
          <p:cNvGrpSpPr/>
          <p:nvPr/>
        </p:nvGrpSpPr>
        <p:grpSpPr>
          <a:xfrm>
            <a:off x="5512333" y="4029529"/>
            <a:ext cx="242389" cy="244663"/>
            <a:chOff x="22302" y="39032"/>
            <a:chExt cx="484779" cy="489327"/>
          </a:xfrm>
        </p:grpSpPr>
        <p:pic>
          <p:nvPicPr>
            <p:cNvPr id="64" name="Picture 350">
              <a:extLst>
                <a:ext uri="{FF2B5EF4-FFF2-40B4-BE49-F238E27FC236}">
                  <a16:creationId xmlns:a16="http://schemas.microsoft.com/office/drawing/2014/main" id="{DBA6C2CA-1755-7833-D869-D8C74EB24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22302" y="43580"/>
              <a:ext cx="484779" cy="484779"/>
            </a:xfrm>
            <a:prstGeom prst="rect">
              <a:avLst/>
            </a:prstGeom>
          </p:spPr>
        </p:pic>
        <p:sp>
          <p:nvSpPr>
            <p:cNvPr id="65" name="TextBox 351">
              <a:extLst>
                <a:ext uri="{FF2B5EF4-FFF2-40B4-BE49-F238E27FC236}">
                  <a16:creationId xmlns:a16="http://schemas.microsoft.com/office/drawing/2014/main" id="{8D919B89-BB36-04FE-6186-524CA9809FB4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5</a:t>
              </a:r>
            </a:p>
          </p:txBody>
        </p:sp>
      </p:grpSp>
      <p:grpSp>
        <p:nvGrpSpPr>
          <p:cNvPr id="69" name="Group 439">
            <a:extLst>
              <a:ext uri="{FF2B5EF4-FFF2-40B4-BE49-F238E27FC236}">
                <a16:creationId xmlns:a16="http://schemas.microsoft.com/office/drawing/2014/main" id="{BD73D280-1409-ECA7-5FD8-CFE0C50405AA}"/>
              </a:ext>
            </a:extLst>
          </p:cNvPr>
          <p:cNvGrpSpPr/>
          <p:nvPr/>
        </p:nvGrpSpPr>
        <p:grpSpPr>
          <a:xfrm>
            <a:off x="6673483" y="2719070"/>
            <a:ext cx="286481" cy="256636"/>
            <a:chOff x="0" y="0"/>
            <a:chExt cx="572963" cy="513272"/>
          </a:xfrm>
        </p:grpSpPr>
        <p:pic>
          <p:nvPicPr>
            <p:cNvPr id="70" name="Picture 440">
              <a:extLst>
                <a:ext uri="{FF2B5EF4-FFF2-40B4-BE49-F238E27FC236}">
                  <a16:creationId xmlns:a16="http://schemas.microsoft.com/office/drawing/2014/main" id="{D346AE38-6E7B-E7B9-DC30-45969F735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71" name="TextBox 441">
              <a:extLst>
                <a:ext uri="{FF2B5EF4-FFF2-40B4-BE49-F238E27FC236}">
                  <a16:creationId xmlns:a16="http://schemas.microsoft.com/office/drawing/2014/main" id="{B8679DB2-8BA3-2E35-779C-72A88870B7F9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0000"/>
                  </a:solidFill>
                  <a:latin typeface="Arimo Bold"/>
                </a:rPr>
                <a:t>20</a:t>
              </a: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EA2D568E-121F-CC55-B593-17B18785191B}"/>
              </a:ext>
            </a:extLst>
          </p:cNvPr>
          <p:cNvSpPr/>
          <p:nvPr/>
        </p:nvSpPr>
        <p:spPr>
          <a:xfrm>
            <a:off x="1585171" y="4959334"/>
            <a:ext cx="352854" cy="64573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grpSp>
        <p:nvGrpSpPr>
          <p:cNvPr id="79" name="Group 121">
            <a:extLst>
              <a:ext uri="{FF2B5EF4-FFF2-40B4-BE49-F238E27FC236}">
                <a16:creationId xmlns:a16="http://schemas.microsoft.com/office/drawing/2014/main" id="{0A1C5579-232F-E171-0718-EC4FC95A4F08}"/>
              </a:ext>
            </a:extLst>
          </p:cNvPr>
          <p:cNvGrpSpPr/>
          <p:nvPr/>
        </p:nvGrpSpPr>
        <p:grpSpPr>
          <a:xfrm>
            <a:off x="6686142" y="3509667"/>
            <a:ext cx="286470" cy="243704"/>
            <a:chOff x="-36576" y="85554"/>
            <a:chExt cx="572941" cy="487409"/>
          </a:xfrm>
        </p:grpSpPr>
        <p:pic>
          <p:nvPicPr>
            <p:cNvPr id="84" name="Picture 122">
              <a:extLst>
                <a:ext uri="{FF2B5EF4-FFF2-40B4-BE49-F238E27FC236}">
                  <a16:creationId xmlns:a16="http://schemas.microsoft.com/office/drawing/2014/main" id="{344D2B5C-25FF-A98A-C053-E61EA5A78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/>
            <a:stretch>
              <a:fillRect/>
            </a:stretch>
          </p:blipFill>
          <p:spPr>
            <a:xfrm>
              <a:off x="2" y="85554"/>
              <a:ext cx="487409" cy="487409"/>
            </a:xfrm>
            <a:prstGeom prst="rect">
              <a:avLst/>
            </a:prstGeom>
          </p:spPr>
        </p:pic>
        <p:sp>
          <p:nvSpPr>
            <p:cNvPr id="85" name="TextBox 123">
              <a:extLst>
                <a:ext uri="{FF2B5EF4-FFF2-40B4-BE49-F238E27FC236}">
                  <a16:creationId xmlns:a16="http://schemas.microsoft.com/office/drawing/2014/main" id="{86B6BB2D-860A-B937-F409-4575E2195425}"/>
                </a:ext>
              </a:extLst>
            </p:cNvPr>
            <p:cNvSpPr txBox="1"/>
            <p:nvPr/>
          </p:nvSpPr>
          <p:spPr>
            <a:xfrm>
              <a:off x="-36576" y="123740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FF0000"/>
                  </a:solidFill>
                  <a:latin typeface="Arimo Bold"/>
                </a:rPr>
                <a:t>131</a:t>
              </a:r>
            </a:p>
          </p:txBody>
        </p:sp>
      </p:grpSp>
      <p:grpSp>
        <p:nvGrpSpPr>
          <p:cNvPr id="86" name="Group 205">
            <a:extLst>
              <a:ext uri="{FF2B5EF4-FFF2-40B4-BE49-F238E27FC236}">
                <a16:creationId xmlns:a16="http://schemas.microsoft.com/office/drawing/2014/main" id="{C563DD23-065C-A902-EA81-063C7FA0CDF4}"/>
              </a:ext>
            </a:extLst>
          </p:cNvPr>
          <p:cNvGrpSpPr/>
          <p:nvPr/>
        </p:nvGrpSpPr>
        <p:grpSpPr>
          <a:xfrm>
            <a:off x="6635042" y="4545722"/>
            <a:ext cx="286481" cy="286481"/>
            <a:chOff x="0" y="0"/>
            <a:chExt cx="572963" cy="572963"/>
          </a:xfrm>
        </p:grpSpPr>
        <p:pic>
          <p:nvPicPr>
            <p:cNvPr id="104" name="Picture 206">
              <a:extLst>
                <a:ext uri="{FF2B5EF4-FFF2-40B4-BE49-F238E27FC236}">
                  <a16:creationId xmlns:a16="http://schemas.microsoft.com/office/drawing/2014/main" id="{CB80273F-76B5-BA8F-45DA-406873D01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105" name="TextBox 207">
              <a:extLst>
                <a:ext uri="{FF2B5EF4-FFF2-40B4-BE49-F238E27FC236}">
                  <a16:creationId xmlns:a16="http://schemas.microsoft.com/office/drawing/2014/main" id="{BBCAE87C-5317-8DF4-63A6-448DD86D220C}"/>
                </a:ext>
              </a:extLst>
            </p:cNvPr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148</a:t>
              </a:r>
            </a:p>
          </p:txBody>
        </p:sp>
      </p:grpSp>
      <p:grpSp>
        <p:nvGrpSpPr>
          <p:cNvPr id="106" name="Group 205">
            <a:extLst>
              <a:ext uri="{FF2B5EF4-FFF2-40B4-BE49-F238E27FC236}">
                <a16:creationId xmlns:a16="http://schemas.microsoft.com/office/drawing/2014/main" id="{F92D8C99-22FC-82AE-B99F-1BE9C7FAEE40}"/>
              </a:ext>
            </a:extLst>
          </p:cNvPr>
          <p:cNvGrpSpPr/>
          <p:nvPr/>
        </p:nvGrpSpPr>
        <p:grpSpPr>
          <a:xfrm>
            <a:off x="6635031" y="4829839"/>
            <a:ext cx="286481" cy="286481"/>
            <a:chOff x="0" y="0"/>
            <a:chExt cx="572963" cy="572963"/>
          </a:xfrm>
        </p:grpSpPr>
        <p:pic>
          <p:nvPicPr>
            <p:cNvPr id="107" name="Picture 206">
              <a:extLst>
                <a:ext uri="{FF2B5EF4-FFF2-40B4-BE49-F238E27FC236}">
                  <a16:creationId xmlns:a16="http://schemas.microsoft.com/office/drawing/2014/main" id="{2CDF2856-196A-26DC-2BD9-9A28B0B5D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108" name="TextBox 207">
              <a:extLst>
                <a:ext uri="{FF2B5EF4-FFF2-40B4-BE49-F238E27FC236}">
                  <a16:creationId xmlns:a16="http://schemas.microsoft.com/office/drawing/2014/main" id="{9BBEB40D-D1F8-95DE-9B2C-F8C86D4560F3}"/>
                </a:ext>
              </a:extLst>
            </p:cNvPr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145</a:t>
              </a:r>
            </a:p>
          </p:txBody>
        </p:sp>
      </p:grpSp>
      <p:grpSp>
        <p:nvGrpSpPr>
          <p:cNvPr id="54" name="Group 517">
            <a:extLst>
              <a:ext uri="{FF2B5EF4-FFF2-40B4-BE49-F238E27FC236}">
                <a16:creationId xmlns:a16="http://schemas.microsoft.com/office/drawing/2014/main" id="{FE750E4A-62C6-CEC8-E7E0-7776EF5740C4}"/>
              </a:ext>
            </a:extLst>
          </p:cNvPr>
          <p:cNvGrpSpPr/>
          <p:nvPr/>
        </p:nvGrpSpPr>
        <p:grpSpPr>
          <a:xfrm>
            <a:off x="6669228" y="3000284"/>
            <a:ext cx="286481" cy="256636"/>
            <a:chOff x="0" y="0"/>
            <a:chExt cx="572963" cy="513272"/>
          </a:xfrm>
        </p:grpSpPr>
        <p:pic>
          <p:nvPicPr>
            <p:cNvPr id="55" name="Picture 518">
              <a:extLst>
                <a:ext uri="{FF2B5EF4-FFF2-40B4-BE49-F238E27FC236}">
                  <a16:creationId xmlns:a16="http://schemas.microsoft.com/office/drawing/2014/main" id="{409B2E5A-022F-E55E-F02D-739C2A747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56" name="TextBox 519">
              <a:extLst>
                <a:ext uri="{FF2B5EF4-FFF2-40B4-BE49-F238E27FC236}">
                  <a16:creationId xmlns:a16="http://schemas.microsoft.com/office/drawing/2014/main" id="{706159B2-E69F-CCAB-3E23-AB4A3992D9BC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30</a:t>
              </a:r>
            </a:p>
          </p:txBody>
        </p:sp>
      </p:grpSp>
      <p:grpSp>
        <p:nvGrpSpPr>
          <p:cNvPr id="58" name="Group 102">
            <a:extLst>
              <a:ext uri="{FF2B5EF4-FFF2-40B4-BE49-F238E27FC236}">
                <a16:creationId xmlns:a16="http://schemas.microsoft.com/office/drawing/2014/main" id="{E94D26C0-9DAD-1A15-581D-77429E5DC8DE}"/>
              </a:ext>
            </a:extLst>
          </p:cNvPr>
          <p:cNvGrpSpPr/>
          <p:nvPr/>
        </p:nvGrpSpPr>
        <p:grpSpPr>
          <a:xfrm>
            <a:off x="6681598" y="3213639"/>
            <a:ext cx="286481" cy="286481"/>
            <a:chOff x="0" y="0"/>
            <a:chExt cx="572963" cy="572963"/>
          </a:xfrm>
        </p:grpSpPr>
        <p:pic>
          <p:nvPicPr>
            <p:cNvPr id="59" name="Picture 103">
              <a:extLst>
                <a:ext uri="{FF2B5EF4-FFF2-40B4-BE49-F238E27FC236}">
                  <a16:creationId xmlns:a16="http://schemas.microsoft.com/office/drawing/2014/main" id="{2DF000F4-411B-7F7F-A271-FB8BD8113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60" name="TextBox 104">
              <a:extLst>
                <a:ext uri="{FF2B5EF4-FFF2-40B4-BE49-F238E27FC236}">
                  <a16:creationId xmlns:a16="http://schemas.microsoft.com/office/drawing/2014/main" id="{16D39858-AB21-6FC2-1755-86D6BB0F423A}"/>
                </a:ext>
              </a:extLst>
            </p:cNvPr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FFFF"/>
                  </a:solidFill>
                  <a:latin typeface="Arimo Bold"/>
                </a:rPr>
                <a:t>112</a:t>
              </a:r>
            </a:p>
          </p:txBody>
        </p:sp>
      </p:grpSp>
      <p:grpSp>
        <p:nvGrpSpPr>
          <p:cNvPr id="75" name="Group 196">
            <a:extLst>
              <a:ext uri="{FF2B5EF4-FFF2-40B4-BE49-F238E27FC236}">
                <a16:creationId xmlns:a16="http://schemas.microsoft.com/office/drawing/2014/main" id="{0CF38AAC-AD83-FBF6-4AF6-62E5722D4E5F}"/>
              </a:ext>
            </a:extLst>
          </p:cNvPr>
          <p:cNvGrpSpPr/>
          <p:nvPr/>
        </p:nvGrpSpPr>
        <p:grpSpPr>
          <a:xfrm>
            <a:off x="6681598" y="3782267"/>
            <a:ext cx="286481" cy="286481"/>
            <a:chOff x="0" y="0"/>
            <a:chExt cx="572963" cy="572963"/>
          </a:xfrm>
        </p:grpSpPr>
        <p:pic>
          <p:nvPicPr>
            <p:cNvPr id="76" name="Picture 197">
              <a:extLst>
                <a:ext uri="{FF2B5EF4-FFF2-40B4-BE49-F238E27FC236}">
                  <a16:creationId xmlns:a16="http://schemas.microsoft.com/office/drawing/2014/main" id="{ABDF761E-718D-79A0-1E8A-B897C7EF5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90" name="TextBox 198">
              <a:extLst>
                <a:ext uri="{FF2B5EF4-FFF2-40B4-BE49-F238E27FC236}">
                  <a16:creationId xmlns:a16="http://schemas.microsoft.com/office/drawing/2014/main" id="{985578CE-D9EB-4329-FD4C-46B4B5D37CC1}"/>
                </a:ext>
              </a:extLst>
            </p:cNvPr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144</a:t>
              </a:r>
            </a:p>
          </p:txBody>
        </p:sp>
      </p:grpSp>
      <p:grpSp>
        <p:nvGrpSpPr>
          <p:cNvPr id="109" name="Group 199">
            <a:extLst>
              <a:ext uri="{FF2B5EF4-FFF2-40B4-BE49-F238E27FC236}">
                <a16:creationId xmlns:a16="http://schemas.microsoft.com/office/drawing/2014/main" id="{6E92812F-7619-6894-77F6-2B1A9CA3625A}"/>
              </a:ext>
            </a:extLst>
          </p:cNvPr>
          <p:cNvGrpSpPr/>
          <p:nvPr/>
        </p:nvGrpSpPr>
        <p:grpSpPr>
          <a:xfrm>
            <a:off x="6683147" y="4060120"/>
            <a:ext cx="286481" cy="286481"/>
            <a:chOff x="0" y="0"/>
            <a:chExt cx="572963" cy="572963"/>
          </a:xfrm>
        </p:grpSpPr>
        <p:pic>
          <p:nvPicPr>
            <p:cNvPr id="110" name="Picture 200">
              <a:extLst>
                <a:ext uri="{FF2B5EF4-FFF2-40B4-BE49-F238E27FC236}">
                  <a16:creationId xmlns:a16="http://schemas.microsoft.com/office/drawing/2014/main" id="{86877485-398C-9D70-276A-B927E16F7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111" name="TextBox 201">
              <a:extLst>
                <a:ext uri="{FF2B5EF4-FFF2-40B4-BE49-F238E27FC236}">
                  <a16:creationId xmlns:a16="http://schemas.microsoft.com/office/drawing/2014/main" id="{25FBC994-E2F6-1FED-E7E4-1AA31CE78749}"/>
                </a:ext>
              </a:extLst>
            </p:cNvPr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145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4E4591-8E8D-0C91-3FE5-47828F7507F3}"/>
              </a:ext>
            </a:extLst>
          </p:cNvPr>
          <p:cNvGrpSpPr/>
          <p:nvPr/>
        </p:nvGrpSpPr>
        <p:grpSpPr>
          <a:xfrm>
            <a:off x="1487747" y="1764598"/>
            <a:ext cx="243238" cy="217898"/>
            <a:chOff x="8884871" y="2473576"/>
            <a:chExt cx="243238" cy="217898"/>
          </a:xfrm>
        </p:grpSpPr>
        <p:pic>
          <p:nvPicPr>
            <p:cNvPr id="115" name="Picture 38">
              <a:extLst>
                <a:ext uri="{FF2B5EF4-FFF2-40B4-BE49-F238E27FC236}">
                  <a16:creationId xmlns:a16="http://schemas.microsoft.com/office/drawing/2014/main" id="{23981A83-E553-5B80-01FE-4F2DCE7B6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8884871" y="2473576"/>
              <a:ext cx="243238" cy="217898"/>
            </a:xfrm>
            <a:prstGeom prst="rect">
              <a:avLst/>
            </a:prstGeom>
          </p:spPr>
        </p:pic>
        <p:sp>
          <p:nvSpPr>
            <p:cNvPr id="117" name="TextBox 567">
              <a:extLst>
                <a:ext uri="{FF2B5EF4-FFF2-40B4-BE49-F238E27FC236}">
                  <a16:creationId xmlns:a16="http://schemas.microsoft.com/office/drawing/2014/main" id="{25C912F5-2342-CEA3-EA02-A59EC828CA24}"/>
                </a:ext>
              </a:extLst>
            </p:cNvPr>
            <p:cNvSpPr txBox="1"/>
            <p:nvPr/>
          </p:nvSpPr>
          <p:spPr>
            <a:xfrm>
              <a:off x="8920909" y="2496436"/>
              <a:ext cx="168672" cy="15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 dirty="0">
                  <a:solidFill>
                    <a:srgbClr val="000000"/>
                  </a:solidFill>
                  <a:latin typeface="Arimo Bold"/>
                </a:rPr>
                <a:t>65</a:t>
              </a:r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3182F76-DE9A-7CCF-7903-3B379EB7FDCE}"/>
              </a:ext>
            </a:extLst>
          </p:cNvPr>
          <p:cNvSpPr/>
          <p:nvPr/>
        </p:nvSpPr>
        <p:spPr>
          <a:xfrm>
            <a:off x="2360678" y="4959334"/>
            <a:ext cx="352854" cy="64573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grpSp>
        <p:nvGrpSpPr>
          <p:cNvPr id="72" name="Group 439">
            <a:extLst>
              <a:ext uri="{FF2B5EF4-FFF2-40B4-BE49-F238E27FC236}">
                <a16:creationId xmlns:a16="http://schemas.microsoft.com/office/drawing/2014/main" id="{C594CC39-A1BF-6F0F-2276-5CB7A07512D0}"/>
              </a:ext>
            </a:extLst>
          </p:cNvPr>
          <p:cNvGrpSpPr/>
          <p:nvPr/>
        </p:nvGrpSpPr>
        <p:grpSpPr>
          <a:xfrm>
            <a:off x="1466451" y="5145129"/>
            <a:ext cx="286481" cy="256636"/>
            <a:chOff x="0" y="0"/>
            <a:chExt cx="572963" cy="513272"/>
          </a:xfrm>
        </p:grpSpPr>
        <p:pic>
          <p:nvPicPr>
            <p:cNvPr id="73" name="Picture 440">
              <a:extLst>
                <a:ext uri="{FF2B5EF4-FFF2-40B4-BE49-F238E27FC236}">
                  <a16:creationId xmlns:a16="http://schemas.microsoft.com/office/drawing/2014/main" id="{B39D9C6C-96BC-F480-269F-1AFD056DB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77" name="TextBox 441">
              <a:extLst>
                <a:ext uri="{FF2B5EF4-FFF2-40B4-BE49-F238E27FC236}">
                  <a16:creationId xmlns:a16="http://schemas.microsoft.com/office/drawing/2014/main" id="{74173B68-1231-237F-672D-01F1485A8A21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0000"/>
                  </a:solidFill>
                  <a:latin typeface="Arimo Bold"/>
                </a:rPr>
                <a:t>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623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5C1E312-0E92-B311-9502-F3BC607D5102}"/>
              </a:ext>
            </a:extLst>
          </p:cNvPr>
          <p:cNvGrpSpPr/>
          <p:nvPr/>
        </p:nvGrpSpPr>
        <p:grpSpPr>
          <a:xfrm>
            <a:off x="214182" y="6524314"/>
            <a:ext cx="7076151" cy="273396"/>
            <a:chOff x="6713594" y="2490"/>
            <a:chExt cx="7076151" cy="2733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2601ED-9962-274A-69A8-8B60B6DC99D9}"/>
                </a:ext>
              </a:extLst>
            </p:cNvPr>
            <p:cNvSpPr/>
            <p:nvPr/>
          </p:nvSpPr>
          <p:spPr>
            <a:xfrm>
              <a:off x="6713594" y="60366"/>
              <a:ext cx="255709" cy="16943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6CE401-2126-960B-F851-C1510CD519FE}"/>
                </a:ext>
              </a:extLst>
            </p:cNvPr>
            <p:cNvSpPr txBox="1"/>
            <p:nvPr/>
          </p:nvSpPr>
          <p:spPr>
            <a:xfrm>
              <a:off x="6969303" y="14276"/>
              <a:ext cx="2941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Application Consolidation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17E53F-D39E-12F7-51DE-09ACE30A0ECA}"/>
                </a:ext>
              </a:extLst>
            </p:cNvPr>
            <p:cNvSpPr/>
            <p:nvPr/>
          </p:nvSpPr>
          <p:spPr>
            <a:xfrm>
              <a:off x="8775476" y="59892"/>
              <a:ext cx="255709" cy="169432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8C29FA-79D4-7CC6-50FB-3B004FFC82CA}"/>
                </a:ext>
              </a:extLst>
            </p:cNvPr>
            <p:cNvSpPr txBox="1"/>
            <p:nvPr/>
          </p:nvSpPr>
          <p:spPr>
            <a:xfrm>
              <a:off x="9070582" y="2490"/>
              <a:ext cx="2941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Build New Capability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E01DA1-00F5-B62A-6B97-CCD1853920B1}"/>
                </a:ext>
              </a:extLst>
            </p:cNvPr>
            <p:cNvSpPr/>
            <p:nvPr/>
          </p:nvSpPr>
          <p:spPr>
            <a:xfrm>
              <a:off x="10478770" y="60815"/>
              <a:ext cx="255709" cy="16943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BFB51D-136E-A09C-8031-22FAE35CC5BE}"/>
                </a:ext>
              </a:extLst>
            </p:cNvPr>
            <p:cNvSpPr txBox="1"/>
            <p:nvPr/>
          </p:nvSpPr>
          <p:spPr>
            <a:xfrm>
              <a:off x="10848582" y="13115"/>
              <a:ext cx="29411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Enhanced Existing Capability</a:t>
              </a:r>
            </a:p>
          </p:txBody>
        </p:sp>
      </p:grp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381EDB2-1B57-B2A9-D271-5C5C8F49D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6" y="684073"/>
            <a:ext cx="6328909" cy="5495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54D2624-2D4C-EDFF-A4FB-A1EFA55EBCC7}"/>
              </a:ext>
            </a:extLst>
          </p:cNvPr>
          <p:cNvSpPr/>
          <p:nvPr/>
        </p:nvSpPr>
        <p:spPr>
          <a:xfrm>
            <a:off x="3088944" y="4960888"/>
            <a:ext cx="336993" cy="65931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2E7AD3-342A-2CB6-41E6-7C231F488133}"/>
              </a:ext>
            </a:extLst>
          </p:cNvPr>
          <p:cNvSpPr/>
          <p:nvPr/>
        </p:nvSpPr>
        <p:spPr>
          <a:xfrm>
            <a:off x="3517466" y="2681359"/>
            <a:ext cx="1794032" cy="51418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96ADA1-2FB8-FCD4-AD2D-535081BB8C48}"/>
              </a:ext>
            </a:extLst>
          </p:cNvPr>
          <p:cNvSpPr/>
          <p:nvPr/>
        </p:nvSpPr>
        <p:spPr>
          <a:xfrm>
            <a:off x="1636990" y="3908300"/>
            <a:ext cx="2047508" cy="41803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5D5DB9-4DC8-2180-842F-8DA43E0E1B5E}"/>
              </a:ext>
            </a:extLst>
          </p:cNvPr>
          <p:cNvSpPr txBox="1"/>
          <p:nvPr/>
        </p:nvSpPr>
        <p:spPr>
          <a:xfrm>
            <a:off x="25845" y="82167"/>
            <a:ext cx="59988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Summary of Enterprise Architecture Agenda 2023 (3/3)</a:t>
            </a:r>
            <a:endParaRPr lang="en-US"/>
          </a:p>
        </p:txBody>
      </p:sp>
      <p:graphicFrame>
        <p:nvGraphicFramePr>
          <p:cNvPr id="116" name="Table 116">
            <a:extLst>
              <a:ext uri="{FF2B5EF4-FFF2-40B4-BE49-F238E27FC236}">
                <a16:creationId xmlns:a16="http://schemas.microsoft.com/office/drawing/2014/main" id="{385E35A0-087D-4782-88C7-0ABC047CA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972854"/>
              </p:ext>
            </p:extLst>
          </p:nvPr>
        </p:nvGraphicFramePr>
        <p:xfrm>
          <a:off x="6589765" y="644925"/>
          <a:ext cx="5493486" cy="583624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9407">
                  <a:extLst>
                    <a:ext uri="{9D8B030D-6E8A-4147-A177-3AD203B41FA5}">
                      <a16:colId xmlns:a16="http://schemas.microsoft.com/office/drawing/2014/main" val="1222110386"/>
                    </a:ext>
                  </a:extLst>
                </a:gridCol>
                <a:gridCol w="4015409">
                  <a:extLst>
                    <a:ext uri="{9D8B030D-6E8A-4147-A177-3AD203B41FA5}">
                      <a16:colId xmlns:a16="http://schemas.microsoft.com/office/drawing/2014/main" val="569072094"/>
                    </a:ext>
                  </a:extLst>
                </a:gridCol>
                <a:gridCol w="1018670">
                  <a:extLst>
                    <a:ext uri="{9D8B030D-6E8A-4147-A177-3AD203B41FA5}">
                      <a16:colId xmlns:a16="http://schemas.microsoft.com/office/drawing/2014/main" val="3743607062"/>
                    </a:ext>
                  </a:extLst>
                </a:gridCol>
              </a:tblGrid>
              <a:tr h="144986">
                <a:tc>
                  <a:txBody>
                    <a:bodyPr/>
                    <a:lstStyle/>
                    <a:p>
                      <a:r>
                        <a:rPr lang="en-US" sz="110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Initiatives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6862060"/>
                  </a:ext>
                </a:extLst>
              </a:tr>
              <a:tr h="26768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Digital SME Mobile App - TOUCHBIZ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512435"/>
                  </a:ext>
                </a:extLst>
              </a:tr>
              <a:tr h="26504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Secured LOS &amp; Bank Statement Analyzer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20273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r>
                        <a:rPr lang="en-US" sz="110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Data Lake Refreshment - CDP Installation &amp; Implementation at 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973721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r>
                        <a:rPr lang="en-US" sz="11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MDM &amp; RDM – Resolve customer golden data 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Solutioning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861007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r>
                        <a:rPr lang="en-US" sz="11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BES, FES, Commandos, UIMS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(Digitization OTC, Queuing System with face </a:t>
                      </a:r>
                      <a:r>
                        <a:rPr lang="en-US" sz="1100" dirty="0" err="1"/>
                        <a:t>recog</a:t>
                      </a:r>
                      <a:r>
                        <a:rPr lang="en-US" sz="1100" dirty="0"/>
                        <a:t> in FES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454516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endParaRPr lang="en-US" sz="1100"/>
                    </a:p>
                    <a:p>
                      <a:r>
                        <a:rPr lang="en-US" sz="1100"/>
                        <a:t>24</a:t>
                      </a:r>
                    </a:p>
                    <a:p>
                      <a:r>
                        <a:rPr lang="en-US" sz="1100"/>
                        <a:t>25</a:t>
                      </a:r>
                    </a:p>
                    <a:p>
                      <a:r>
                        <a:rPr lang="en-US" sz="1100"/>
                        <a:t>26</a:t>
                      </a:r>
                    </a:p>
                    <a:p>
                      <a:r>
                        <a:rPr lang="en-US" sz="1100"/>
                        <a:t>27</a:t>
                      </a:r>
                    </a:p>
                    <a:p>
                      <a:r>
                        <a:rPr lang="en-US" sz="110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FOX, OBS, TIS, SWIFT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100" dirty="0"/>
                        <a:t>Government bond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100" dirty="0"/>
                        <a:t>Repo / reverse repo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100" dirty="0"/>
                        <a:t>FX and call spread option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100" dirty="0"/>
                        <a:t>Overnight index swap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100" dirty="0"/>
                        <a:t>Treasury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Requirement definition and solutioning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34309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r>
                        <a:rPr lang="en-US" sz="110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FOX Renewal software &amp;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266803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r>
                        <a:rPr lang="en-US" sz="110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OBS Infra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609889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r>
                        <a:rPr lang="en-US" sz="11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/>
                        <a:t>CRM 365 : Wealth Management Business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823196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r>
                        <a:rPr lang="en-US" sz="11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>
                          <a:cs typeface="Calibri"/>
                        </a:rPr>
                        <a:t>Wealth Management System – MVP2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102159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r>
                        <a:rPr lang="en-US" sz="11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JOFIS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490716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r>
                        <a:rPr lang="en-US" sz="110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Basel 3 Revamp (LCR and NSFR)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134113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/>
                        <a:t>139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u="sng"/>
                        <a:t>Trade Finance System Phase 2 : FE System for trade &amp; Supply Chain</a:t>
                      </a:r>
                      <a:endParaRPr lang="en-US" u="sn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dirty="0"/>
                        <a:t>Solutioning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242002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endParaRPr lang="en-US" sz="1100"/>
                    </a:p>
                    <a:p>
                      <a:pPr lvl="0">
                        <a:buNone/>
                      </a:pPr>
                      <a:r>
                        <a:rPr lang="en-US" sz="1100"/>
                        <a:t>101</a:t>
                      </a:r>
                    </a:p>
                    <a:p>
                      <a:pPr lvl="0">
                        <a:buNone/>
                      </a:pPr>
                      <a:r>
                        <a:rPr lang="en-US" sz="1100"/>
                        <a:t>102</a:t>
                      </a:r>
                    </a:p>
                    <a:p>
                      <a:pPr lvl="0">
                        <a:buNone/>
                      </a:pPr>
                      <a:r>
                        <a:rPr lang="en-US" sz="110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100" b="1"/>
                        <a:t>AROA-RACE (AROA Phase 2)</a:t>
                      </a:r>
                    </a:p>
                    <a:p>
                      <a:pPr marL="228600" marR="0" lvl="0" indent="-2286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AutoNum type="arabicPeriod"/>
                      </a:pPr>
                      <a:r>
                        <a:rPr lang="en-US" sz="1100" b="0" i="0" u="none" strike="noStrike" noProof="0">
                          <a:latin typeface="Calibri"/>
                        </a:rPr>
                        <a:t>Acquisition Process for B2C</a:t>
                      </a:r>
                    </a:p>
                    <a:p>
                      <a:pPr marL="228600" marR="0" lvl="0" indent="-2286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AutoNum type="arabicPeriod"/>
                      </a:pPr>
                      <a:r>
                        <a:rPr lang="en-US" sz="1100" b="0" i="0" u="none" strike="noStrike" noProof="0"/>
                        <a:t>Acquisition Process for B2B</a:t>
                      </a:r>
                    </a:p>
                    <a:p>
                      <a:pPr marL="228600" marR="0" lvl="0" indent="-2286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AutoNum type="arabicPeriod"/>
                      </a:pPr>
                      <a:r>
                        <a:rPr lang="en-US" sz="1100" b="0" i="0" u="none" strike="noStrike" noProof="0">
                          <a:latin typeface="Calibri"/>
                        </a:rPr>
                        <a:t>Assisted channel for pension loan onboarding</a:t>
                      </a:r>
                    </a:p>
                    <a:p>
                      <a:pPr marL="228600" marR="0" lvl="0" indent="-2286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AutoNum type="arabicPeriod"/>
                      </a:pPr>
                      <a:r>
                        <a:rPr lang="en-US" sz="1100" b="0" i="0" u="none" strike="noStrike" noProof="0"/>
                        <a:t>Data Processing for transaction &amp; pre approve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Requirement &amp; Solutioning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295400"/>
                  </a:ext>
                </a:extLst>
              </a:tr>
              <a:tr h="23853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OPIC Enhancement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49684"/>
                  </a:ext>
                </a:extLst>
              </a:tr>
            </a:tbl>
          </a:graphicData>
        </a:graphic>
      </p:graphicFrame>
      <p:sp>
        <p:nvSpPr>
          <p:cNvPr id="127" name="TextBox 126">
            <a:extLst>
              <a:ext uri="{FF2B5EF4-FFF2-40B4-BE49-F238E27FC236}">
                <a16:creationId xmlns:a16="http://schemas.microsoft.com/office/drawing/2014/main" id="{5EC5B4E9-9A39-2886-E28A-DF7C910CE0A0}"/>
              </a:ext>
            </a:extLst>
          </p:cNvPr>
          <p:cNvSpPr txBox="1"/>
          <p:nvPr/>
        </p:nvSpPr>
        <p:spPr>
          <a:xfrm>
            <a:off x="6543854" y="367122"/>
            <a:ext cx="2337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Enhance Existing Capability  (1/1)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76CB83E-43BF-4083-832F-178367D917A4}"/>
              </a:ext>
            </a:extLst>
          </p:cNvPr>
          <p:cNvCxnSpPr>
            <a:cxnSpLocks/>
          </p:cNvCxnSpPr>
          <p:nvPr/>
        </p:nvCxnSpPr>
        <p:spPr>
          <a:xfrm>
            <a:off x="111312" y="463004"/>
            <a:ext cx="6324521" cy="0"/>
          </a:xfrm>
          <a:prstGeom prst="line">
            <a:avLst/>
          </a:prstGeom>
          <a:ln w="3175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454">
            <a:extLst>
              <a:ext uri="{FF2B5EF4-FFF2-40B4-BE49-F238E27FC236}">
                <a16:creationId xmlns:a16="http://schemas.microsoft.com/office/drawing/2014/main" id="{5EDDB74B-E1CD-FB04-7405-2A11332C06DF}"/>
              </a:ext>
            </a:extLst>
          </p:cNvPr>
          <p:cNvGrpSpPr/>
          <p:nvPr/>
        </p:nvGrpSpPr>
        <p:grpSpPr>
          <a:xfrm>
            <a:off x="6701451" y="866871"/>
            <a:ext cx="233202" cy="244105"/>
            <a:chOff x="2" y="84752"/>
            <a:chExt cx="466405" cy="488211"/>
          </a:xfrm>
        </p:grpSpPr>
        <p:pic>
          <p:nvPicPr>
            <p:cNvPr id="41" name="Picture 455">
              <a:extLst>
                <a:ext uri="{FF2B5EF4-FFF2-40B4-BE49-F238E27FC236}">
                  <a16:creationId xmlns:a16="http://schemas.microsoft.com/office/drawing/2014/main" id="{18F34A7D-4D42-8DC1-34CD-D6D84C46A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" y="106558"/>
              <a:ext cx="466405" cy="466405"/>
            </a:xfrm>
            <a:prstGeom prst="rect">
              <a:avLst/>
            </a:prstGeom>
          </p:spPr>
        </p:pic>
        <p:sp>
          <p:nvSpPr>
            <p:cNvPr id="42" name="TextBox 456">
              <a:extLst>
                <a:ext uri="{FF2B5EF4-FFF2-40B4-BE49-F238E27FC236}">
                  <a16:creationId xmlns:a16="http://schemas.microsoft.com/office/drawing/2014/main" id="{63F763FB-A4A5-C9D1-D47E-3DCEBAF45754}"/>
                </a:ext>
              </a:extLst>
            </p:cNvPr>
            <p:cNvSpPr txBox="1"/>
            <p:nvPr/>
          </p:nvSpPr>
          <p:spPr>
            <a:xfrm>
              <a:off x="72076" y="84752"/>
              <a:ext cx="337345" cy="362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1</a:t>
              </a: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6B6FEF7-3ED0-9AD6-B861-62E5C96AAFE3}"/>
              </a:ext>
            </a:extLst>
          </p:cNvPr>
          <p:cNvSpPr/>
          <p:nvPr/>
        </p:nvSpPr>
        <p:spPr>
          <a:xfrm>
            <a:off x="1381912" y="1229616"/>
            <a:ext cx="274522" cy="32748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grpSp>
        <p:nvGrpSpPr>
          <p:cNvPr id="43" name="Group 454">
            <a:extLst>
              <a:ext uri="{FF2B5EF4-FFF2-40B4-BE49-F238E27FC236}">
                <a16:creationId xmlns:a16="http://schemas.microsoft.com/office/drawing/2014/main" id="{6A7D096A-2CCC-7B0B-FEC2-9767267C256E}"/>
              </a:ext>
            </a:extLst>
          </p:cNvPr>
          <p:cNvGrpSpPr/>
          <p:nvPr/>
        </p:nvGrpSpPr>
        <p:grpSpPr>
          <a:xfrm>
            <a:off x="1433763" y="1387797"/>
            <a:ext cx="187220" cy="230968"/>
            <a:chOff x="2" y="-15702"/>
            <a:chExt cx="466405" cy="588665"/>
          </a:xfrm>
        </p:grpSpPr>
        <p:pic>
          <p:nvPicPr>
            <p:cNvPr id="44" name="Picture 455">
              <a:extLst>
                <a:ext uri="{FF2B5EF4-FFF2-40B4-BE49-F238E27FC236}">
                  <a16:creationId xmlns:a16="http://schemas.microsoft.com/office/drawing/2014/main" id="{800DF30E-A06C-D786-6542-EE84E1050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" y="106558"/>
              <a:ext cx="466405" cy="466405"/>
            </a:xfrm>
            <a:prstGeom prst="rect">
              <a:avLst/>
            </a:prstGeom>
          </p:spPr>
        </p:pic>
        <p:sp>
          <p:nvSpPr>
            <p:cNvPr id="45" name="TextBox 456">
              <a:extLst>
                <a:ext uri="{FF2B5EF4-FFF2-40B4-BE49-F238E27FC236}">
                  <a16:creationId xmlns:a16="http://schemas.microsoft.com/office/drawing/2014/main" id="{47D91D9E-AC7E-5CE4-A80D-38C97CF04592}"/>
                </a:ext>
              </a:extLst>
            </p:cNvPr>
            <p:cNvSpPr txBox="1"/>
            <p:nvPr/>
          </p:nvSpPr>
          <p:spPr>
            <a:xfrm>
              <a:off x="72075" y="-15702"/>
              <a:ext cx="337345" cy="362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700">
                  <a:solidFill>
                    <a:srgbClr val="000000"/>
                  </a:solidFill>
                  <a:latin typeface="Arimo Bold"/>
                </a:rPr>
                <a:t>1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0FCA1F7-E28C-D464-4CF5-A61FC2703250}"/>
              </a:ext>
            </a:extLst>
          </p:cNvPr>
          <p:cNvSpPr/>
          <p:nvPr/>
        </p:nvSpPr>
        <p:spPr>
          <a:xfrm>
            <a:off x="1609692" y="4409453"/>
            <a:ext cx="3701806" cy="48689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457">
            <a:extLst>
              <a:ext uri="{FF2B5EF4-FFF2-40B4-BE49-F238E27FC236}">
                <a16:creationId xmlns:a16="http://schemas.microsoft.com/office/drawing/2014/main" id="{E28A5AB3-B02D-BA9B-E946-023EC74A9311}"/>
              </a:ext>
            </a:extLst>
          </p:cNvPr>
          <p:cNvGrpSpPr/>
          <p:nvPr/>
        </p:nvGrpSpPr>
        <p:grpSpPr>
          <a:xfrm>
            <a:off x="6693433" y="1154398"/>
            <a:ext cx="286470" cy="252043"/>
            <a:chOff x="0" y="1968"/>
            <a:chExt cx="572941" cy="504087"/>
          </a:xfrm>
        </p:grpSpPr>
        <p:pic>
          <p:nvPicPr>
            <p:cNvPr id="64" name="Picture 458">
              <a:extLst>
                <a:ext uri="{FF2B5EF4-FFF2-40B4-BE49-F238E27FC236}">
                  <a16:creationId xmlns:a16="http://schemas.microsoft.com/office/drawing/2014/main" id="{B5D8AD50-0895-DC77-2B54-9DF201D39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44606" y="1968"/>
              <a:ext cx="504087" cy="504087"/>
            </a:xfrm>
            <a:prstGeom prst="rect">
              <a:avLst/>
            </a:prstGeom>
          </p:spPr>
        </p:pic>
        <p:sp>
          <p:nvSpPr>
            <p:cNvPr id="65" name="TextBox 459">
              <a:extLst>
                <a:ext uri="{FF2B5EF4-FFF2-40B4-BE49-F238E27FC236}">
                  <a16:creationId xmlns:a16="http://schemas.microsoft.com/office/drawing/2014/main" id="{2928F9BC-C1FF-E7B7-FB2D-16FFF0980D00}"/>
                </a:ext>
              </a:extLst>
            </p:cNvPr>
            <p:cNvSpPr txBox="1"/>
            <p:nvPr/>
          </p:nvSpPr>
          <p:spPr>
            <a:xfrm>
              <a:off x="0" y="68876"/>
              <a:ext cx="572941" cy="304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800">
                  <a:solidFill>
                    <a:srgbClr val="000000"/>
                  </a:solidFill>
                  <a:latin typeface="Arimo Bold"/>
                </a:rPr>
                <a:t>140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33F605F3-D466-BB7D-A34A-E801B25D3A92}"/>
              </a:ext>
            </a:extLst>
          </p:cNvPr>
          <p:cNvSpPr/>
          <p:nvPr/>
        </p:nvSpPr>
        <p:spPr>
          <a:xfrm>
            <a:off x="4520626" y="3295049"/>
            <a:ext cx="817808" cy="54359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FE503E-359A-A38D-27E1-FB4A09BB68A9}"/>
              </a:ext>
            </a:extLst>
          </p:cNvPr>
          <p:cNvSpPr/>
          <p:nvPr/>
        </p:nvSpPr>
        <p:spPr>
          <a:xfrm>
            <a:off x="3161550" y="1157357"/>
            <a:ext cx="307365" cy="39973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grpSp>
        <p:nvGrpSpPr>
          <p:cNvPr id="62" name="Group 343">
            <a:extLst>
              <a:ext uri="{FF2B5EF4-FFF2-40B4-BE49-F238E27FC236}">
                <a16:creationId xmlns:a16="http://schemas.microsoft.com/office/drawing/2014/main" id="{5B4AE316-384C-CBFD-22FC-0CC517A48E25}"/>
              </a:ext>
            </a:extLst>
          </p:cNvPr>
          <p:cNvGrpSpPr/>
          <p:nvPr/>
        </p:nvGrpSpPr>
        <p:grpSpPr>
          <a:xfrm>
            <a:off x="6681298" y="1636642"/>
            <a:ext cx="286481" cy="286481"/>
            <a:chOff x="0" y="0"/>
            <a:chExt cx="572963" cy="572963"/>
          </a:xfrm>
        </p:grpSpPr>
        <p:pic>
          <p:nvPicPr>
            <p:cNvPr id="70" name="Picture 344">
              <a:extLst>
                <a:ext uri="{FF2B5EF4-FFF2-40B4-BE49-F238E27FC236}">
                  <a16:creationId xmlns:a16="http://schemas.microsoft.com/office/drawing/2014/main" id="{3A7F3AC9-F6F7-34A3-D478-9B119187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71" name="TextBox 345">
              <a:extLst>
                <a:ext uri="{FF2B5EF4-FFF2-40B4-BE49-F238E27FC236}">
                  <a16:creationId xmlns:a16="http://schemas.microsoft.com/office/drawing/2014/main" id="{49C5A08F-4EE2-9079-8A83-6A71D8A64E65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84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1133">
                  <a:solidFill>
                    <a:srgbClr val="000000"/>
                  </a:solidFill>
                  <a:latin typeface="Arimo Bold"/>
                </a:rPr>
                <a:t>3</a:t>
              </a:r>
            </a:p>
          </p:txBody>
        </p:sp>
      </p:grpSp>
      <p:grpSp>
        <p:nvGrpSpPr>
          <p:cNvPr id="72" name="Group 367">
            <a:extLst>
              <a:ext uri="{FF2B5EF4-FFF2-40B4-BE49-F238E27FC236}">
                <a16:creationId xmlns:a16="http://schemas.microsoft.com/office/drawing/2014/main" id="{4F00DD01-6DEC-2DA7-77CE-18B4EEEE8970}"/>
              </a:ext>
            </a:extLst>
          </p:cNvPr>
          <p:cNvGrpSpPr/>
          <p:nvPr/>
        </p:nvGrpSpPr>
        <p:grpSpPr>
          <a:xfrm>
            <a:off x="6681298" y="1923123"/>
            <a:ext cx="286481" cy="256636"/>
            <a:chOff x="0" y="0"/>
            <a:chExt cx="572963" cy="513272"/>
          </a:xfrm>
        </p:grpSpPr>
        <p:pic>
          <p:nvPicPr>
            <p:cNvPr id="73" name="Picture 368">
              <a:extLst>
                <a:ext uri="{FF2B5EF4-FFF2-40B4-BE49-F238E27FC236}">
                  <a16:creationId xmlns:a16="http://schemas.microsoft.com/office/drawing/2014/main" id="{0FD35F8D-5C61-2DFA-A4D5-A4CE1189C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74" name="TextBox 369">
              <a:extLst>
                <a:ext uri="{FF2B5EF4-FFF2-40B4-BE49-F238E27FC236}">
                  <a16:creationId xmlns:a16="http://schemas.microsoft.com/office/drawing/2014/main" id="{7A0025E0-30F3-A2B9-23AD-E0B70C12C9BD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50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538B653-813C-9EEA-CE4B-3B03232912FA}"/>
              </a:ext>
            </a:extLst>
          </p:cNvPr>
          <p:cNvGrpSpPr/>
          <p:nvPr/>
        </p:nvGrpSpPr>
        <p:grpSpPr>
          <a:xfrm>
            <a:off x="6659380" y="2549582"/>
            <a:ext cx="286482" cy="256636"/>
            <a:chOff x="8079520" y="9777136"/>
            <a:chExt cx="429723" cy="384954"/>
          </a:xfrm>
        </p:grpSpPr>
        <p:pic>
          <p:nvPicPr>
            <p:cNvPr id="76" name="Picture 22">
              <a:extLst>
                <a:ext uri="{FF2B5EF4-FFF2-40B4-BE49-F238E27FC236}">
                  <a16:creationId xmlns:a16="http://schemas.microsoft.com/office/drawing/2014/main" id="{5629AF82-A248-835C-9C04-12401D413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8079520" y="9777136"/>
              <a:ext cx="429723" cy="384954"/>
            </a:xfrm>
            <a:prstGeom prst="rect">
              <a:avLst/>
            </a:prstGeom>
          </p:spPr>
        </p:pic>
        <p:sp>
          <p:nvSpPr>
            <p:cNvPr id="77" name="TextBox 23">
              <a:extLst>
                <a:ext uri="{FF2B5EF4-FFF2-40B4-BE49-F238E27FC236}">
                  <a16:creationId xmlns:a16="http://schemas.microsoft.com/office/drawing/2014/main" id="{F33C6D49-1A7B-1D26-30E0-B6E5E8273F0F}"/>
                </a:ext>
              </a:extLst>
            </p:cNvPr>
            <p:cNvSpPr txBox="1"/>
            <p:nvPr/>
          </p:nvSpPr>
          <p:spPr>
            <a:xfrm>
              <a:off x="8167868" y="9806412"/>
              <a:ext cx="253008" cy="234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24</a:t>
              </a:r>
            </a:p>
          </p:txBody>
        </p:sp>
      </p:grpSp>
      <p:grpSp>
        <p:nvGrpSpPr>
          <p:cNvPr id="78" name="Group 466">
            <a:extLst>
              <a:ext uri="{FF2B5EF4-FFF2-40B4-BE49-F238E27FC236}">
                <a16:creationId xmlns:a16="http://schemas.microsoft.com/office/drawing/2014/main" id="{F773C17C-3AB3-404C-0630-545F530AD52A}"/>
              </a:ext>
            </a:extLst>
          </p:cNvPr>
          <p:cNvGrpSpPr/>
          <p:nvPr/>
        </p:nvGrpSpPr>
        <p:grpSpPr>
          <a:xfrm>
            <a:off x="6656277" y="2730287"/>
            <a:ext cx="286481" cy="256636"/>
            <a:chOff x="0" y="0"/>
            <a:chExt cx="572963" cy="513272"/>
          </a:xfrm>
        </p:grpSpPr>
        <p:pic>
          <p:nvPicPr>
            <p:cNvPr id="79" name="Picture 467">
              <a:extLst>
                <a:ext uri="{FF2B5EF4-FFF2-40B4-BE49-F238E27FC236}">
                  <a16:creationId xmlns:a16="http://schemas.microsoft.com/office/drawing/2014/main" id="{2D9422C6-AC90-53C1-36F9-D2DA100BA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84" name="TextBox 468">
              <a:extLst>
                <a:ext uri="{FF2B5EF4-FFF2-40B4-BE49-F238E27FC236}">
                  <a16:creationId xmlns:a16="http://schemas.microsoft.com/office/drawing/2014/main" id="{41CEACB6-D3F3-EE5E-2221-10762574A7DF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25</a:t>
              </a:r>
            </a:p>
          </p:txBody>
        </p:sp>
      </p:grpSp>
      <p:grpSp>
        <p:nvGrpSpPr>
          <p:cNvPr id="85" name="Group 469">
            <a:extLst>
              <a:ext uri="{FF2B5EF4-FFF2-40B4-BE49-F238E27FC236}">
                <a16:creationId xmlns:a16="http://schemas.microsoft.com/office/drawing/2014/main" id="{9EDD88DE-4298-B667-EABC-8AD02B88FC14}"/>
              </a:ext>
            </a:extLst>
          </p:cNvPr>
          <p:cNvGrpSpPr/>
          <p:nvPr/>
        </p:nvGrpSpPr>
        <p:grpSpPr>
          <a:xfrm>
            <a:off x="6656270" y="2917364"/>
            <a:ext cx="286481" cy="256636"/>
            <a:chOff x="0" y="0"/>
            <a:chExt cx="572963" cy="513272"/>
          </a:xfrm>
        </p:grpSpPr>
        <p:pic>
          <p:nvPicPr>
            <p:cNvPr id="86" name="Picture 470">
              <a:extLst>
                <a:ext uri="{FF2B5EF4-FFF2-40B4-BE49-F238E27FC236}">
                  <a16:creationId xmlns:a16="http://schemas.microsoft.com/office/drawing/2014/main" id="{C214081F-FBEC-41DE-CAF3-51D53CFED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90" name="TextBox 471">
              <a:extLst>
                <a:ext uri="{FF2B5EF4-FFF2-40B4-BE49-F238E27FC236}">
                  <a16:creationId xmlns:a16="http://schemas.microsoft.com/office/drawing/2014/main" id="{E5529549-FFC9-1A26-2868-51DB06C50CD3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  <a:ln w="12700"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0000"/>
                  </a:solidFill>
                  <a:latin typeface="Arimo Bold"/>
                </a:rPr>
                <a:t>26</a:t>
              </a:r>
            </a:p>
          </p:txBody>
        </p:sp>
      </p:grpSp>
      <p:grpSp>
        <p:nvGrpSpPr>
          <p:cNvPr id="91" name="Group 472">
            <a:extLst>
              <a:ext uri="{FF2B5EF4-FFF2-40B4-BE49-F238E27FC236}">
                <a16:creationId xmlns:a16="http://schemas.microsoft.com/office/drawing/2014/main" id="{F0B0E378-4BE7-4A46-19DF-3A5FD5F54B85}"/>
              </a:ext>
            </a:extLst>
          </p:cNvPr>
          <p:cNvGrpSpPr/>
          <p:nvPr/>
        </p:nvGrpSpPr>
        <p:grpSpPr>
          <a:xfrm>
            <a:off x="6656270" y="3107464"/>
            <a:ext cx="286481" cy="256636"/>
            <a:chOff x="0" y="0"/>
            <a:chExt cx="572963" cy="513272"/>
          </a:xfrm>
        </p:grpSpPr>
        <p:pic>
          <p:nvPicPr>
            <p:cNvPr id="92" name="Picture 473">
              <a:extLst>
                <a:ext uri="{FF2B5EF4-FFF2-40B4-BE49-F238E27FC236}">
                  <a16:creationId xmlns:a16="http://schemas.microsoft.com/office/drawing/2014/main" id="{08E6347F-42DA-EAB1-0822-A8186D95C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93" name="TextBox 474">
              <a:extLst>
                <a:ext uri="{FF2B5EF4-FFF2-40B4-BE49-F238E27FC236}">
                  <a16:creationId xmlns:a16="http://schemas.microsoft.com/office/drawing/2014/main" id="{39814FAA-1088-F84B-5A54-BC8C69F8397F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0000"/>
                  </a:solidFill>
                  <a:latin typeface="Arimo Bold"/>
                </a:rPr>
                <a:t>27</a:t>
              </a:r>
            </a:p>
          </p:txBody>
        </p:sp>
      </p:grpSp>
      <p:grpSp>
        <p:nvGrpSpPr>
          <p:cNvPr id="94" name="Group 514">
            <a:extLst>
              <a:ext uri="{FF2B5EF4-FFF2-40B4-BE49-F238E27FC236}">
                <a16:creationId xmlns:a16="http://schemas.microsoft.com/office/drawing/2014/main" id="{DE03BE71-E7A8-9668-5352-221F45BC9C3F}"/>
              </a:ext>
            </a:extLst>
          </p:cNvPr>
          <p:cNvGrpSpPr/>
          <p:nvPr/>
        </p:nvGrpSpPr>
        <p:grpSpPr>
          <a:xfrm>
            <a:off x="6656263" y="3255298"/>
            <a:ext cx="286481" cy="256636"/>
            <a:chOff x="0" y="0"/>
            <a:chExt cx="572963" cy="513272"/>
          </a:xfrm>
        </p:grpSpPr>
        <p:pic>
          <p:nvPicPr>
            <p:cNvPr id="95" name="Picture 515">
              <a:extLst>
                <a:ext uri="{FF2B5EF4-FFF2-40B4-BE49-F238E27FC236}">
                  <a16:creationId xmlns:a16="http://schemas.microsoft.com/office/drawing/2014/main" id="{39A9D04B-1DAA-0C88-4891-D149A25B5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96" name="TextBox 516">
              <a:extLst>
                <a:ext uri="{FF2B5EF4-FFF2-40B4-BE49-F238E27FC236}">
                  <a16:creationId xmlns:a16="http://schemas.microsoft.com/office/drawing/2014/main" id="{832F57C3-47F5-9BA6-8A4A-B65B7196ABD0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29</a:t>
              </a:r>
            </a:p>
          </p:txBody>
        </p:sp>
      </p:grpSp>
      <p:grpSp>
        <p:nvGrpSpPr>
          <p:cNvPr id="97" name="Group 496">
            <a:extLst>
              <a:ext uri="{FF2B5EF4-FFF2-40B4-BE49-F238E27FC236}">
                <a16:creationId xmlns:a16="http://schemas.microsoft.com/office/drawing/2014/main" id="{1955228F-3F45-9440-B6F0-80C778EBB1DF}"/>
              </a:ext>
            </a:extLst>
          </p:cNvPr>
          <p:cNvGrpSpPr/>
          <p:nvPr/>
        </p:nvGrpSpPr>
        <p:grpSpPr>
          <a:xfrm>
            <a:off x="6669409" y="3507996"/>
            <a:ext cx="286481" cy="256636"/>
            <a:chOff x="0" y="0"/>
            <a:chExt cx="572963" cy="513272"/>
          </a:xfrm>
        </p:grpSpPr>
        <p:pic>
          <p:nvPicPr>
            <p:cNvPr id="98" name="Picture 497">
              <a:extLst>
                <a:ext uri="{FF2B5EF4-FFF2-40B4-BE49-F238E27FC236}">
                  <a16:creationId xmlns:a16="http://schemas.microsoft.com/office/drawing/2014/main" id="{2047AD0D-A4AD-CEFC-FF50-3FF533548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99" name="TextBox 498">
              <a:extLst>
                <a:ext uri="{FF2B5EF4-FFF2-40B4-BE49-F238E27FC236}">
                  <a16:creationId xmlns:a16="http://schemas.microsoft.com/office/drawing/2014/main" id="{F545C688-77C2-64AF-30B1-3E55A348E77E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37</a:t>
              </a:r>
            </a:p>
          </p:txBody>
        </p:sp>
      </p:grpSp>
      <p:grpSp>
        <p:nvGrpSpPr>
          <p:cNvPr id="100" name="Group 499">
            <a:extLst>
              <a:ext uri="{FF2B5EF4-FFF2-40B4-BE49-F238E27FC236}">
                <a16:creationId xmlns:a16="http://schemas.microsoft.com/office/drawing/2014/main" id="{C39EA424-3DE2-B6B6-3C07-A6292D84E0C7}"/>
              </a:ext>
            </a:extLst>
          </p:cNvPr>
          <p:cNvGrpSpPr/>
          <p:nvPr/>
        </p:nvGrpSpPr>
        <p:grpSpPr>
          <a:xfrm>
            <a:off x="6656256" y="3786659"/>
            <a:ext cx="286481" cy="256636"/>
            <a:chOff x="0" y="0"/>
            <a:chExt cx="572963" cy="513272"/>
          </a:xfrm>
        </p:grpSpPr>
        <p:pic>
          <p:nvPicPr>
            <p:cNvPr id="101" name="Picture 500">
              <a:extLst>
                <a:ext uri="{FF2B5EF4-FFF2-40B4-BE49-F238E27FC236}">
                  <a16:creationId xmlns:a16="http://schemas.microsoft.com/office/drawing/2014/main" id="{929549CF-5B3F-8401-B328-D0A502FCD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102" name="TextBox 501">
              <a:extLst>
                <a:ext uri="{FF2B5EF4-FFF2-40B4-BE49-F238E27FC236}">
                  <a16:creationId xmlns:a16="http://schemas.microsoft.com/office/drawing/2014/main" id="{3FD0F84E-826B-D881-DE29-66E9FDAEA0BB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38</a:t>
              </a:r>
            </a:p>
          </p:txBody>
        </p:sp>
      </p:grpSp>
      <p:grpSp>
        <p:nvGrpSpPr>
          <p:cNvPr id="103" name="Group 553">
            <a:extLst>
              <a:ext uri="{FF2B5EF4-FFF2-40B4-BE49-F238E27FC236}">
                <a16:creationId xmlns:a16="http://schemas.microsoft.com/office/drawing/2014/main" id="{7C5C64CB-2973-E505-4FE8-059B6DB9699D}"/>
              </a:ext>
            </a:extLst>
          </p:cNvPr>
          <p:cNvGrpSpPr/>
          <p:nvPr/>
        </p:nvGrpSpPr>
        <p:grpSpPr>
          <a:xfrm>
            <a:off x="6644009" y="4035518"/>
            <a:ext cx="286481" cy="256636"/>
            <a:chOff x="0" y="0"/>
            <a:chExt cx="572963" cy="513272"/>
          </a:xfrm>
        </p:grpSpPr>
        <p:pic>
          <p:nvPicPr>
            <p:cNvPr id="104" name="Picture 554">
              <a:extLst>
                <a:ext uri="{FF2B5EF4-FFF2-40B4-BE49-F238E27FC236}">
                  <a16:creationId xmlns:a16="http://schemas.microsoft.com/office/drawing/2014/main" id="{086BA4CB-7E82-7DCF-0041-AD814A407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105" name="TextBox 555">
              <a:extLst>
                <a:ext uri="{FF2B5EF4-FFF2-40B4-BE49-F238E27FC236}">
                  <a16:creationId xmlns:a16="http://schemas.microsoft.com/office/drawing/2014/main" id="{27B9DC8C-5715-E301-D9C5-4CD5A3CA0092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12</a:t>
              </a:r>
            </a:p>
          </p:txBody>
        </p:sp>
      </p:grpSp>
      <p:grpSp>
        <p:nvGrpSpPr>
          <p:cNvPr id="106" name="Group 541">
            <a:extLst>
              <a:ext uri="{FF2B5EF4-FFF2-40B4-BE49-F238E27FC236}">
                <a16:creationId xmlns:a16="http://schemas.microsoft.com/office/drawing/2014/main" id="{1E64B4D4-906B-EED9-D3C6-3FABA7D0AD37}"/>
              </a:ext>
            </a:extLst>
          </p:cNvPr>
          <p:cNvGrpSpPr/>
          <p:nvPr/>
        </p:nvGrpSpPr>
        <p:grpSpPr>
          <a:xfrm>
            <a:off x="6644009" y="4294896"/>
            <a:ext cx="286481" cy="286481"/>
            <a:chOff x="0" y="0"/>
            <a:chExt cx="572963" cy="572963"/>
          </a:xfrm>
        </p:grpSpPr>
        <p:pic>
          <p:nvPicPr>
            <p:cNvPr id="107" name="Picture 542">
              <a:extLst>
                <a:ext uri="{FF2B5EF4-FFF2-40B4-BE49-F238E27FC236}">
                  <a16:creationId xmlns:a16="http://schemas.microsoft.com/office/drawing/2014/main" id="{071476C3-6706-7C46-356B-5611800CC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108" name="TextBox 543">
              <a:extLst>
                <a:ext uri="{FF2B5EF4-FFF2-40B4-BE49-F238E27FC236}">
                  <a16:creationId xmlns:a16="http://schemas.microsoft.com/office/drawing/2014/main" id="{D704A420-E93F-48A4-5306-D772513BD12A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84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1133">
                  <a:solidFill>
                    <a:srgbClr val="000000"/>
                  </a:solidFill>
                  <a:latin typeface="Arimo Bold"/>
                </a:rPr>
                <a:t>8</a:t>
              </a:r>
            </a:p>
          </p:txBody>
        </p:sp>
      </p:grpSp>
      <p:grpSp>
        <p:nvGrpSpPr>
          <p:cNvPr id="109" name="Group 403">
            <a:extLst>
              <a:ext uri="{FF2B5EF4-FFF2-40B4-BE49-F238E27FC236}">
                <a16:creationId xmlns:a16="http://schemas.microsoft.com/office/drawing/2014/main" id="{19E8332E-B9FE-351D-470A-F05FF7CD2AAC}"/>
              </a:ext>
            </a:extLst>
          </p:cNvPr>
          <p:cNvGrpSpPr/>
          <p:nvPr/>
        </p:nvGrpSpPr>
        <p:grpSpPr>
          <a:xfrm>
            <a:off x="6644002" y="4572211"/>
            <a:ext cx="286481" cy="256636"/>
            <a:chOff x="0" y="0"/>
            <a:chExt cx="572963" cy="513272"/>
          </a:xfrm>
        </p:grpSpPr>
        <p:pic>
          <p:nvPicPr>
            <p:cNvPr id="110" name="Picture 404">
              <a:extLst>
                <a:ext uri="{FF2B5EF4-FFF2-40B4-BE49-F238E27FC236}">
                  <a16:creationId xmlns:a16="http://schemas.microsoft.com/office/drawing/2014/main" id="{71083F14-6221-8882-25D5-41C1F6A65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111" name="TextBox 405">
              <a:extLst>
                <a:ext uri="{FF2B5EF4-FFF2-40B4-BE49-F238E27FC236}">
                  <a16:creationId xmlns:a16="http://schemas.microsoft.com/office/drawing/2014/main" id="{ABE8C802-19D2-DEC1-9EDF-0618F240E40A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FFFF"/>
                  </a:solidFill>
                  <a:latin typeface="Arimo Bold"/>
                </a:rPr>
                <a:t>16</a:t>
              </a:r>
            </a:p>
          </p:txBody>
        </p:sp>
      </p:grpSp>
      <p:grpSp>
        <p:nvGrpSpPr>
          <p:cNvPr id="115" name="Group 445">
            <a:extLst>
              <a:ext uri="{FF2B5EF4-FFF2-40B4-BE49-F238E27FC236}">
                <a16:creationId xmlns:a16="http://schemas.microsoft.com/office/drawing/2014/main" id="{514F6A75-6B49-1C2B-2BBA-5141D014125A}"/>
              </a:ext>
            </a:extLst>
          </p:cNvPr>
          <p:cNvGrpSpPr/>
          <p:nvPr/>
        </p:nvGrpSpPr>
        <p:grpSpPr>
          <a:xfrm>
            <a:off x="6635042" y="4821070"/>
            <a:ext cx="286481" cy="256636"/>
            <a:chOff x="0" y="0"/>
            <a:chExt cx="572963" cy="513272"/>
          </a:xfrm>
        </p:grpSpPr>
        <p:pic>
          <p:nvPicPr>
            <p:cNvPr id="117" name="Picture 446">
              <a:extLst>
                <a:ext uri="{FF2B5EF4-FFF2-40B4-BE49-F238E27FC236}">
                  <a16:creationId xmlns:a16="http://schemas.microsoft.com/office/drawing/2014/main" id="{B6E04923-6479-2A9F-4890-21BB5A1EC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118" name="TextBox 447">
              <a:extLst>
                <a:ext uri="{FF2B5EF4-FFF2-40B4-BE49-F238E27FC236}">
                  <a16:creationId xmlns:a16="http://schemas.microsoft.com/office/drawing/2014/main" id="{1AD867D7-5296-B51D-8E50-1F383CAF3A16}"/>
                </a:ext>
              </a:extLst>
            </p:cNvPr>
            <p:cNvSpPr txBox="1"/>
            <p:nvPr/>
          </p:nvSpPr>
          <p:spPr>
            <a:xfrm>
              <a:off x="117796" y="39032"/>
              <a:ext cx="337345" cy="313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21</a:t>
              </a:r>
            </a:p>
          </p:txBody>
        </p:sp>
      </p:grpSp>
      <p:grpSp>
        <p:nvGrpSpPr>
          <p:cNvPr id="119" name="Group 529">
            <a:extLst>
              <a:ext uri="{FF2B5EF4-FFF2-40B4-BE49-F238E27FC236}">
                <a16:creationId xmlns:a16="http://schemas.microsoft.com/office/drawing/2014/main" id="{4D33E0B9-581F-5BD8-2948-A4A8F6A51C81}"/>
              </a:ext>
            </a:extLst>
          </p:cNvPr>
          <p:cNvGrpSpPr/>
          <p:nvPr/>
        </p:nvGrpSpPr>
        <p:grpSpPr>
          <a:xfrm>
            <a:off x="6656249" y="5066435"/>
            <a:ext cx="286481" cy="286481"/>
            <a:chOff x="0" y="0"/>
            <a:chExt cx="572963" cy="572963"/>
          </a:xfrm>
        </p:grpSpPr>
        <p:pic>
          <p:nvPicPr>
            <p:cNvPr id="123" name="Picture 530">
              <a:extLst>
                <a:ext uri="{FF2B5EF4-FFF2-40B4-BE49-F238E27FC236}">
                  <a16:creationId xmlns:a16="http://schemas.microsoft.com/office/drawing/2014/main" id="{11AE468F-4AAA-CA63-A859-5513FE9BD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124" name="TextBox 531">
              <a:extLst>
                <a:ext uri="{FF2B5EF4-FFF2-40B4-BE49-F238E27FC236}">
                  <a16:creationId xmlns:a16="http://schemas.microsoft.com/office/drawing/2014/main" id="{86F15B2D-2E18-AC16-9C8C-16E2570C6AFA}"/>
                </a:ext>
              </a:extLst>
            </p:cNvPr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000000"/>
                  </a:solidFill>
                  <a:latin typeface="Arimo Bold"/>
                </a:rPr>
                <a:t>139</a:t>
              </a:r>
            </a:p>
          </p:txBody>
        </p:sp>
      </p:grpSp>
      <p:grpSp>
        <p:nvGrpSpPr>
          <p:cNvPr id="125" name="Group 412">
            <a:extLst>
              <a:ext uri="{FF2B5EF4-FFF2-40B4-BE49-F238E27FC236}">
                <a16:creationId xmlns:a16="http://schemas.microsoft.com/office/drawing/2014/main" id="{3AFF82FC-01CA-CFC6-45A2-9626E6804921}"/>
              </a:ext>
            </a:extLst>
          </p:cNvPr>
          <p:cNvGrpSpPr/>
          <p:nvPr/>
        </p:nvGrpSpPr>
        <p:grpSpPr>
          <a:xfrm>
            <a:off x="6669402" y="5460348"/>
            <a:ext cx="286481" cy="286481"/>
            <a:chOff x="0" y="0"/>
            <a:chExt cx="572963" cy="572963"/>
          </a:xfrm>
        </p:grpSpPr>
        <p:pic>
          <p:nvPicPr>
            <p:cNvPr id="126" name="Picture 413">
              <a:extLst>
                <a:ext uri="{FF2B5EF4-FFF2-40B4-BE49-F238E27FC236}">
                  <a16:creationId xmlns:a16="http://schemas.microsoft.com/office/drawing/2014/main" id="{09DFC56A-3ED4-E4E4-AB7F-8C49F48CC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128" name="TextBox 414">
              <a:extLst>
                <a:ext uri="{FF2B5EF4-FFF2-40B4-BE49-F238E27FC236}">
                  <a16:creationId xmlns:a16="http://schemas.microsoft.com/office/drawing/2014/main" id="{28F3D5AF-1D9D-6833-475B-97A0B6389DBF}"/>
                </a:ext>
              </a:extLst>
            </p:cNvPr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FFFF"/>
                  </a:solidFill>
                  <a:latin typeface="Arimo Bold"/>
                </a:rPr>
                <a:t>101</a:t>
              </a:r>
            </a:p>
          </p:txBody>
        </p:sp>
      </p:grpSp>
      <p:grpSp>
        <p:nvGrpSpPr>
          <p:cNvPr id="129" name="Group 415">
            <a:extLst>
              <a:ext uri="{FF2B5EF4-FFF2-40B4-BE49-F238E27FC236}">
                <a16:creationId xmlns:a16="http://schemas.microsoft.com/office/drawing/2014/main" id="{9DFBD063-C97F-4F32-7C4F-9D465E81CE2F}"/>
              </a:ext>
            </a:extLst>
          </p:cNvPr>
          <p:cNvGrpSpPr/>
          <p:nvPr/>
        </p:nvGrpSpPr>
        <p:grpSpPr>
          <a:xfrm>
            <a:off x="6659600" y="5656565"/>
            <a:ext cx="286481" cy="286481"/>
            <a:chOff x="0" y="0"/>
            <a:chExt cx="572963" cy="572963"/>
          </a:xfrm>
        </p:grpSpPr>
        <p:pic>
          <p:nvPicPr>
            <p:cNvPr id="130" name="Picture 416">
              <a:extLst>
                <a:ext uri="{FF2B5EF4-FFF2-40B4-BE49-F238E27FC236}">
                  <a16:creationId xmlns:a16="http://schemas.microsoft.com/office/drawing/2014/main" id="{0FD07A61-0820-B2CE-1E2B-57A091DFE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132" name="TextBox 417">
              <a:extLst>
                <a:ext uri="{FF2B5EF4-FFF2-40B4-BE49-F238E27FC236}">
                  <a16:creationId xmlns:a16="http://schemas.microsoft.com/office/drawing/2014/main" id="{329D471C-7E74-644F-BD90-355C6B77F844}"/>
                </a:ext>
              </a:extLst>
            </p:cNvPr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FFFF"/>
                  </a:solidFill>
                  <a:latin typeface="Arimo Bold"/>
                </a:rPr>
                <a:t>102</a:t>
              </a:r>
            </a:p>
          </p:txBody>
        </p:sp>
      </p:grpSp>
      <p:grpSp>
        <p:nvGrpSpPr>
          <p:cNvPr id="133" name="Group 418">
            <a:extLst>
              <a:ext uri="{FF2B5EF4-FFF2-40B4-BE49-F238E27FC236}">
                <a16:creationId xmlns:a16="http://schemas.microsoft.com/office/drawing/2014/main" id="{E5DD52E9-57CD-3576-8849-285020274FD4}"/>
              </a:ext>
            </a:extLst>
          </p:cNvPr>
          <p:cNvGrpSpPr/>
          <p:nvPr/>
        </p:nvGrpSpPr>
        <p:grpSpPr>
          <a:xfrm>
            <a:off x="6669391" y="5857350"/>
            <a:ext cx="286481" cy="286481"/>
            <a:chOff x="0" y="0"/>
            <a:chExt cx="572963" cy="572963"/>
          </a:xfrm>
        </p:grpSpPr>
        <p:pic>
          <p:nvPicPr>
            <p:cNvPr id="143" name="Picture 419">
              <a:extLst>
                <a:ext uri="{FF2B5EF4-FFF2-40B4-BE49-F238E27FC236}">
                  <a16:creationId xmlns:a16="http://schemas.microsoft.com/office/drawing/2014/main" id="{04B559A6-1C28-EFF9-3B9A-17EDBB32A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144" name="TextBox 420">
              <a:extLst>
                <a:ext uri="{FF2B5EF4-FFF2-40B4-BE49-F238E27FC236}">
                  <a16:creationId xmlns:a16="http://schemas.microsoft.com/office/drawing/2014/main" id="{CBED4CC8-CD45-DAA0-D0D9-C3E675F315E1}"/>
                </a:ext>
              </a:extLst>
            </p:cNvPr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FFFF"/>
                  </a:solidFill>
                  <a:latin typeface="Arimo Bold"/>
                </a:rPr>
                <a:t>103</a:t>
              </a:r>
            </a:p>
          </p:txBody>
        </p:sp>
      </p:grpSp>
      <p:grpSp>
        <p:nvGrpSpPr>
          <p:cNvPr id="145" name="Group 87">
            <a:extLst>
              <a:ext uri="{FF2B5EF4-FFF2-40B4-BE49-F238E27FC236}">
                <a16:creationId xmlns:a16="http://schemas.microsoft.com/office/drawing/2014/main" id="{FC1E887F-B345-8C78-0927-08A95D019D9E}"/>
              </a:ext>
            </a:extLst>
          </p:cNvPr>
          <p:cNvGrpSpPr/>
          <p:nvPr/>
        </p:nvGrpSpPr>
        <p:grpSpPr>
          <a:xfrm>
            <a:off x="6669380" y="6009167"/>
            <a:ext cx="286481" cy="286481"/>
            <a:chOff x="0" y="0"/>
            <a:chExt cx="572963" cy="572963"/>
          </a:xfrm>
        </p:grpSpPr>
        <p:pic>
          <p:nvPicPr>
            <p:cNvPr id="146" name="Picture 88">
              <a:extLst>
                <a:ext uri="{FF2B5EF4-FFF2-40B4-BE49-F238E27FC236}">
                  <a16:creationId xmlns:a16="http://schemas.microsoft.com/office/drawing/2014/main" id="{F8B7A657-1EAD-F91B-9657-FC29E803E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147" name="TextBox 89">
              <a:extLst>
                <a:ext uri="{FF2B5EF4-FFF2-40B4-BE49-F238E27FC236}">
                  <a16:creationId xmlns:a16="http://schemas.microsoft.com/office/drawing/2014/main" id="{B62A5061-EF57-CDF6-0381-0B616DDE87B3}"/>
                </a:ext>
              </a:extLst>
            </p:cNvPr>
            <p:cNvSpPr txBox="1"/>
            <p:nvPr/>
          </p:nvSpPr>
          <p:spPr>
            <a:xfrm>
              <a:off x="0" y="68876"/>
              <a:ext cx="572941" cy="313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933">
                  <a:solidFill>
                    <a:srgbClr val="FFFFFF"/>
                  </a:solidFill>
                  <a:latin typeface="Arimo Bold"/>
                </a:rPr>
                <a:t>105</a:t>
              </a:r>
            </a:p>
          </p:txBody>
        </p:sp>
      </p:grpSp>
      <p:grpSp>
        <p:nvGrpSpPr>
          <p:cNvPr id="54" name="Group 87">
            <a:extLst>
              <a:ext uri="{FF2B5EF4-FFF2-40B4-BE49-F238E27FC236}">
                <a16:creationId xmlns:a16="http://schemas.microsoft.com/office/drawing/2014/main" id="{B8273FFA-1C90-3D77-9543-9B6A23254E50}"/>
              </a:ext>
            </a:extLst>
          </p:cNvPr>
          <p:cNvGrpSpPr/>
          <p:nvPr/>
        </p:nvGrpSpPr>
        <p:grpSpPr>
          <a:xfrm>
            <a:off x="4771792" y="3424884"/>
            <a:ext cx="188402" cy="188402"/>
            <a:chOff x="0" y="0"/>
            <a:chExt cx="572963" cy="572963"/>
          </a:xfrm>
        </p:grpSpPr>
        <p:pic>
          <p:nvPicPr>
            <p:cNvPr id="55" name="Picture 88">
              <a:extLst>
                <a:ext uri="{FF2B5EF4-FFF2-40B4-BE49-F238E27FC236}">
                  <a16:creationId xmlns:a16="http://schemas.microsoft.com/office/drawing/2014/main" id="{A9F2BB62-576D-1945-62FF-8454D774D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56" name="TextBox 89">
              <a:extLst>
                <a:ext uri="{FF2B5EF4-FFF2-40B4-BE49-F238E27FC236}">
                  <a16:creationId xmlns:a16="http://schemas.microsoft.com/office/drawing/2014/main" id="{86CAABCB-0CDF-E44B-A026-C07969A8C4A6}"/>
                </a:ext>
              </a:extLst>
            </p:cNvPr>
            <p:cNvSpPr txBox="1"/>
            <p:nvPr/>
          </p:nvSpPr>
          <p:spPr>
            <a:xfrm>
              <a:off x="0" y="122664"/>
              <a:ext cx="572941" cy="29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700">
                  <a:solidFill>
                    <a:srgbClr val="FFFFFF"/>
                  </a:solidFill>
                  <a:latin typeface="Arimo Bold"/>
                </a:rPr>
                <a:t>105</a:t>
              </a:r>
            </a:p>
          </p:txBody>
        </p:sp>
      </p:grpSp>
      <p:grpSp>
        <p:nvGrpSpPr>
          <p:cNvPr id="58" name="Group 418">
            <a:extLst>
              <a:ext uri="{FF2B5EF4-FFF2-40B4-BE49-F238E27FC236}">
                <a16:creationId xmlns:a16="http://schemas.microsoft.com/office/drawing/2014/main" id="{FDA307A0-2812-3828-E1DF-C1863F50B131}"/>
              </a:ext>
            </a:extLst>
          </p:cNvPr>
          <p:cNvGrpSpPr/>
          <p:nvPr/>
        </p:nvGrpSpPr>
        <p:grpSpPr>
          <a:xfrm>
            <a:off x="4672214" y="3426887"/>
            <a:ext cx="188402" cy="188402"/>
            <a:chOff x="0" y="0"/>
            <a:chExt cx="572963" cy="572963"/>
          </a:xfrm>
        </p:grpSpPr>
        <p:pic>
          <p:nvPicPr>
            <p:cNvPr id="59" name="Picture 419">
              <a:extLst>
                <a:ext uri="{FF2B5EF4-FFF2-40B4-BE49-F238E27FC236}">
                  <a16:creationId xmlns:a16="http://schemas.microsoft.com/office/drawing/2014/main" id="{1BED8F0A-A906-24BF-398A-568A24723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60" name="TextBox 420">
              <a:extLst>
                <a:ext uri="{FF2B5EF4-FFF2-40B4-BE49-F238E27FC236}">
                  <a16:creationId xmlns:a16="http://schemas.microsoft.com/office/drawing/2014/main" id="{1012C20E-E42A-1BB2-737F-B2E6C752ECB7}"/>
                </a:ext>
              </a:extLst>
            </p:cNvPr>
            <p:cNvSpPr txBox="1"/>
            <p:nvPr/>
          </p:nvSpPr>
          <p:spPr>
            <a:xfrm>
              <a:off x="0" y="68876"/>
              <a:ext cx="572942" cy="45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700">
                  <a:solidFill>
                    <a:srgbClr val="FFFFFF"/>
                  </a:solidFill>
                  <a:latin typeface="Arimo Bold"/>
                </a:rPr>
                <a:t>103</a:t>
              </a:r>
            </a:p>
          </p:txBody>
        </p:sp>
      </p:grpSp>
      <p:grpSp>
        <p:nvGrpSpPr>
          <p:cNvPr id="148" name="Group 415">
            <a:extLst>
              <a:ext uri="{FF2B5EF4-FFF2-40B4-BE49-F238E27FC236}">
                <a16:creationId xmlns:a16="http://schemas.microsoft.com/office/drawing/2014/main" id="{70AABE32-7B00-903C-35DB-BCB066A68FDF}"/>
              </a:ext>
            </a:extLst>
          </p:cNvPr>
          <p:cNvGrpSpPr/>
          <p:nvPr/>
        </p:nvGrpSpPr>
        <p:grpSpPr>
          <a:xfrm>
            <a:off x="4582186" y="3430870"/>
            <a:ext cx="188402" cy="188402"/>
            <a:chOff x="0" y="0"/>
            <a:chExt cx="572963" cy="572963"/>
          </a:xfrm>
        </p:grpSpPr>
        <p:pic>
          <p:nvPicPr>
            <p:cNvPr id="152" name="Picture 416">
              <a:extLst>
                <a:ext uri="{FF2B5EF4-FFF2-40B4-BE49-F238E27FC236}">
                  <a16:creationId xmlns:a16="http://schemas.microsoft.com/office/drawing/2014/main" id="{70C4B50E-EA8F-5F11-4FE5-22513074F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153" name="TextBox 417">
              <a:extLst>
                <a:ext uri="{FF2B5EF4-FFF2-40B4-BE49-F238E27FC236}">
                  <a16:creationId xmlns:a16="http://schemas.microsoft.com/office/drawing/2014/main" id="{77C18383-9927-F07C-5534-B63BD63F3A7F}"/>
                </a:ext>
              </a:extLst>
            </p:cNvPr>
            <p:cNvSpPr txBox="1"/>
            <p:nvPr/>
          </p:nvSpPr>
          <p:spPr>
            <a:xfrm>
              <a:off x="0" y="68876"/>
              <a:ext cx="572942" cy="45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700">
                  <a:solidFill>
                    <a:srgbClr val="FFFFFF"/>
                  </a:solidFill>
                  <a:latin typeface="Arimo Bold"/>
                </a:rPr>
                <a:t>102</a:t>
              </a:r>
            </a:p>
          </p:txBody>
        </p:sp>
      </p:grpSp>
      <p:grpSp>
        <p:nvGrpSpPr>
          <p:cNvPr id="154" name="Group 412">
            <a:extLst>
              <a:ext uri="{FF2B5EF4-FFF2-40B4-BE49-F238E27FC236}">
                <a16:creationId xmlns:a16="http://schemas.microsoft.com/office/drawing/2014/main" id="{34F86EE0-831B-DA94-DEA1-26C78E6FD628}"/>
              </a:ext>
            </a:extLst>
          </p:cNvPr>
          <p:cNvGrpSpPr/>
          <p:nvPr/>
        </p:nvGrpSpPr>
        <p:grpSpPr>
          <a:xfrm>
            <a:off x="4496659" y="3431876"/>
            <a:ext cx="188402" cy="188402"/>
            <a:chOff x="0" y="0"/>
            <a:chExt cx="572963" cy="572963"/>
          </a:xfrm>
        </p:grpSpPr>
        <p:pic>
          <p:nvPicPr>
            <p:cNvPr id="158" name="Picture 413">
              <a:extLst>
                <a:ext uri="{FF2B5EF4-FFF2-40B4-BE49-F238E27FC236}">
                  <a16:creationId xmlns:a16="http://schemas.microsoft.com/office/drawing/2014/main" id="{F1C66A56-D8C9-7BE2-3BBE-88068A5F8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159" name="TextBox 414">
              <a:extLst>
                <a:ext uri="{FF2B5EF4-FFF2-40B4-BE49-F238E27FC236}">
                  <a16:creationId xmlns:a16="http://schemas.microsoft.com/office/drawing/2014/main" id="{F2F92EE6-E900-EB0A-D273-DE56821D40A7}"/>
                </a:ext>
              </a:extLst>
            </p:cNvPr>
            <p:cNvSpPr txBox="1"/>
            <p:nvPr/>
          </p:nvSpPr>
          <p:spPr>
            <a:xfrm>
              <a:off x="0" y="68876"/>
              <a:ext cx="572942" cy="4627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700">
                  <a:solidFill>
                    <a:srgbClr val="FFFFFF"/>
                  </a:solidFill>
                  <a:latin typeface="Arimo Bold"/>
                </a:rPr>
                <a:t>101</a:t>
              </a:r>
            </a:p>
          </p:txBody>
        </p:sp>
      </p:grpSp>
      <p:grpSp>
        <p:nvGrpSpPr>
          <p:cNvPr id="18" name="Group 403">
            <a:extLst>
              <a:ext uri="{FF2B5EF4-FFF2-40B4-BE49-F238E27FC236}">
                <a16:creationId xmlns:a16="http://schemas.microsoft.com/office/drawing/2014/main" id="{589DD891-C928-EC93-E777-D5672084B050}"/>
              </a:ext>
            </a:extLst>
          </p:cNvPr>
          <p:cNvGrpSpPr/>
          <p:nvPr/>
        </p:nvGrpSpPr>
        <p:grpSpPr>
          <a:xfrm>
            <a:off x="5165269" y="3672759"/>
            <a:ext cx="180858" cy="181191"/>
            <a:chOff x="0" y="0"/>
            <a:chExt cx="572963" cy="513272"/>
          </a:xfrm>
        </p:grpSpPr>
        <p:pic>
          <p:nvPicPr>
            <p:cNvPr id="32" name="Picture 404">
              <a:extLst>
                <a:ext uri="{FF2B5EF4-FFF2-40B4-BE49-F238E27FC236}">
                  <a16:creationId xmlns:a16="http://schemas.microsoft.com/office/drawing/2014/main" id="{7A2E8D02-25D7-CD63-6231-732C47088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33" name="TextBox 405">
              <a:extLst>
                <a:ext uri="{FF2B5EF4-FFF2-40B4-BE49-F238E27FC236}">
                  <a16:creationId xmlns:a16="http://schemas.microsoft.com/office/drawing/2014/main" id="{09F360D3-ED69-734C-56A2-56356D921B34}"/>
                </a:ext>
              </a:extLst>
            </p:cNvPr>
            <p:cNvSpPr txBox="1"/>
            <p:nvPr/>
          </p:nvSpPr>
          <p:spPr>
            <a:xfrm>
              <a:off x="117796" y="39032"/>
              <a:ext cx="337345" cy="297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700">
                  <a:solidFill>
                    <a:srgbClr val="FFFFFF"/>
                  </a:solidFill>
                  <a:latin typeface="Arimo Bold"/>
                </a:rPr>
                <a:t>16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769AA23-0671-12FD-2A68-FD2E2C66DA12}"/>
              </a:ext>
            </a:extLst>
          </p:cNvPr>
          <p:cNvGrpSpPr/>
          <p:nvPr/>
        </p:nvGrpSpPr>
        <p:grpSpPr>
          <a:xfrm>
            <a:off x="3253794" y="5056627"/>
            <a:ext cx="187947" cy="190946"/>
            <a:chOff x="8079520" y="9777136"/>
            <a:chExt cx="429723" cy="384954"/>
          </a:xfrm>
        </p:grpSpPr>
        <p:pic>
          <p:nvPicPr>
            <p:cNvPr id="51" name="Picture 22">
              <a:extLst>
                <a:ext uri="{FF2B5EF4-FFF2-40B4-BE49-F238E27FC236}">
                  <a16:creationId xmlns:a16="http://schemas.microsoft.com/office/drawing/2014/main" id="{F95D53AD-C5E9-4968-1CB7-032899C13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8079520" y="9777136"/>
              <a:ext cx="429723" cy="384954"/>
            </a:xfrm>
            <a:prstGeom prst="rect">
              <a:avLst/>
            </a:prstGeom>
          </p:spPr>
        </p:pic>
        <p:sp>
          <p:nvSpPr>
            <p:cNvPr id="52" name="TextBox 23">
              <a:extLst>
                <a:ext uri="{FF2B5EF4-FFF2-40B4-BE49-F238E27FC236}">
                  <a16:creationId xmlns:a16="http://schemas.microsoft.com/office/drawing/2014/main" id="{2E920B30-4178-AFAC-F864-67CA2B066E10}"/>
                </a:ext>
              </a:extLst>
            </p:cNvPr>
            <p:cNvSpPr txBox="1"/>
            <p:nvPr/>
          </p:nvSpPr>
          <p:spPr>
            <a:xfrm>
              <a:off x="8167868" y="9806412"/>
              <a:ext cx="253008" cy="223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700">
                  <a:solidFill>
                    <a:srgbClr val="000000"/>
                  </a:solidFill>
                  <a:latin typeface="Arimo Bold"/>
                </a:rPr>
                <a:t>24</a:t>
              </a:r>
            </a:p>
          </p:txBody>
        </p:sp>
      </p:grpSp>
      <p:grpSp>
        <p:nvGrpSpPr>
          <p:cNvPr id="53" name="Group 466">
            <a:extLst>
              <a:ext uri="{FF2B5EF4-FFF2-40B4-BE49-F238E27FC236}">
                <a16:creationId xmlns:a16="http://schemas.microsoft.com/office/drawing/2014/main" id="{70164BCB-6345-DF14-F998-AC6E9CDCDD0C}"/>
              </a:ext>
            </a:extLst>
          </p:cNvPr>
          <p:cNvGrpSpPr/>
          <p:nvPr/>
        </p:nvGrpSpPr>
        <p:grpSpPr>
          <a:xfrm>
            <a:off x="3250690" y="5161886"/>
            <a:ext cx="194516" cy="190946"/>
            <a:chOff x="0" y="0"/>
            <a:chExt cx="572963" cy="513272"/>
          </a:xfrm>
        </p:grpSpPr>
        <p:pic>
          <p:nvPicPr>
            <p:cNvPr id="160" name="Picture 467">
              <a:extLst>
                <a:ext uri="{FF2B5EF4-FFF2-40B4-BE49-F238E27FC236}">
                  <a16:creationId xmlns:a16="http://schemas.microsoft.com/office/drawing/2014/main" id="{A40F1449-03B1-E20A-9D7A-79307487B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161" name="TextBox 468">
              <a:extLst>
                <a:ext uri="{FF2B5EF4-FFF2-40B4-BE49-F238E27FC236}">
                  <a16:creationId xmlns:a16="http://schemas.microsoft.com/office/drawing/2014/main" id="{E6DAAE6C-0CA5-3CFE-CE78-92E77BFC5164}"/>
                </a:ext>
              </a:extLst>
            </p:cNvPr>
            <p:cNvSpPr txBox="1"/>
            <p:nvPr/>
          </p:nvSpPr>
          <p:spPr>
            <a:xfrm>
              <a:off x="117796" y="39032"/>
              <a:ext cx="337345" cy="297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700">
                  <a:solidFill>
                    <a:srgbClr val="000000"/>
                  </a:solidFill>
                  <a:latin typeface="Arimo Bold"/>
                </a:rPr>
                <a:t>25</a:t>
              </a:r>
            </a:p>
          </p:txBody>
        </p:sp>
      </p:grpSp>
      <p:grpSp>
        <p:nvGrpSpPr>
          <p:cNvPr id="165" name="Group 469">
            <a:extLst>
              <a:ext uri="{FF2B5EF4-FFF2-40B4-BE49-F238E27FC236}">
                <a16:creationId xmlns:a16="http://schemas.microsoft.com/office/drawing/2014/main" id="{7E434DC7-2350-405A-D58C-0147DA707213}"/>
              </a:ext>
            </a:extLst>
          </p:cNvPr>
          <p:cNvGrpSpPr/>
          <p:nvPr/>
        </p:nvGrpSpPr>
        <p:grpSpPr>
          <a:xfrm>
            <a:off x="3243140" y="5280086"/>
            <a:ext cx="194516" cy="190946"/>
            <a:chOff x="0" y="0"/>
            <a:chExt cx="572963" cy="513272"/>
          </a:xfrm>
        </p:grpSpPr>
        <p:pic>
          <p:nvPicPr>
            <p:cNvPr id="166" name="Picture 470">
              <a:extLst>
                <a:ext uri="{FF2B5EF4-FFF2-40B4-BE49-F238E27FC236}">
                  <a16:creationId xmlns:a16="http://schemas.microsoft.com/office/drawing/2014/main" id="{B83FDE5D-976C-6C3D-7F92-FE1E51FC1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167" name="TextBox 471">
              <a:extLst>
                <a:ext uri="{FF2B5EF4-FFF2-40B4-BE49-F238E27FC236}">
                  <a16:creationId xmlns:a16="http://schemas.microsoft.com/office/drawing/2014/main" id="{38123467-F73D-7CC1-DFA3-3CD063129109}"/>
                </a:ext>
              </a:extLst>
            </p:cNvPr>
            <p:cNvSpPr txBox="1"/>
            <p:nvPr/>
          </p:nvSpPr>
          <p:spPr>
            <a:xfrm>
              <a:off x="117796" y="39032"/>
              <a:ext cx="337345" cy="269886"/>
            </a:xfrm>
            <a:prstGeom prst="rect">
              <a:avLst/>
            </a:prstGeom>
            <a:ln w="12700">
              <a:noFill/>
            </a:ln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700">
                  <a:solidFill>
                    <a:srgbClr val="FF0000"/>
                  </a:solidFill>
                  <a:latin typeface="Arimo Bold"/>
                </a:rPr>
                <a:t>26</a:t>
              </a:r>
            </a:p>
          </p:txBody>
        </p:sp>
      </p:grpSp>
      <p:grpSp>
        <p:nvGrpSpPr>
          <p:cNvPr id="172" name="Group 472">
            <a:extLst>
              <a:ext uri="{FF2B5EF4-FFF2-40B4-BE49-F238E27FC236}">
                <a16:creationId xmlns:a16="http://schemas.microsoft.com/office/drawing/2014/main" id="{1A44B475-1E10-4590-F76A-E16E6DCD9F00}"/>
              </a:ext>
            </a:extLst>
          </p:cNvPr>
          <p:cNvGrpSpPr/>
          <p:nvPr/>
        </p:nvGrpSpPr>
        <p:grpSpPr>
          <a:xfrm>
            <a:off x="3243139" y="5377701"/>
            <a:ext cx="194516" cy="190946"/>
            <a:chOff x="0" y="0"/>
            <a:chExt cx="572963" cy="513272"/>
          </a:xfrm>
        </p:grpSpPr>
        <p:pic>
          <p:nvPicPr>
            <p:cNvPr id="173" name="Picture 473">
              <a:extLst>
                <a:ext uri="{FF2B5EF4-FFF2-40B4-BE49-F238E27FC236}">
                  <a16:creationId xmlns:a16="http://schemas.microsoft.com/office/drawing/2014/main" id="{C19CAE89-BA91-A184-C813-5E1250360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174" name="TextBox 474">
              <a:extLst>
                <a:ext uri="{FF2B5EF4-FFF2-40B4-BE49-F238E27FC236}">
                  <a16:creationId xmlns:a16="http://schemas.microsoft.com/office/drawing/2014/main" id="{D35F1EB5-8439-B26D-E075-C338FB1C285E}"/>
                </a:ext>
              </a:extLst>
            </p:cNvPr>
            <p:cNvSpPr txBox="1"/>
            <p:nvPr/>
          </p:nvSpPr>
          <p:spPr>
            <a:xfrm>
              <a:off x="117797" y="39033"/>
              <a:ext cx="337346" cy="3998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700">
                  <a:solidFill>
                    <a:srgbClr val="FF0000"/>
                  </a:solidFill>
                  <a:latin typeface="Arimo Bold"/>
                </a:rPr>
                <a:t>27</a:t>
              </a:r>
            </a:p>
          </p:txBody>
        </p:sp>
      </p:grpSp>
      <p:grpSp>
        <p:nvGrpSpPr>
          <p:cNvPr id="178" name="Group 514">
            <a:extLst>
              <a:ext uri="{FF2B5EF4-FFF2-40B4-BE49-F238E27FC236}">
                <a16:creationId xmlns:a16="http://schemas.microsoft.com/office/drawing/2014/main" id="{8C5BAD9A-5E0A-B544-3AF3-74FBDCDA0944}"/>
              </a:ext>
            </a:extLst>
          </p:cNvPr>
          <p:cNvGrpSpPr/>
          <p:nvPr/>
        </p:nvGrpSpPr>
        <p:grpSpPr>
          <a:xfrm>
            <a:off x="3236994" y="5500826"/>
            <a:ext cx="194516" cy="190946"/>
            <a:chOff x="0" y="0"/>
            <a:chExt cx="572963" cy="513272"/>
          </a:xfrm>
        </p:grpSpPr>
        <p:pic>
          <p:nvPicPr>
            <p:cNvPr id="179" name="Picture 515">
              <a:extLst>
                <a:ext uri="{FF2B5EF4-FFF2-40B4-BE49-F238E27FC236}">
                  <a16:creationId xmlns:a16="http://schemas.microsoft.com/office/drawing/2014/main" id="{5841B2CD-3A34-773A-186F-2DCCE3BDC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180" name="TextBox 516">
              <a:extLst>
                <a:ext uri="{FF2B5EF4-FFF2-40B4-BE49-F238E27FC236}">
                  <a16:creationId xmlns:a16="http://schemas.microsoft.com/office/drawing/2014/main" id="{C71291F2-B026-E8C2-2590-66781B30BE23}"/>
                </a:ext>
              </a:extLst>
            </p:cNvPr>
            <p:cNvSpPr txBox="1"/>
            <p:nvPr/>
          </p:nvSpPr>
          <p:spPr>
            <a:xfrm>
              <a:off x="117796" y="39032"/>
              <a:ext cx="337345" cy="297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700">
                  <a:solidFill>
                    <a:srgbClr val="000000"/>
                  </a:solidFill>
                  <a:latin typeface="Arimo Bold"/>
                </a:rPr>
                <a:t>29</a:t>
              </a:r>
            </a:p>
          </p:txBody>
        </p:sp>
      </p:grpSp>
      <p:grpSp>
        <p:nvGrpSpPr>
          <p:cNvPr id="181" name="Group 496">
            <a:extLst>
              <a:ext uri="{FF2B5EF4-FFF2-40B4-BE49-F238E27FC236}">
                <a16:creationId xmlns:a16="http://schemas.microsoft.com/office/drawing/2014/main" id="{A8910E01-64C2-0958-D509-0E8A30050822}"/>
              </a:ext>
            </a:extLst>
          </p:cNvPr>
          <p:cNvGrpSpPr/>
          <p:nvPr/>
        </p:nvGrpSpPr>
        <p:grpSpPr>
          <a:xfrm>
            <a:off x="3063046" y="5387673"/>
            <a:ext cx="187947" cy="190947"/>
            <a:chOff x="0" y="0"/>
            <a:chExt cx="572963" cy="513272"/>
          </a:xfrm>
        </p:grpSpPr>
        <p:pic>
          <p:nvPicPr>
            <p:cNvPr id="182" name="Picture 497">
              <a:extLst>
                <a:ext uri="{FF2B5EF4-FFF2-40B4-BE49-F238E27FC236}">
                  <a16:creationId xmlns:a16="http://schemas.microsoft.com/office/drawing/2014/main" id="{B26718D1-E4FE-2F1F-E528-BC8641532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183" name="TextBox 498">
              <a:extLst>
                <a:ext uri="{FF2B5EF4-FFF2-40B4-BE49-F238E27FC236}">
                  <a16:creationId xmlns:a16="http://schemas.microsoft.com/office/drawing/2014/main" id="{2D8D1F66-CFDA-A190-E73C-FADA47203D27}"/>
                </a:ext>
              </a:extLst>
            </p:cNvPr>
            <p:cNvSpPr txBox="1"/>
            <p:nvPr/>
          </p:nvSpPr>
          <p:spPr>
            <a:xfrm>
              <a:off x="117796" y="39032"/>
              <a:ext cx="337345" cy="297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700">
                  <a:solidFill>
                    <a:srgbClr val="000000"/>
                  </a:solidFill>
                  <a:latin typeface="Arimo Bold"/>
                </a:rPr>
                <a:t>37</a:t>
              </a:r>
            </a:p>
          </p:txBody>
        </p:sp>
      </p:grpSp>
      <p:grpSp>
        <p:nvGrpSpPr>
          <p:cNvPr id="184" name="Group 499">
            <a:extLst>
              <a:ext uri="{FF2B5EF4-FFF2-40B4-BE49-F238E27FC236}">
                <a16:creationId xmlns:a16="http://schemas.microsoft.com/office/drawing/2014/main" id="{39677C00-DE10-C626-7CC1-2687D057C16E}"/>
              </a:ext>
            </a:extLst>
          </p:cNvPr>
          <p:cNvGrpSpPr/>
          <p:nvPr/>
        </p:nvGrpSpPr>
        <p:grpSpPr>
          <a:xfrm>
            <a:off x="3063032" y="5502112"/>
            <a:ext cx="187947" cy="190947"/>
            <a:chOff x="0" y="0"/>
            <a:chExt cx="572963" cy="513272"/>
          </a:xfrm>
        </p:grpSpPr>
        <p:pic>
          <p:nvPicPr>
            <p:cNvPr id="185" name="Picture 500">
              <a:extLst>
                <a:ext uri="{FF2B5EF4-FFF2-40B4-BE49-F238E27FC236}">
                  <a16:creationId xmlns:a16="http://schemas.microsoft.com/office/drawing/2014/main" id="{CC42624F-1563-DEDD-FF7C-83A27F033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186" name="TextBox 501">
              <a:extLst>
                <a:ext uri="{FF2B5EF4-FFF2-40B4-BE49-F238E27FC236}">
                  <a16:creationId xmlns:a16="http://schemas.microsoft.com/office/drawing/2014/main" id="{D1DA2671-54D3-6140-4F21-BE373F38A4A1}"/>
                </a:ext>
              </a:extLst>
            </p:cNvPr>
            <p:cNvSpPr txBox="1"/>
            <p:nvPr/>
          </p:nvSpPr>
          <p:spPr>
            <a:xfrm>
              <a:off x="117796" y="39032"/>
              <a:ext cx="337345" cy="297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700">
                  <a:solidFill>
                    <a:srgbClr val="000000"/>
                  </a:solidFill>
                  <a:latin typeface="Arimo Bold"/>
                </a:rPr>
                <a:t>38</a:t>
              </a:r>
            </a:p>
          </p:txBody>
        </p:sp>
      </p:grpSp>
      <p:grpSp>
        <p:nvGrpSpPr>
          <p:cNvPr id="187" name="Group 457">
            <a:extLst>
              <a:ext uri="{FF2B5EF4-FFF2-40B4-BE49-F238E27FC236}">
                <a16:creationId xmlns:a16="http://schemas.microsoft.com/office/drawing/2014/main" id="{6B4A4AA9-0310-1A35-F7E9-1B153516F7B1}"/>
              </a:ext>
            </a:extLst>
          </p:cNvPr>
          <p:cNvGrpSpPr/>
          <p:nvPr/>
        </p:nvGrpSpPr>
        <p:grpSpPr>
          <a:xfrm>
            <a:off x="4630778" y="3670312"/>
            <a:ext cx="187936" cy="192923"/>
            <a:chOff x="0" y="1968"/>
            <a:chExt cx="572941" cy="504087"/>
          </a:xfrm>
        </p:grpSpPr>
        <p:pic>
          <p:nvPicPr>
            <p:cNvPr id="188" name="Picture 458">
              <a:extLst>
                <a:ext uri="{FF2B5EF4-FFF2-40B4-BE49-F238E27FC236}">
                  <a16:creationId xmlns:a16="http://schemas.microsoft.com/office/drawing/2014/main" id="{63C60CB3-8C62-FFDA-CF95-F2D9E3DCF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44606" y="1968"/>
              <a:ext cx="504087" cy="504087"/>
            </a:xfrm>
            <a:prstGeom prst="rect">
              <a:avLst/>
            </a:prstGeom>
          </p:spPr>
        </p:pic>
        <p:sp>
          <p:nvSpPr>
            <p:cNvPr id="189" name="TextBox 459">
              <a:extLst>
                <a:ext uri="{FF2B5EF4-FFF2-40B4-BE49-F238E27FC236}">
                  <a16:creationId xmlns:a16="http://schemas.microsoft.com/office/drawing/2014/main" id="{2C4905A0-9B2B-BFAF-882B-92828F1867FD}"/>
                </a:ext>
              </a:extLst>
            </p:cNvPr>
            <p:cNvSpPr txBox="1"/>
            <p:nvPr/>
          </p:nvSpPr>
          <p:spPr>
            <a:xfrm>
              <a:off x="0" y="68876"/>
              <a:ext cx="572941" cy="384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650">
                  <a:solidFill>
                    <a:srgbClr val="000000"/>
                  </a:solidFill>
                  <a:latin typeface="Arimo Bold"/>
                </a:rPr>
                <a:t>140</a:t>
              </a:r>
            </a:p>
          </p:txBody>
        </p:sp>
      </p:grp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1EB1459-D43B-67FD-A2F7-A5683F82F912}"/>
              </a:ext>
            </a:extLst>
          </p:cNvPr>
          <p:cNvSpPr/>
          <p:nvPr/>
        </p:nvSpPr>
        <p:spPr>
          <a:xfrm>
            <a:off x="3159967" y="4527695"/>
            <a:ext cx="1218738" cy="16501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0" name="Group 343">
            <a:extLst>
              <a:ext uri="{FF2B5EF4-FFF2-40B4-BE49-F238E27FC236}">
                <a16:creationId xmlns:a16="http://schemas.microsoft.com/office/drawing/2014/main" id="{C93C47F4-F07C-7692-21D6-DCBBEFD97DF4}"/>
              </a:ext>
            </a:extLst>
          </p:cNvPr>
          <p:cNvGrpSpPr/>
          <p:nvPr/>
        </p:nvGrpSpPr>
        <p:grpSpPr>
          <a:xfrm>
            <a:off x="3698986" y="4566067"/>
            <a:ext cx="187947" cy="201419"/>
            <a:chOff x="0" y="-41070"/>
            <a:chExt cx="572963" cy="614033"/>
          </a:xfrm>
        </p:grpSpPr>
        <p:pic>
          <p:nvPicPr>
            <p:cNvPr id="191" name="Picture 344">
              <a:extLst>
                <a:ext uri="{FF2B5EF4-FFF2-40B4-BE49-F238E27FC236}">
                  <a16:creationId xmlns:a16="http://schemas.microsoft.com/office/drawing/2014/main" id="{4E179CC9-72EC-6192-FA70-04F380D13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192" name="TextBox 345">
              <a:extLst>
                <a:ext uri="{FF2B5EF4-FFF2-40B4-BE49-F238E27FC236}">
                  <a16:creationId xmlns:a16="http://schemas.microsoft.com/office/drawing/2014/main" id="{3DFA2D0F-1323-0292-88C0-66F8871EDE9C}"/>
                </a:ext>
              </a:extLst>
            </p:cNvPr>
            <p:cNvSpPr txBox="1"/>
            <p:nvPr/>
          </p:nvSpPr>
          <p:spPr>
            <a:xfrm>
              <a:off x="97770" y="-41070"/>
              <a:ext cx="337345" cy="541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700">
                  <a:solidFill>
                    <a:srgbClr val="000000"/>
                  </a:solidFill>
                  <a:latin typeface="Arimo Bold"/>
                </a:rPr>
                <a:t>3</a:t>
              </a:r>
            </a:p>
          </p:txBody>
        </p:sp>
      </p:grpSp>
      <p:grpSp>
        <p:nvGrpSpPr>
          <p:cNvPr id="194" name="Group 367">
            <a:extLst>
              <a:ext uri="{FF2B5EF4-FFF2-40B4-BE49-F238E27FC236}">
                <a16:creationId xmlns:a16="http://schemas.microsoft.com/office/drawing/2014/main" id="{10CA311C-08BA-A68A-7DF0-19DB0F98BFD3}"/>
              </a:ext>
            </a:extLst>
          </p:cNvPr>
          <p:cNvGrpSpPr/>
          <p:nvPr/>
        </p:nvGrpSpPr>
        <p:grpSpPr>
          <a:xfrm>
            <a:off x="2930418" y="3860968"/>
            <a:ext cx="187947" cy="190947"/>
            <a:chOff x="0" y="0"/>
            <a:chExt cx="572963" cy="513272"/>
          </a:xfrm>
        </p:grpSpPr>
        <p:pic>
          <p:nvPicPr>
            <p:cNvPr id="195" name="Picture 368">
              <a:extLst>
                <a:ext uri="{FF2B5EF4-FFF2-40B4-BE49-F238E27FC236}">
                  <a16:creationId xmlns:a16="http://schemas.microsoft.com/office/drawing/2014/main" id="{7262A332-DBFA-7861-12C0-49ABF1625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196" name="TextBox 369">
              <a:extLst>
                <a:ext uri="{FF2B5EF4-FFF2-40B4-BE49-F238E27FC236}">
                  <a16:creationId xmlns:a16="http://schemas.microsoft.com/office/drawing/2014/main" id="{C4022799-AE68-A171-FEED-55EED2CCE5A5}"/>
                </a:ext>
              </a:extLst>
            </p:cNvPr>
            <p:cNvSpPr txBox="1"/>
            <p:nvPr/>
          </p:nvSpPr>
          <p:spPr>
            <a:xfrm>
              <a:off x="117796" y="39032"/>
              <a:ext cx="337345" cy="297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700">
                  <a:solidFill>
                    <a:srgbClr val="000000"/>
                  </a:solidFill>
                  <a:latin typeface="Arimo Bold"/>
                </a:rPr>
                <a:t>50</a:t>
              </a:r>
            </a:p>
          </p:txBody>
        </p:sp>
      </p:grp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C85C531-5F91-3E8A-DB7A-02FA80CC04D7}"/>
              </a:ext>
            </a:extLst>
          </p:cNvPr>
          <p:cNvSpPr/>
          <p:nvPr/>
        </p:nvSpPr>
        <p:spPr>
          <a:xfrm>
            <a:off x="3550311" y="2871859"/>
            <a:ext cx="335722" cy="27770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grpSp>
        <p:nvGrpSpPr>
          <p:cNvPr id="197" name="Group 553">
            <a:extLst>
              <a:ext uri="{FF2B5EF4-FFF2-40B4-BE49-F238E27FC236}">
                <a16:creationId xmlns:a16="http://schemas.microsoft.com/office/drawing/2014/main" id="{A3F6D498-2AE6-4333-C1E0-75ADF22EB6AD}"/>
              </a:ext>
            </a:extLst>
          </p:cNvPr>
          <p:cNvGrpSpPr/>
          <p:nvPr/>
        </p:nvGrpSpPr>
        <p:grpSpPr>
          <a:xfrm>
            <a:off x="3753664" y="3031419"/>
            <a:ext cx="187947" cy="184378"/>
            <a:chOff x="0" y="0"/>
            <a:chExt cx="572963" cy="513272"/>
          </a:xfrm>
        </p:grpSpPr>
        <p:pic>
          <p:nvPicPr>
            <p:cNvPr id="198" name="Picture 554">
              <a:extLst>
                <a:ext uri="{FF2B5EF4-FFF2-40B4-BE49-F238E27FC236}">
                  <a16:creationId xmlns:a16="http://schemas.microsoft.com/office/drawing/2014/main" id="{3CFBB8AA-6ADD-7B20-1831-DBE19C869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199" name="TextBox 555">
              <a:extLst>
                <a:ext uri="{FF2B5EF4-FFF2-40B4-BE49-F238E27FC236}">
                  <a16:creationId xmlns:a16="http://schemas.microsoft.com/office/drawing/2014/main" id="{FC0734FA-5516-47CB-C9CD-D581EF5E6B11}"/>
                </a:ext>
              </a:extLst>
            </p:cNvPr>
            <p:cNvSpPr txBox="1"/>
            <p:nvPr/>
          </p:nvSpPr>
          <p:spPr>
            <a:xfrm>
              <a:off x="117795" y="2458"/>
              <a:ext cx="337345" cy="29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700">
                  <a:solidFill>
                    <a:srgbClr val="000000"/>
                  </a:solidFill>
                  <a:latin typeface="Arimo Bold"/>
                </a:rPr>
                <a:t>12</a:t>
              </a:r>
            </a:p>
          </p:txBody>
        </p:sp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B26FEE9D-3F14-25F7-0BD3-A61B3B86BB71}"/>
              </a:ext>
            </a:extLst>
          </p:cNvPr>
          <p:cNvSpPr/>
          <p:nvPr/>
        </p:nvSpPr>
        <p:spPr>
          <a:xfrm>
            <a:off x="4266328" y="2871858"/>
            <a:ext cx="335722" cy="27770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</p:txBody>
      </p:sp>
      <p:grpSp>
        <p:nvGrpSpPr>
          <p:cNvPr id="200" name="Group 541">
            <a:extLst>
              <a:ext uri="{FF2B5EF4-FFF2-40B4-BE49-F238E27FC236}">
                <a16:creationId xmlns:a16="http://schemas.microsoft.com/office/drawing/2014/main" id="{2BCAE25F-019B-01F2-86D9-9995C6A3AA1C}"/>
              </a:ext>
            </a:extLst>
          </p:cNvPr>
          <p:cNvGrpSpPr/>
          <p:nvPr/>
        </p:nvGrpSpPr>
        <p:grpSpPr>
          <a:xfrm>
            <a:off x="4482819" y="3007997"/>
            <a:ext cx="187947" cy="214557"/>
            <a:chOff x="0" y="-81122"/>
            <a:chExt cx="572963" cy="654085"/>
          </a:xfrm>
        </p:grpSpPr>
        <p:pic>
          <p:nvPicPr>
            <p:cNvPr id="201" name="Picture 542">
              <a:extLst>
                <a:ext uri="{FF2B5EF4-FFF2-40B4-BE49-F238E27FC236}">
                  <a16:creationId xmlns:a16="http://schemas.microsoft.com/office/drawing/2014/main" id="{E3C0D6D9-89CF-A7C7-50CA-19F7AF10F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202" name="TextBox 543">
              <a:extLst>
                <a:ext uri="{FF2B5EF4-FFF2-40B4-BE49-F238E27FC236}">
                  <a16:creationId xmlns:a16="http://schemas.microsoft.com/office/drawing/2014/main" id="{20A0C1D1-FA4D-CE50-6C8C-40E322E36840}"/>
                </a:ext>
              </a:extLst>
            </p:cNvPr>
            <p:cNvSpPr txBox="1"/>
            <p:nvPr/>
          </p:nvSpPr>
          <p:spPr>
            <a:xfrm>
              <a:off x="117795" y="-81122"/>
              <a:ext cx="337345" cy="3552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86"/>
                </a:lnSpc>
              </a:pPr>
              <a:r>
                <a:rPr lang="en-US" sz="700">
                  <a:solidFill>
                    <a:srgbClr val="000000"/>
                  </a:solidFill>
                  <a:latin typeface="Arimo Bold"/>
                </a:rPr>
                <a:t>8</a:t>
              </a:r>
            </a:p>
          </p:txBody>
        </p:sp>
      </p:grpSp>
      <p:grpSp>
        <p:nvGrpSpPr>
          <p:cNvPr id="211" name="Group 529">
            <a:extLst>
              <a:ext uri="{FF2B5EF4-FFF2-40B4-BE49-F238E27FC236}">
                <a16:creationId xmlns:a16="http://schemas.microsoft.com/office/drawing/2014/main" id="{CA327508-328E-FAB9-AAD4-94996394FDC3}"/>
              </a:ext>
            </a:extLst>
          </p:cNvPr>
          <p:cNvGrpSpPr/>
          <p:nvPr/>
        </p:nvGrpSpPr>
        <p:grpSpPr>
          <a:xfrm>
            <a:off x="1657266" y="5369560"/>
            <a:ext cx="187947" cy="187947"/>
            <a:chOff x="0" y="0"/>
            <a:chExt cx="572963" cy="572963"/>
          </a:xfrm>
        </p:grpSpPr>
        <p:pic>
          <p:nvPicPr>
            <p:cNvPr id="212" name="Picture 530">
              <a:extLst>
                <a:ext uri="{FF2B5EF4-FFF2-40B4-BE49-F238E27FC236}">
                  <a16:creationId xmlns:a16="http://schemas.microsoft.com/office/drawing/2014/main" id="{B07EEDF8-AD25-936B-C2BD-B15BD5CB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72963"/>
            </a:xfrm>
            <a:prstGeom prst="rect">
              <a:avLst/>
            </a:prstGeom>
          </p:spPr>
        </p:pic>
        <p:sp>
          <p:nvSpPr>
            <p:cNvPr id="213" name="TextBox 531">
              <a:extLst>
                <a:ext uri="{FF2B5EF4-FFF2-40B4-BE49-F238E27FC236}">
                  <a16:creationId xmlns:a16="http://schemas.microsoft.com/office/drawing/2014/main" id="{BA6395DD-2074-5A25-D380-0F29D3132D77}"/>
                </a:ext>
              </a:extLst>
            </p:cNvPr>
            <p:cNvSpPr txBox="1"/>
            <p:nvPr/>
          </p:nvSpPr>
          <p:spPr>
            <a:xfrm>
              <a:off x="0" y="8798"/>
              <a:ext cx="572942" cy="29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700">
                  <a:solidFill>
                    <a:srgbClr val="000000"/>
                  </a:solidFill>
                  <a:latin typeface="Arimo Bold"/>
                </a:rPr>
                <a:t>139</a:t>
              </a:r>
            </a:p>
          </p:txBody>
        </p:sp>
      </p:grpSp>
      <p:sp>
        <p:nvSpPr>
          <p:cNvPr id="214" name="Rectangle 213">
            <a:extLst>
              <a:ext uri="{FF2B5EF4-FFF2-40B4-BE49-F238E27FC236}">
                <a16:creationId xmlns:a16="http://schemas.microsoft.com/office/drawing/2014/main" id="{BED72EFE-0B13-EB76-7EB0-D10A25350B62}"/>
              </a:ext>
            </a:extLst>
          </p:cNvPr>
          <p:cNvSpPr/>
          <p:nvPr/>
        </p:nvSpPr>
        <p:spPr>
          <a:xfrm>
            <a:off x="1578081" y="4967457"/>
            <a:ext cx="336993" cy="65931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C46DB3BD-117A-5E78-AFBF-646375395911}"/>
              </a:ext>
            </a:extLst>
          </p:cNvPr>
          <p:cNvSpPr/>
          <p:nvPr/>
        </p:nvSpPr>
        <p:spPr>
          <a:xfrm>
            <a:off x="1939374" y="4967457"/>
            <a:ext cx="389544" cy="65931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" name="Group 445">
            <a:extLst>
              <a:ext uri="{FF2B5EF4-FFF2-40B4-BE49-F238E27FC236}">
                <a16:creationId xmlns:a16="http://schemas.microsoft.com/office/drawing/2014/main" id="{B906AFF0-F2BF-6E3B-27FB-666873EABB3C}"/>
              </a:ext>
            </a:extLst>
          </p:cNvPr>
          <p:cNvGrpSpPr/>
          <p:nvPr/>
        </p:nvGrpSpPr>
        <p:grpSpPr>
          <a:xfrm>
            <a:off x="2233835" y="5038798"/>
            <a:ext cx="187947" cy="190947"/>
            <a:chOff x="0" y="0"/>
            <a:chExt cx="572963" cy="513272"/>
          </a:xfrm>
        </p:grpSpPr>
        <p:pic>
          <p:nvPicPr>
            <p:cNvPr id="206" name="Picture 446">
              <a:extLst>
                <a:ext uri="{FF2B5EF4-FFF2-40B4-BE49-F238E27FC236}">
                  <a16:creationId xmlns:a16="http://schemas.microsoft.com/office/drawing/2014/main" id="{1AF9999D-DDCF-F600-8FC2-9C4FF670B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2963" cy="513272"/>
            </a:xfrm>
            <a:prstGeom prst="rect">
              <a:avLst/>
            </a:prstGeom>
          </p:spPr>
        </p:pic>
        <p:sp>
          <p:nvSpPr>
            <p:cNvPr id="207" name="TextBox 447">
              <a:extLst>
                <a:ext uri="{FF2B5EF4-FFF2-40B4-BE49-F238E27FC236}">
                  <a16:creationId xmlns:a16="http://schemas.microsoft.com/office/drawing/2014/main" id="{15490D70-ADB8-26C7-A92E-B5279DD98DC3}"/>
                </a:ext>
              </a:extLst>
            </p:cNvPr>
            <p:cNvSpPr txBox="1"/>
            <p:nvPr/>
          </p:nvSpPr>
          <p:spPr>
            <a:xfrm>
              <a:off x="117796" y="39032"/>
              <a:ext cx="337345" cy="297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6"/>
                </a:lnSpc>
              </a:pPr>
              <a:r>
                <a:rPr lang="en-US" sz="700">
                  <a:solidFill>
                    <a:srgbClr val="000000"/>
                  </a:solidFill>
                  <a:latin typeface="Arimo Bold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8738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a2ba05f-76b2-4198-aece-a19e37e9804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A32ED4A8C9854B9B52285F3B62D1BF" ma:contentTypeVersion="6" ma:contentTypeDescription="Create a new document." ma:contentTypeScope="" ma:versionID="3bbc97c895fefc4779966a45da6ab6f3">
  <xsd:schema xmlns:xsd="http://www.w3.org/2001/XMLSchema" xmlns:xs="http://www.w3.org/2001/XMLSchema" xmlns:p="http://schemas.microsoft.com/office/2006/metadata/properties" xmlns:ns3="ba2ba05f-76b2-4198-aece-a19e37e98046" xmlns:ns4="f6d00474-2df1-43d9-88fc-d792bd95d34e" targetNamespace="http://schemas.microsoft.com/office/2006/metadata/properties" ma:root="true" ma:fieldsID="4d65805c8354de27a30bbb9fa0628dc7" ns3:_="" ns4:_="">
    <xsd:import namespace="ba2ba05f-76b2-4198-aece-a19e37e98046"/>
    <xsd:import namespace="f6d00474-2df1-43d9-88fc-d792bd95d34e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2ba05f-76b2-4198-aece-a19e37e9804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d00474-2df1-43d9-88fc-d792bd95d34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2A5B0D-4861-49F0-A83F-76372173D6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DC1362-FE1D-4984-A758-0B54C0C03B09}">
  <ds:schemaRefs>
    <ds:schemaRef ds:uri="ba2ba05f-76b2-4198-aece-a19e37e98046"/>
    <ds:schemaRef ds:uri="f6d00474-2df1-43d9-88fc-d792bd95d34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1B7AF7-0BB7-44A4-A000-B800A0F323DD}">
  <ds:schemaRefs>
    <ds:schemaRef ds:uri="ba2ba05f-76b2-4198-aece-a19e37e98046"/>
    <ds:schemaRef ds:uri="f6d00474-2df1-43d9-88fc-d792bd95d34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6595</Words>
  <Application>Microsoft Macintosh PowerPoint</Application>
  <PresentationFormat>Widescreen</PresentationFormat>
  <Paragraphs>1959</Paragraphs>
  <Slides>44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Arial Narrow</vt:lpstr>
      <vt:lpstr>Arimo Bold</vt:lpstr>
      <vt:lpstr>Calibri</vt:lpstr>
      <vt:lpstr>Calibri Light</vt:lpstr>
      <vt:lpstr>HelveticaNeueLT Std</vt:lpstr>
      <vt:lpstr>Open Sans</vt:lpstr>
      <vt:lpstr>Open Sans Light</vt:lpstr>
      <vt:lpstr>Wingdings</vt:lpstr>
      <vt:lpstr>Office Theme</vt:lpstr>
      <vt:lpstr>PORTFOLIO PLAN &amp;  ENTERPRISE ARCHITECTURE AGENDA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 List of Initiative per LOB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 Architecture Artifact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Yunianto Nazaruddin Latif</dc:creator>
  <cp:lastModifiedBy>Nurindro Danu</cp:lastModifiedBy>
  <cp:revision>20</cp:revision>
  <dcterms:created xsi:type="dcterms:W3CDTF">2023-05-11T08:52:14Z</dcterms:created>
  <dcterms:modified xsi:type="dcterms:W3CDTF">2023-05-30T08:54:21Z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0x010100FAA32ED4A8C9854B9B52285F3B62D1BF</vt:lpwstr>
  </property>
</Properties>
</file>